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9" r:id="rId5"/>
    <p:sldId id="260" r:id="rId6"/>
    <p:sldId id="25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32" autoAdjust="0"/>
  </p:normalViewPr>
  <p:slideViewPr>
    <p:cSldViewPr snapToGrid="0">
      <p:cViewPr varScale="1">
        <p:scale>
          <a:sx n="69" d="100"/>
          <a:sy n="69" d="100"/>
        </p:scale>
        <p:origin x="7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58804-5767-4498-832F-011A6132553D}" type="datetimeFigureOut">
              <a:rPr lang="en-GB" smtClean="0"/>
              <a:t>09/02/2021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BD4A9-D455-4399-A241-8630541D269D}" type="slidenum">
              <a:rPr lang="en-GB" smtClean="0"/>
              <a:t>‹#›</a:t>
            </a:fld>
            <a:endParaRPr lang="en-GB"/>
          </a:p>
        </p:txBody>
      </p:sp>
    </p:spTree>
    <p:extLst>
      <p:ext uri="{BB962C8B-B14F-4D97-AF65-F5344CB8AC3E}">
        <p14:creationId xmlns:p14="http://schemas.microsoft.com/office/powerpoint/2010/main" val="454617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BD4A9-D455-4399-A241-8630541D269D}" type="slidenum">
              <a:rPr lang="en-GB" smtClean="0"/>
              <a:t>2</a:t>
            </a:fld>
            <a:endParaRPr lang="en-GB"/>
          </a:p>
        </p:txBody>
      </p:sp>
    </p:spTree>
    <p:extLst>
      <p:ext uri="{BB962C8B-B14F-4D97-AF65-F5344CB8AC3E}">
        <p14:creationId xmlns:p14="http://schemas.microsoft.com/office/powerpoint/2010/main" val="3769593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26A15D-7F27-4BBC-92A1-406438DD6A63}"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188713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26A15D-7F27-4BBC-92A1-406438DD6A63}"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2663900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26A15D-7F27-4BBC-92A1-406438DD6A63}"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162417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26A15D-7F27-4BBC-92A1-406438DD6A63}"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80630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26A15D-7F27-4BBC-92A1-406438DD6A63}"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402142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26A15D-7F27-4BBC-92A1-406438DD6A63}"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161519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26A15D-7F27-4BBC-92A1-406438DD6A63}" type="datetimeFigureOut">
              <a:rPr lang="en-GB" smtClean="0"/>
              <a:t>09/02/2021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54514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26A15D-7F27-4BBC-92A1-406438DD6A63}" type="datetimeFigureOut">
              <a:rPr lang="en-GB" smtClean="0"/>
              <a:t>09/02/2021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287898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6A15D-7F27-4BBC-92A1-406438DD6A63}" type="datetimeFigureOut">
              <a:rPr lang="en-GB" smtClean="0"/>
              <a:t>09/02/2021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29302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26A15D-7F27-4BBC-92A1-406438DD6A63}"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226772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26A15D-7F27-4BBC-92A1-406438DD6A63}"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39D2D3-4B57-4203-9025-6BECCFCC3535}" type="slidenum">
              <a:rPr lang="en-GB" smtClean="0"/>
              <a:t>‹#›</a:t>
            </a:fld>
            <a:endParaRPr lang="en-GB"/>
          </a:p>
        </p:txBody>
      </p:sp>
    </p:spTree>
    <p:extLst>
      <p:ext uri="{BB962C8B-B14F-4D97-AF65-F5344CB8AC3E}">
        <p14:creationId xmlns:p14="http://schemas.microsoft.com/office/powerpoint/2010/main" val="316651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6A15D-7F27-4BBC-92A1-406438DD6A63}" type="datetimeFigureOut">
              <a:rPr lang="en-GB" smtClean="0"/>
              <a:t>09/02/2021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9D2D3-4B57-4203-9025-6BECCFCC3535}" type="slidenum">
              <a:rPr lang="en-GB" smtClean="0"/>
              <a:t>‹#›</a:t>
            </a:fld>
            <a:endParaRPr lang="en-GB"/>
          </a:p>
        </p:txBody>
      </p:sp>
    </p:spTree>
    <p:extLst>
      <p:ext uri="{BB962C8B-B14F-4D97-AF65-F5344CB8AC3E}">
        <p14:creationId xmlns:p14="http://schemas.microsoft.com/office/powerpoint/2010/main" val="800757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60320" y="0"/>
            <a:ext cx="6662057" cy="523220"/>
          </a:xfrm>
          <a:prstGeom prst="rect">
            <a:avLst/>
          </a:prstGeom>
          <a:noFill/>
        </p:spPr>
        <p:txBody>
          <a:bodyPr wrap="square" rtlCol="0">
            <a:spAutoFit/>
          </a:bodyPr>
          <a:lstStyle/>
          <a:p>
            <a:pPr algn="ctr"/>
            <a:r>
              <a:rPr lang="en-GB" sz="2800" b="1" dirty="0" smtClean="0">
                <a:latin typeface="Franklin Gothic Demi" panose="020B0703020102020204" pitchFamily="34" charset="0"/>
                <a:ea typeface="Adobe Kaiti Std R" panose="02020400000000000000" pitchFamily="18" charset="-128"/>
              </a:rPr>
              <a:t>Command </a:t>
            </a:r>
            <a:r>
              <a:rPr lang="en-GB" sz="2800" b="1" dirty="0">
                <a:latin typeface="Franklin Gothic Demi" panose="020B0703020102020204" pitchFamily="34" charset="0"/>
                <a:ea typeface="Adobe Kaiti Std R" panose="02020400000000000000" pitchFamily="18" charset="-128"/>
              </a:rPr>
              <a:t>W</a:t>
            </a:r>
            <a:r>
              <a:rPr lang="en-GB" sz="2800" b="1" dirty="0" smtClean="0">
                <a:latin typeface="Franklin Gothic Demi" panose="020B0703020102020204" pitchFamily="34" charset="0"/>
                <a:ea typeface="Adobe Kaiti Std R" panose="02020400000000000000" pitchFamily="18" charset="-128"/>
              </a:rPr>
              <a:t>ord </a:t>
            </a:r>
            <a:r>
              <a:rPr lang="en-GB" sz="2800" b="1" dirty="0">
                <a:latin typeface="Franklin Gothic Demi" panose="020B0703020102020204" pitchFamily="34" charset="0"/>
                <a:ea typeface="Adobe Kaiti Std R" panose="02020400000000000000" pitchFamily="18" charset="-128"/>
              </a:rPr>
              <a:t>W</a:t>
            </a:r>
            <a:r>
              <a:rPr lang="en-GB" sz="2800" b="1" dirty="0" smtClean="0">
                <a:latin typeface="Franklin Gothic Demi" panose="020B0703020102020204" pitchFamily="34" charset="0"/>
                <a:ea typeface="Adobe Kaiti Std R" panose="02020400000000000000" pitchFamily="18" charset="-128"/>
              </a:rPr>
              <a:t>riting </a:t>
            </a:r>
            <a:r>
              <a:rPr lang="en-GB" sz="2800" b="1" dirty="0">
                <a:latin typeface="Franklin Gothic Demi" panose="020B0703020102020204" pitchFamily="34" charset="0"/>
                <a:ea typeface="Adobe Kaiti Std R" panose="02020400000000000000" pitchFamily="18" charset="-128"/>
              </a:rPr>
              <a:t>M</a:t>
            </a:r>
            <a:r>
              <a:rPr lang="en-GB" sz="2800" b="1" dirty="0" smtClean="0">
                <a:latin typeface="Franklin Gothic Demi" panose="020B0703020102020204" pitchFamily="34" charset="0"/>
                <a:ea typeface="Adobe Kaiti Std R" panose="02020400000000000000" pitchFamily="18" charset="-128"/>
              </a:rPr>
              <a:t>at</a:t>
            </a:r>
            <a:endParaRPr lang="en-GB" sz="2800" b="1" dirty="0">
              <a:latin typeface="Franklin Gothic Demi" panose="020B0703020102020204" pitchFamily="34" charset="0"/>
              <a:ea typeface="Adobe Kaiti Std R" panose="02020400000000000000" pitchFamily="18" charset="-128"/>
            </a:endParaRPr>
          </a:p>
        </p:txBody>
      </p:sp>
      <p:sp>
        <p:nvSpPr>
          <p:cNvPr id="2" name="TextBox 1"/>
          <p:cNvSpPr txBox="1"/>
          <p:nvPr/>
        </p:nvSpPr>
        <p:spPr>
          <a:xfrm>
            <a:off x="746999" y="4057107"/>
            <a:ext cx="2473234" cy="307777"/>
          </a:xfrm>
          <a:prstGeom prst="rect">
            <a:avLst/>
          </a:prstGeom>
          <a:noFill/>
        </p:spPr>
        <p:txBody>
          <a:bodyPr wrap="square" rtlCol="0">
            <a:spAutoFit/>
          </a:bodyPr>
          <a:lstStyle/>
          <a:p>
            <a:pPr algn="ctr"/>
            <a:r>
              <a:rPr lang="en-GB" sz="1400" b="1" dirty="0" smtClean="0">
                <a:solidFill>
                  <a:srgbClr val="FF0000"/>
                </a:solidFill>
              </a:rPr>
              <a:t>The describe question</a:t>
            </a:r>
            <a:endParaRPr lang="en-GB" sz="1400" b="1" dirty="0">
              <a:solidFill>
                <a:srgbClr val="FF0000"/>
              </a:solidFill>
            </a:endParaRPr>
          </a:p>
        </p:txBody>
      </p:sp>
      <p:sp>
        <p:nvSpPr>
          <p:cNvPr id="5" name="TextBox 4"/>
          <p:cNvSpPr txBox="1"/>
          <p:nvPr/>
        </p:nvSpPr>
        <p:spPr>
          <a:xfrm>
            <a:off x="4671098" y="4083839"/>
            <a:ext cx="2935817" cy="307777"/>
          </a:xfrm>
          <a:prstGeom prst="rect">
            <a:avLst/>
          </a:prstGeom>
          <a:noFill/>
        </p:spPr>
        <p:txBody>
          <a:bodyPr wrap="square" rtlCol="0">
            <a:spAutoFit/>
          </a:bodyPr>
          <a:lstStyle/>
          <a:p>
            <a:pPr algn="ctr"/>
            <a:r>
              <a:rPr lang="en-GB" sz="1400" b="1" dirty="0" smtClean="0">
                <a:solidFill>
                  <a:srgbClr val="FF0000"/>
                </a:solidFill>
              </a:rPr>
              <a:t>Example of a describe question</a:t>
            </a:r>
            <a:endParaRPr lang="en-GB" sz="1400" b="1" dirty="0">
              <a:solidFill>
                <a:srgbClr val="FF0000"/>
              </a:solidFill>
            </a:endParaRPr>
          </a:p>
        </p:txBody>
      </p:sp>
      <p:pic>
        <p:nvPicPr>
          <p:cNvPr id="6" name="Picture 5" descr="Screen Shot 2018-11-28 at 16.07.1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4230" y="4458210"/>
            <a:ext cx="3269551" cy="1797649"/>
          </a:xfrm>
          <a:prstGeom prst="rect">
            <a:avLst/>
          </a:prstGeom>
        </p:spPr>
      </p:pic>
      <p:sp>
        <p:nvSpPr>
          <p:cNvPr id="3" name="Rectangle 2"/>
          <p:cNvSpPr/>
          <p:nvPr/>
        </p:nvSpPr>
        <p:spPr>
          <a:xfrm>
            <a:off x="8287070" y="4371961"/>
            <a:ext cx="3387634" cy="1754326"/>
          </a:xfrm>
          <a:prstGeom prst="rect">
            <a:avLst/>
          </a:prstGeom>
        </p:spPr>
        <p:txBody>
          <a:bodyPr wrap="square">
            <a:spAutoFit/>
          </a:bodyPr>
          <a:lstStyle/>
          <a:p>
            <a:pPr algn="ctr"/>
            <a:r>
              <a:rPr lang="en-GB" sz="1200" b="1" dirty="0"/>
              <a:t>Describe the changes in the amount of carbon dioxide in the atmosphere (3 marks) </a:t>
            </a:r>
          </a:p>
          <a:p>
            <a:pPr algn="just"/>
            <a:endParaRPr lang="en-GB" sz="1200" b="1" dirty="0"/>
          </a:p>
          <a:p>
            <a:pPr algn="just"/>
            <a:r>
              <a:rPr lang="en-GB" sz="1200" dirty="0"/>
              <a:t>As seen in figure 1, the amount of carbon from 1850 to 2010 has increased. In 1850 there was 284 ppm compared to 396 ppm, an increase of approximately 112 ppm. However, just after 1950 there was a slight decrease in carbon dioxide in the atmosphere to 310 ppm.</a:t>
            </a:r>
          </a:p>
        </p:txBody>
      </p:sp>
      <p:sp>
        <p:nvSpPr>
          <p:cNvPr id="7" name="TextBox 6"/>
          <p:cNvSpPr txBox="1"/>
          <p:nvPr/>
        </p:nvSpPr>
        <p:spPr>
          <a:xfrm>
            <a:off x="141753" y="4501533"/>
            <a:ext cx="3849188" cy="1754326"/>
          </a:xfrm>
          <a:prstGeom prst="rect">
            <a:avLst/>
          </a:prstGeom>
          <a:noFill/>
        </p:spPr>
        <p:txBody>
          <a:bodyPr wrap="square" rtlCol="0">
            <a:spAutoFit/>
          </a:bodyPr>
          <a:lstStyle/>
          <a:p>
            <a:r>
              <a:rPr lang="en-GB" sz="1200" dirty="0" smtClean="0"/>
              <a:t>When answering a describe question, use TEA.</a:t>
            </a:r>
          </a:p>
          <a:p>
            <a:endParaRPr lang="en-GB" sz="1200" dirty="0"/>
          </a:p>
          <a:p>
            <a:pPr marL="228600" indent="-228600">
              <a:buAutoNum type="arabicPeriod"/>
            </a:pPr>
            <a:r>
              <a:rPr lang="en-GB" sz="1200" dirty="0" smtClean="0"/>
              <a:t>What is the </a:t>
            </a:r>
            <a:r>
              <a:rPr lang="en-GB" sz="1200" b="1" dirty="0" smtClean="0"/>
              <a:t>trend?</a:t>
            </a:r>
            <a:r>
              <a:rPr lang="en-GB" sz="1200" dirty="0" smtClean="0"/>
              <a:t> Does it go up or down? fluctuate? stay the same?</a:t>
            </a:r>
          </a:p>
          <a:p>
            <a:pPr marL="228600" indent="-228600">
              <a:buAutoNum type="arabicPeriod"/>
            </a:pPr>
            <a:r>
              <a:rPr lang="en-GB" sz="1200" dirty="0" smtClean="0"/>
              <a:t>What data can you </a:t>
            </a:r>
            <a:r>
              <a:rPr lang="en-GB" sz="1200" b="1" dirty="0" smtClean="0"/>
              <a:t>extract?</a:t>
            </a:r>
            <a:r>
              <a:rPr lang="en-GB" sz="1200" dirty="0" smtClean="0"/>
              <a:t> To include the data, make sure that you use accurate numbers and the unit of measurement</a:t>
            </a:r>
          </a:p>
          <a:p>
            <a:pPr marL="228600" indent="-228600">
              <a:buAutoNum type="arabicPeriod"/>
            </a:pPr>
            <a:r>
              <a:rPr lang="en-GB" sz="1200" dirty="0" smtClean="0"/>
              <a:t>What </a:t>
            </a:r>
            <a:r>
              <a:rPr lang="en-GB" sz="1200" b="1" dirty="0" smtClean="0"/>
              <a:t>anomalies</a:t>
            </a:r>
            <a:r>
              <a:rPr lang="en-GB" sz="1200" dirty="0" smtClean="0"/>
              <a:t> can you notice? What does not fit the pattern? What is unusual?</a:t>
            </a:r>
            <a:endParaRPr lang="en-GB" sz="1200" dirty="0"/>
          </a:p>
        </p:txBody>
      </p:sp>
      <p:sp>
        <p:nvSpPr>
          <p:cNvPr id="11" name="Right Arrow 10"/>
          <p:cNvSpPr/>
          <p:nvPr/>
        </p:nvSpPr>
        <p:spPr>
          <a:xfrm>
            <a:off x="3886439" y="5157850"/>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2" name="Right Arrow 11"/>
          <p:cNvSpPr/>
          <p:nvPr/>
        </p:nvSpPr>
        <p:spPr>
          <a:xfrm>
            <a:off x="7764556" y="5148028"/>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7" name="TextBox 16"/>
          <p:cNvSpPr txBox="1"/>
          <p:nvPr/>
        </p:nvSpPr>
        <p:spPr>
          <a:xfrm>
            <a:off x="-37789" y="304723"/>
            <a:ext cx="12229789" cy="369332"/>
          </a:xfrm>
          <a:prstGeom prst="rect">
            <a:avLst/>
          </a:prstGeom>
          <a:noFill/>
        </p:spPr>
        <p:txBody>
          <a:bodyPr wrap="square" rtlCol="0">
            <a:spAutoFit/>
          </a:bodyPr>
          <a:lstStyle/>
          <a:p>
            <a:r>
              <a:rPr lang="en-GB" dirty="0" smtClean="0"/>
              <a:t>----------------------------------------------------------------------------------------------------------------------------------------------------------------------------</a:t>
            </a:r>
            <a:endParaRPr lang="en-GB" dirty="0"/>
          </a:p>
        </p:txBody>
      </p:sp>
      <p:sp>
        <p:nvSpPr>
          <p:cNvPr id="28" name="TextBox 27"/>
          <p:cNvSpPr txBox="1"/>
          <p:nvPr/>
        </p:nvSpPr>
        <p:spPr>
          <a:xfrm>
            <a:off x="4486" y="3865898"/>
            <a:ext cx="12306822" cy="369332"/>
          </a:xfrm>
          <a:prstGeom prst="rect">
            <a:avLst/>
          </a:prstGeom>
          <a:noFill/>
        </p:spPr>
        <p:txBody>
          <a:bodyPr wrap="square" rtlCol="0">
            <a:spAutoFit/>
          </a:bodyPr>
          <a:lstStyle/>
          <a:p>
            <a:r>
              <a:rPr lang="en-GB" dirty="0" smtClean="0"/>
              <a:t>-----------------------------------------------------------------------------------------------------------------------------------------------------------------------------</a:t>
            </a:r>
            <a:endParaRPr lang="en-GB" dirty="0"/>
          </a:p>
        </p:txBody>
      </p:sp>
      <p:sp>
        <p:nvSpPr>
          <p:cNvPr id="44" name="TextBox 43"/>
          <p:cNvSpPr txBox="1"/>
          <p:nvPr/>
        </p:nvSpPr>
        <p:spPr>
          <a:xfrm>
            <a:off x="108321" y="6310936"/>
            <a:ext cx="3866606" cy="461665"/>
          </a:xfrm>
          <a:prstGeom prst="rect">
            <a:avLst/>
          </a:prstGeom>
          <a:solidFill>
            <a:srgbClr val="CCFFCC"/>
          </a:solidFill>
        </p:spPr>
        <p:txBody>
          <a:bodyPr wrap="square" rtlCol="0">
            <a:spAutoFit/>
          </a:bodyPr>
          <a:lstStyle/>
          <a:p>
            <a:pPr algn="ctr"/>
            <a:r>
              <a:rPr lang="en-GB" sz="1200" b="1" dirty="0" smtClean="0"/>
              <a:t>Top tip 1: </a:t>
            </a:r>
            <a:r>
              <a:rPr lang="en-GB" sz="1200" dirty="0" smtClean="0"/>
              <a:t>In a describe question where you are given a map, include compass points</a:t>
            </a:r>
            <a:endParaRPr lang="en-GB" sz="1200" dirty="0"/>
          </a:p>
        </p:txBody>
      </p:sp>
      <p:sp>
        <p:nvSpPr>
          <p:cNvPr id="45" name="TextBox 44"/>
          <p:cNvSpPr txBox="1"/>
          <p:nvPr/>
        </p:nvSpPr>
        <p:spPr>
          <a:xfrm>
            <a:off x="4387032" y="6278944"/>
            <a:ext cx="3611255" cy="461665"/>
          </a:xfrm>
          <a:prstGeom prst="rect">
            <a:avLst/>
          </a:prstGeom>
          <a:solidFill>
            <a:srgbClr val="FFCCFF"/>
          </a:solidFill>
        </p:spPr>
        <p:txBody>
          <a:bodyPr wrap="square" rtlCol="0">
            <a:spAutoFit/>
          </a:bodyPr>
          <a:lstStyle/>
          <a:p>
            <a:pPr algn="ctr"/>
            <a:r>
              <a:rPr lang="en-GB" sz="1200" b="1" dirty="0" smtClean="0"/>
              <a:t>Top tip 2: </a:t>
            </a:r>
            <a:r>
              <a:rPr lang="en-GB" sz="1200" dirty="0" smtClean="0"/>
              <a:t>When describing distribution, is the spread of something even or uneven?</a:t>
            </a:r>
            <a:endParaRPr lang="en-GB" sz="1200" dirty="0"/>
          </a:p>
        </p:txBody>
      </p:sp>
      <p:sp>
        <p:nvSpPr>
          <p:cNvPr id="46" name="TextBox 45"/>
          <p:cNvSpPr txBox="1"/>
          <p:nvPr/>
        </p:nvSpPr>
        <p:spPr>
          <a:xfrm>
            <a:off x="8287070" y="6257826"/>
            <a:ext cx="3611255" cy="461665"/>
          </a:xfrm>
          <a:prstGeom prst="rect">
            <a:avLst/>
          </a:prstGeom>
          <a:solidFill>
            <a:schemeClr val="accent4">
              <a:lumMod val="20000"/>
              <a:lumOff val="80000"/>
            </a:schemeClr>
          </a:solidFill>
        </p:spPr>
        <p:txBody>
          <a:bodyPr wrap="square" rtlCol="0">
            <a:spAutoFit/>
          </a:bodyPr>
          <a:lstStyle/>
          <a:p>
            <a:pPr algn="r"/>
            <a:r>
              <a:rPr lang="en-GB" sz="1200" b="1" dirty="0" smtClean="0"/>
              <a:t>Top tip 3: </a:t>
            </a:r>
            <a:r>
              <a:rPr lang="en-GB" sz="1200" dirty="0" smtClean="0"/>
              <a:t>Ensure that your data is clear and accurate. Use the unit of measurement in your response.</a:t>
            </a:r>
            <a:endParaRPr lang="en-GB" sz="1200" dirty="0"/>
          </a:p>
        </p:txBody>
      </p:sp>
      <p:sp>
        <p:nvSpPr>
          <p:cNvPr id="79" name="Rectangle 78"/>
          <p:cNvSpPr/>
          <p:nvPr/>
        </p:nvSpPr>
        <p:spPr>
          <a:xfrm>
            <a:off x="3806965" y="852231"/>
            <a:ext cx="3315723" cy="646331"/>
          </a:xfrm>
          <a:prstGeom prst="rect">
            <a:avLst/>
          </a:prstGeom>
        </p:spPr>
        <p:txBody>
          <a:bodyPr wrap="square">
            <a:spAutoFit/>
          </a:bodyPr>
          <a:lstStyle/>
          <a:p>
            <a:pPr algn="ctr"/>
            <a:r>
              <a:rPr lang="en-GB" sz="1200" dirty="0"/>
              <a:t>For an LIDC you have studied, assess how successful it has been in meeting two of the Millennium Development </a:t>
            </a:r>
            <a:r>
              <a:rPr lang="en-GB" sz="1200" dirty="0" smtClean="0"/>
              <a:t>Goals (6)</a:t>
            </a:r>
            <a:endParaRPr lang="en-GB" sz="1200" dirty="0"/>
          </a:p>
        </p:txBody>
      </p:sp>
      <p:sp>
        <p:nvSpPr>
          <p:cNvPr id="80" name="TextBox 79"/>
          <p:cNvSpPr txBox="1"/>
          <p:nvPr/>
        </p:nvSpPr>
        <p:spPr>
          <a:xfrm>
            <a:off x="609600" y="464023"/>
            <a:ext cx="2473234" cy="307777"/>
          </a:xfrm>
          <a:prstGeom prst="rect">
            <a:avLst/>
          </a:prstGeom>
          <a:noFill/>
        </p:spPr>
        <p:txBody>
          <a:bodyPr wrap="square" rtlCol="0">
            <a:spAutoFit/>
          </a:bodyPr>
          <a:lstStyle/>
          <a:p>
            <a:pPr algn="ctr"/>
            <a:r>
              <a:rPr lang="en-GB" sz="1400" b="1" dirty="0" smtClean="0">
                <a:solidFill>
                  <a:srgbClr val="FF0000"/>
                </a:solidFill>
              </a:rPr>
              <a:t>The assess question</a:t>
            </a:r>
            <a:endParaRPr lang="en-GB" sz="1400" b="1" dirty="0">
              <a:solidFill>
                <a:srgbClr val="FF0000"/>
              </a:solidFill>
            </a:endParaRPr>
          </a:p>
        </p:txBody>
      </p:sp>
      <p:sp>
        <p:nvSpPr>
          <p:cNvPr id="81" name="TextBox 80"/>
          <p:cNvSpPr txBox="1"/>
          <p:nvPr/>
        </p:nvSpPr>
        <p:spPr>
          <a:xfrm>
            <a:off x="0" y="771800"/>
            <a:ext cx="3358243" cy="1015663"/>
          </a:xfrm>
          <a:prstGeom prst="rect">
            <a:avLst/>
          </a:prstGeom>
          <a:noFill/>
        </p:spPr>
        <p:txBody>
          <a:bodyPr wrap="square" rtlCol="0">
            <a:spAutoFit/>
          </a:bodyPr>
          <a:lstStyle/>
          <a:p>
            <a:pPr algn="ctr"/>
            <a:r>
              <a:rPr lang="en-GB" sz="1200" dirty="0">
                <a:ea typeface="Adobe Fangsong Std R" panose="02020400000000000000" pitchFamily="18" charset="-128"/>
              </a:rPr>
              <a:t>An assess question assesses your understanding. You must weigh up both sides of something. You should also sub </a:t>
            </a:r>
            <a:r>
              <a:rPr lang="en-GB" sz="1200" dirty="0" smtClean="0">
                <a:ea typeface="Adobe Fangsong Std R" panose="02020400000000000000" pitchFamily="18" charset="-128"/>
              </a:rPr>
              <a:t>conclude linking back to the question. An assess question will be a longer marked question.</a:t>
            </a:r>
            <a:endParaRPr lang="en-GB" sz="1200" dirty="0">
              <a:solidFill>
                <a:srgbClr val="FF0000"/>
              </a:solidFill>
            </a:endParaRPr>
          </a:p>
        </p:txBody>
      </p:sp>
      <p:sp>
        <p:nvSpPr>
          <p:cNvPr id="82" name="TextBox 81"/>
          <p:cNvSpPr txBox="1"/>
          <p:nvPr/>
        </p:nvSpPr>
        <p:spPr>
          <a:xfrm>
            <a:off x="3990941" y="492340"/>
            <a:ext cx="2935817" cy="307777"/>
          </a:xfrm>
          <a:prstGeom prst="rect">
            <a:avLst/>
          </a:prstGeom>
          <a:noFill/>
        </p:spPr>
        <p:txBody>
          <a:bodyPr wrap="square" rtlCol="0">
            <a:spAutoFit/>
          </a:bodyPr>
          <a:lstStyle/>
          <a:p>
            <a:pPr algn="ctr"/>
            <a:r>
              <a:rPr lang="en-GB" sz="1400" b="1" dirty="0" smtClean="0">
                <a:solidFill>
                  <a:srgbClr val="FF0000"/>
                </a:solidFill>
              </a:rPr>
              <a:t>Example of an assess question</a:t>
            </a:r>
            <a:endParaRPr lang="en-GB" sz="1400" b="1" dirty="0">
              <a:solidFill>
                <a:srgbClr val="FF0000"/>
              </a:solidFill>
            </a:endParaRPr>
          </a:p>
        </p:txBody>
      </p:sp>
      <p:sp>
        <p:nvSpPr>
          <p:cNvPr id="83" name="Rectangle 82"/>
          <p:cNvSpPr/>
          <p:nvPr/>
        </p:nvSpPr>
        <p:spPr>
          <a:xfrm>
            <a:off x="7571411" y="515060"/>
            <a:ext cx="4620589" cy="3139321"/>
          </a:xfrm>
          <a:prstGeom prst="rect">
            <a:avLst/>
          </a:prstGeom>
        </p:spPr>
        <p:txBody>
          <a:bodyPr wrap="square">
            <a:spAutoFit/>
          </a:bodyPr>
          <a:lstStyle/>
          <a:p>
            <a:pPr algn="ctr"/>
            <a:r>
              <a:rPr lang="en-GB" sz="1100" dirty="0"/>
              <a:t>The Millennium Development Goals (MDGs) were 15-year targets set by the United Nations (UN) in the year 2000. </a:t>
            </a:r>
            <a:r>
              <a:rPr lang="en-GB" sz="1100" dirty="0" smtClean="0"/>
              <a:t>189 countries signed the targets which </a:t>
            </a:r>
            <a:r>
              <a:rPr lang="en-GB" sz="1100" dirty="0"/>
              <a:t>aimed to improve </a:t>
            </a:r>
            <a:r>
              <a:rPr lang="en-GB" sz="1100" dirty="0" smtClean="0"/>
              <a:t>the levels </a:t>
            </a:r>
            <a:r>
              <a:rPr lang="en-GB" sz="1100" dirty="0"/>
              <a:t>of development in poorer countries, including </a:t>
            </a:r>
            <a:r>
              <a:rPr lang="en-GB" sz="1100" dirty="0" smtClean="0"/>
              <a:t>Zambia. Zambia’s progress towards meeting the MDGs by 2015 was mixed. </a:t>
            </a:r>
          </a:p>
          <a:p>
            <a:pPr algn="ctr"/>
            <a:endParaRPr lang="en-GB" sz="1100" dirty="0"/>
          </a:p>
          <a:p>
            <a:pPr algn="ctr"/>
            <a:r>
              <a:rPr lang="en-GB" sz="1100" dirty="0" smtClean="0"/>
              <a:t>On the one hand, Zambia did not meet the target to halve extreme poverty (the number of people living on less than $1.25 a day).  Urban areas, like Lusaka, saw much bigger reductions in poverty than rural areas. This means that  Zambia remains one of the most unequal countries, with large differences between rural and urban areas. Consequently they have not successfully met this goal.</a:t>
            </a:r>
          </a:p>
          <a:p>
            <a:pPr algn="ctr"/>
            <a:endParaRPr lang="en-GB" sz="1100" dirty="0"/>
          </a:p>
          <a:p>
            <a:pPr algn="ctr"/>
            <a:r>
              <a:rPr lang="en-GB" sz="1100" dirty="0" smtClean="0"/>
              <a:t>On the other hand targets such as improving access to primary schools were met by 2015. In 1990, just under 80% of children attended primary school and by 2015 this was approximately 90%.  This means that children will receive a better education and consequently be more likely to secure better employment.  Zambia has successfully met this goal. However, Zambia must improve access to secondary schools and higher education in the future.</a:t>
            </a:r>
            <a:endParaRPr lang="en-GB" sz="900" dirty="0"/>
          </a:p>
        </p:txBody>
      </p:sp>
      <p:sp>
        <p:nvSpPr>
          <p:cNvPr id="84" name="Right Arrow 83"/>
          <p:cNvSpPr/>
          <p:nvPr/>
        </p:nvSpPr>
        <p:spPr>
          <a:xfrm>
            <a:off x="3405099" y="1054667"/>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85" name="Right Arrow 84"/>
          <p:cNvSpPr/>
          <p:nvPr/>
        </p:nvSpPr>
        <p:spPr>
          <a:xfrm>
            <a:off x="6875159" y="1202880"/>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86" name="TextBox 85"/>
          <p:cNvSpPr txBox="1"/>
          <p:nvPr/>
        </p:nvSpPr>
        <p:spPr>
          <a:xfrm>
            <a:off x="141753" y="1940743"/>
            <a:ext cx="3216490" cy="461665"/>
          </a:xfrm>
          <a:prstGeom prst="rect">
            <a:avLst/>
          </a:prstGeom>
          <a:solidFill>
            <a:srgbClr val="CCFFCC"/>
          </a:solidFill>
        </p:spPr>
        <p:txBody>
          <a:bodyPr wrap="square" rtlCol="0">
            <a:spAutoFit/>
          </a:bodyPr>
          <a:lstStyle/>
          <a:p>
            <a:pPr algn="ctr"/>
            <a:r>
              <a:rPr lang="en-GB" sz="1200" b="1" dirty="0" smtClean="0"/>
              <a:t>Top tip 1: </a:t>
            </a:r>
            <a:r>
              <a:rPr lang="en-GB" sz="1200" dirty="0" smtClean="0"/>
              <a:t>Weigh up both sides and use connectives to show that you are doing this.</a:t>
            </a:r>
            <a:endParaRPr lang="en-GB" sz="1200" dirty="0"/>
          </a:p>
        </p:txBody>
      </p:sp>
      <p:sp>
        <p:nvSpPr>
          <p:cNvPr id="87" name="TextBox 86"/>
          <p:cNvSpPr txBox="1"/>
          <p:nvPr/>
        </p:nvSpPr>
        <p:spPr>
          <a:xfrm>
            <a:off x="141753" y="2613925"/>
            <a:ext cx="3216490" cy="461665"/>
          </a:xfrm>
          <a:prstGeom prst="rect">
            <a:avLst/>
          </a:prstGeom>
          <a:solidFill>
            <a:srgbClr val="FFCCFF"/>
          </a:solidFill>
        </p:spPr>
        <p:txBody>
          <a:bodyPr wrap="square" rtlCol="0">
            <a:spAutoFit/>
          </a:bodyPr>
          <a:lstStyle/>
          <a:p>
            <a:pPr algn="ctr"/>
            <a:r>
              <a:rPr lang="en-GB" sz="1200" b="1" dirty="0" smtClean="0"/>
              <a:t>Top tip 2: </a:t>
            </a:r>
            <a:r>
              <a:rPr lang="en-GB" sz="1200" dirty="0" smtClean="0"/>
              <a:t>Use place specific and case study detail</a:t>
            </a:r>
            <a:endParaRPr lang="en-GB" sz="1200" dirty="0"/>
          </a:p>
        </p:txBody>
      </p:sp>
      <p:sp>
        <p:nvSpPr>
          <p:cNvPr id="88" name="TextBox 87"/>
          <p:cNvSpPr txBox="1"/>
          <p:nvPr/>
        </p:nvSpPr>
        <p:spPr>
          <a:xfrm>
            <a:off x="117498" y="3271081"/>
            <a:ext cx="3240745" cy="646331"/>
          </a:xfrm>
          <a:prstGeom prst="rect">
            <a:avLst/>
          </a:prstGeom>
          <a:solidFill>
            <a:schemeClr val="accent4">
              <a:lumMod val="20000"/>
              <a:lumOff val="80000"/>
            </a:schemeClr>
          </a:solidFill>
        </p:spPr>
        <p:txBody>
          <a:bodyPr wrap="square" rtlCol="0">
            <a:spAutoFit/>
          </a:bodyPr>
          <a:lstStyle/>
          <a:p>
            <a:pPr algn="ctr"/>
            <a:r>
              <a:rPr lang="en-GB" sz="1200" b="1" dirty="0" smtClean="0"/>
              <a:t>Top tip 3: </a:t>
            </a:r>
            <a:r>
              <a:rPr lang="en-GB" sz="1200" dirty="0" smtClean="0"/>
              <a:t>Fully explain your points using CATT and always link back to the title. Use words from the question to help you do this.</a:t>
            </a:r>
            <a:endParaRPr lang="en-GB" sz="1200" dirty="0"/>
          </a:p>
        </p:txBody>
      </p:sp>
      <p:sp>
        <p:nvSpPr>
          <p:cNvPr id="89" name="TextBox 88"/>
          <p:cNvSpPr txBox="1"/>
          <p:nvPr/>
        </p:nvSpPr>
        <p:spPr>
          <a:xfrm>
            <a:off x="7173589" y="561964"/>
            <a:ext cx="532064" cy="584775"/>
          </a:xfrm>
          <a:prstGeom prst="rect">
            <a:avLst/>
          </a:prstGeom>
          <a:noFill/>
        </p:spPr>
        <p:txBody>
          <a:bodyPr wrap="square" rtlCol="0">
            <a:spAutoFit/>
          </a:bodyPr>
          <a:lstStyle/>
          <a:p>
            <a:pPr algn="ctr"/>
            <a:r>
              <a:rPr lang="en-GB" sz="800" dirty="0" smtClean="0">
                <a:solidFill>
                  <a:srgbClr val="0070C0"/>
                </a:solidFill>
              </a:rPr>
              <a:t>Use of place specific detail </a:t>
            </a:r>
            <a:endParaRPr lang="en-GB" sz="800" dirty="0">
              <a:solidFill>
                <a:srgbClr val="0070C0"/>
              </a:solidFill>
            </a:endParaRPr>
          </a:p>
        </p:txBody>
      </p:sp>
      <p:sp>
        <p:nvSpPr>
          <p:cNvPr id="90" name="TextBox 89"/>
          <p:cNvSpPr txBox="1"/>
          <p:nvPr/>
        </p:nvSpPr>
        <p:spPr>
          <a:xfrm>
            <a:off x="6854011" y="1872590"/>
            <a:ext cx="881877" cy="1077218"/>
          </a:xfrm>
          <a:prstGeom prst="rect">
            <a:avLst/>
          </a:prstGeom>
          <a:noFill/>
        </p:spPr>
        <p:txBody>
          <a:bodyPr wrap="square" rtlCol="0">
            <a:spAutoFit/>
          </a:bodyPr>
          <a:lstStyle/>
          <a:p>
            <a:pPr algn="ctr"/>
            <a:r>
              <a:rPr lang="en-GB" sz="800" dirty="0" smtClean="0">
                <a:solidFill>
                  <a:srgbClr val="0070C0"/>
                </a:solidFill>
              </a:rPr>
              <a:t>The point made is developed and linked to the case study.</a:t>
            </a:r>
          </a:p>
          <a:p>
            <a:pPr algn="ctr"/>
            <a:r>
              <a:rPr lang="en-GB" sz="800" dirty="0" smtClean="0">
                <a:solidFill>
                  <a:srgbClr val="0070C0"/>
                </a:solidFill>
              </a:rPr>
              <a:t> A connective is used in both paragraphs to show balance.</a:t>
            </a:r>
            <a:endParaRPr lang="en-GB" sz="800" dirty="0">
              <a:solidFill>
                <a:srgbClr val="0070C0"/>
              </a:solidFill>
            </a:endParaRPr>
          </a:p>
        </p:txBody>
      </p:sp>
      <p:pic>
        <p:nvPicPr>
          <p:cNvPr id="8" name="Picture 7" descr="The Millennium Development Goals: SOUTHERN AS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0551" y="1456434"/>
            <a:ext cx="2623460" cy="2510623"/>
          </a:xfrm>
          <a:prstGeom prst="rect">
            <a:avLst/>
          </a:prstGeom>
        </p:spPr>
      </p:pic>
    </p:spTree>
    <p:extLst>
      <p:ext uri="{BB962C8B-B14F-4D97-AF65-F5344CB8AC3E}">
        <p14:creationId xmlns:p14="http://schemas.microsoft.com/office/powerpoint/2010/main" val="2735715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76307" y="-142685"/>
            <a:ext cx="12306822" cy="369332"/>
          </a:xfrm>
          <a:prstGeom prst="rect">
            <a:avLst/>
          </a:prstGeom>
          <a:noFill/>
        </p:spPr>
        <p:txBody>
          <a:bodyPr wrap="square" rtlCol="0">
            <a:spAutoFit/>
          </a:bodyPr>
          <a:lstStyle/>
          <a:p>
            <a:r>
              <a:rPr lang="en-GB" dirty="0" smtClean="0"/>
              <a:t>-----------------------------------------------------------------------------------------------------------------------------------------------------------------------------</a:t>
            </a:r>
            <a:endParaRPr lang="en-GB" dirty="0"/>
          </a:p>
        </p:txBody>
      </p:sp>
      <p:sp>
        <p:nvSpPr>
          <p:cNvPr id="30" name="TextBox 29"/>
          <p:cNvSpPr txBox="1"/>
          <p:nvPr/>
        </p:nvSpPr>
        <p:spPr>
          <a:xfrm>
            <a:off x="479416" y="37993"/>
            <a:ext cx="2473234" cy="307777"/>
          </a:xfrm>
          <a:prstGeom prst="rect">
            <a:avLst/>
          </a:prstGeom>
          <a:noFill/>
        </p:spPr>
        <p:txBody>
          <a:bodyPr wrap="square" rtlCol="0">
            <a:spAutoFit/>
          </a:bodyPr>
          <a:lstStyle/>
          <a:p>
            <a:pPr algn="ctr"/>
            <a:r>
              <a:rPr lang="en-GB" sz="1400" b="1" dirty="0" smtClean="0">
                <a:solidFill>
                  <a:srgbClr val="FF0000"/>
                </a:solidFill>
              </a:rPr>
              <a:t>The explain question</a:t>
            </a:r>
            <a:endParaRPr lang="en-GB" sz="1400" b="1" dirty="0">
              <a:solidFill>
                <a:srgbClr val="FF0000"/>
              </a:solidFill>
            </a:endParaRPr>
          </a:p>
        </p:txBody>
      </p:sp>
      <p:sp>
        <p:nvSpPr>
          <p:cNvPr id="31" name="TextBox 30"/>
          <p:cNvSpPr txBox="1"/>
          <p:nvPr/>
        </p:nvSpPr>
        <p:spPr>
          <a:xfrm>
            <a:off x="4215019" y="137531"/>
            <a:ext cx="2554701" cy="307777"/>
          </a:xfrm>
          <a:prstGeom prst="rect">
            <a:avLst/>
          </a:prstGeom>
          <a:noFill/>
        </p:spPr>
        <p:txBody>
          <a:bodyPr wrap="square" rtlCol="0">
            <a:spAutoFit/>
          </a:bodyPr>
          <a:lstStyle/>
          <a:p>
            <a:pPr algn="ctr"/>
            <a:r>
              <a:rPr lang="en-GB" sz="1400" b="1" dirty="0" smtClean="0">
                <a:solidFill>
                  <a:srgbClr val="FF0000"/>
                </a:solidFill>
              </a:rPr>
              <a:t>Example of an explain question</a:t>
            </a:r>
            <a:endParaRPr lang="en-GB" sz="1400" b="1" dirty="0">
              <a:solidFill>
                <a:srgbClr val="FF0000"/>
              </a:solidFill>
            </a:endParaRPr>
          </a:p>
        </p:txBody>
      </p:sp>
      <p:sp>
        <p:nvSpPr>
          <p:cNvPr id="32" name="TextBox 31"/>
          <p:cNvSpPr txBox="1"/>
          <p:nvPr/>
        </p:nvSpPr>
        <p:spPr>
          <a:xfrm>
            <a:off x="0" y="348920"/>
            <a:ext cx="3849188" cy="1569660"/>
          </a:xfrm>
          <a:prstGeom prst="rect">
            <a:avLst/>
          </a:prstGeom>
          <a:noFill/>
        </p:spPr>
        <p:txBody>
          <a:bodyPr wrap="square" rtlCol="0">
            <a:spAutoFit/>
          </a:bodyPr>
          <a:lstStyle/>
          <a:p>
            <a:r>
              <a:rPr lang="en-GB" sz="1200" dirty="0" smtClean="0"/>
              <a:t>An explain question means that you have to develop your points. You have been taught to develop your points by using CATT (Consequently, As a result, This means that and Therefore). In an explain question, half the points available and this tells you how many separate points you need to make e.g. Explain the social impacts of climate change upon the UK (4) would require you to make 2 points, with 2 clear developments. </a:t>
            </a:r>
            <a:endParaRPr lang="en-GB" sz="1200" dirty="0"/>
          </a:p>
        </p:txBody>
      </p:sp>
      <p:sp>
        <p:nvSpPr>
          <p:cNvPr id="33" name="Right Arrow 32"/>
          <p:cNvSpPr/>
          <p:nvPr/>
        </p:nvSpPr>
        <p:spPr>
          <a:xfrm>
            <a:off x="3753911" y="490436"/>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34" name="Rectangle 33"/>
          <p:cNvSpPr/>
          <p:nvPr/>
        </p:nvSpPr>
        <p:spPr>
          <a:xfrm>
            <a:off x="4463000" y="615710"/>
            <a:ext cx="1929946" cy="646331"/>
          </a:xfrm>
          <a:prstGeom prst="rect">
            <a:avLst/>
          </a:prstGeom>
        </p:spPr>
        <p:txBody>
          <a:bodyPr wrap="square">
            <a:spAutoFit/>
          </a:bodyPr>
          <a:lstStyle/>
          <a:p>
            <a:pPr algn="ctr"/>
            <a:r>
              <a:rPr lang="en-GB" sz="1200" b="1" dirty="0"/>
              <a:t>Explain the social impacts of climate change upon the UK (4)</a:t>
            </a:r>
          </a:p>
        </p:txBody>
      </p:sp>
      <p:sp>
        <p:nvSpPr>
          <p:cNvPr id="35" name="Right Arrow 34"/>
          <p:cNvSpPr/>
          <p:nvPr/>
        </p:nvSpPr>
        <p:spPr>
          <a:xfrm>
            <a:off x="6445006" y="494223"/>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36" name="Rectangle 35"/>
          <p:cNvSpPr/>
          <p:nvPr/>
        </p:nvSpPr>
        <p:spPr>
          <a:xfrm>
            <a:off x="4287357" y="1342145"/>
            <a:ext cx="2350883" cy="2123658"/>
          </a:xfrm>
          <a:prstGeom prst="rect">
            <a:avLst/>
          </a:prstGeom>
        </p:spPr>
        <p:txBody>
          <a:bodyPr wrap="square">
            <a:spAutoFit/>
          </a:bodyPr>
          <a:lstStyle/>
          <a:p>
            <a:pPr algn="ctr"/>
            <a:r>
              <a:rPr lang="en-GB" sz="1200" dirty="0" smtClean="0"/>
              <a:t>Climate change may lead to flooding. This means that people may experience their homes flooding, leading to higher insurance premiums. In addition, climate change may also mean that Scottish </a:t>
            </a:r>
            <a:r>
              <a:rPr lang="en-GB" sz="1200" dirty="0"/>
              <a:t>ski resorts could close due to lack of </a:t>
            </a:r>
            <a:r>
              <a:rPr lang="en-GB" sz="1200" dirty="0" smtClean="0"/>
              <a:t>snow. As a result people will lose their jobs which will mean they have less money for essentials.</a:t>
            </a:r>
            <a:endParaRPr lang="en-GB" sz="1200" dirty="0"/>
          </a:p>
        </p:txBody>
      </p:sp>
      <p:sp>
        <p:nvSpPr>
          <p:cNvPr id="48" name="TextBox 47"/>
          <p:cNvSpPr txBox="1"/>
          <p:nvPr/>
        </p:nvSpPr>
        <p:spPr>
          <a:xfrm>
            <a:off x="33432" y="1907760"/>
            <a:ext cx="3866606" cy="461665"/>
          </a:xfrm>
          <a:prstGeom prst="rect">
            <a:avLst/>
          </a:prstGeom>
          <a:solidFill>
            <a:srgbClr val="CCFFCC"/>
          </a:solidFill>
        </p:spPr>
        <p:txBody>
          <a:bodyPr wrap="square" rtlCol="0">
            <a:spAutoFit/>
          </a:bodyPr>
          <a:lstStyle/>
          <a:p>
            <a:pPr algn="ctr"/>
            <a:r>
              <a:rPr lang="en-GB" sz="1200" b="1" dirty="0"/>
              <a:t>Top </a:t>
            </a:r>
            <a:r>
              <a:rPr lang="en-GB" sz="1200" b="1" dirty="0" smtClean="0"/>
              <a:t>tip 1: </a:t>
            </a:r>
            <a:r>
              <a:rPr lang="en-GB" sz="1200" dirty="0"/>
              <a:t>Always use CATT. If you do not, you will not achieve high marks.</a:t>
            </a:r>
          </a:p>
        </p:txBody>
      </p:sp>
      <p:sp>
        <p:nvSpPr>
          <p:cNvPr id="49" name="TextBox 48"/>
          <p:cNvSpPr txBox="1"/>
          <p:nvPr/>
        </p:nvSpPr>
        <p:spPr>
          <a:xfrm>
            <a:off x="33432" y="2403974"/>
            <a:ext cx="3866606" cy="461665"/>
          </a:xfrm>
          <a:prstGeom prst="rect">
            <a:avLst/>
          </a:prstGeom>
          <a:solidFill>
            <a:srgbClr val="FFCCFF"/>
          </a:solidFill>
        </p:spPr>
        <p:txBody>
          <a:bodyPr wrap="square" rtlCol="0">
            <a:spAutoFit/>
          </a:bodyPr>
          <a:lstStyle/>
          <a:p>
            <a:pPr algn="ctr"/>
            <a:r>
              <a:rPr lang="en-GB" sz="1200" b="1" dirty="0" smtClean="0"/>
              <a:t>Top tip 2: </a:t>
            </a:r>
            <a:r>
              <a:rPr lang="en-GB" sz="1200" dirty="0" smtClean="0"/>
              <a:t>In a longer question (4, 6 etc.) use specific examples.</a:t>
            </a:r>
            <a:endParaRPr lang="en-GB" sz="1200" dirty="0"/>
          </a:p>
        </p:txBody>
      </p:sp>
      <p:sp>
        <p:nvSpPr>
          <p:cNvPr id="50" name="TextBox 49"/>
          <p:cNvSpPr txBox="1"/>
          <p:nvPr/>
        </p:nvSpPr>
        <p:spPr>
          <a:xfrm>
            <a:off x="8516467" y="0"/>
            <a:ext cx="2935817" cy="307777"/>
          </a:xfrm>
          <a:prstGeom prst="rect">
            <a:avLst/>
          </a:prstGeom>
          <a:noFill/>
        </p:spPr>
        <p:txBody>
          <a:bodyPr wrap="square" rtlCol="0">
            <a:spAutoFit/>
          </a:bodyPr>
          <a:lstStyle/>
          <a:p>
            <a:pPr algn="ctr"/>
            <a:r>
              <a:rPr lang="en-GB" sz="1400" b="1" dirty="0" smtClean="0">
                <a:solidFill>
                  <a:srgbClr val="FF0000"/>
                </a:solidFill>
              </a:rPr>
              <a:t>Example of an explain question</a:t>
            </a:r>
            <a:endParaRPr lang="en-GB" sz="1400" b="1" dirty="0">
              <a:solidFill>
                <a:srgbClr val="FF0000"/>
              </a:solidFill>
            </a:endParaRPr>
          </a:p>
        </p:txBody>
      </p:sp>
      <p:sp>
        <p:nvSpPr>
          <p:cNvPr id="51" name="Rectangle 50"/>
          <p:cNvSpPr/>
          <p:nvPr/>
        </p:nvSpPr>
        <p:spPr>
          <a:xfrm>
            <a:off x="8103178" y="258071"/>
            <a:ext cx="3800759" cy="461665"/>
          </a:xfrm>
          <a:prstGeom prst="rect">
            <a:avLst/>
          </a:prstGeom>
        </p:spPr>
        <p:txBody>
          <a:bodyPr wrap="square">
            <a:spAutoFit/>
          </a:bodyPr>
          <a:lstStyle/>
          <a:p>
            <a:pPr algn="ctr"/>
            <a:r>
              <a:rPr lang="en-GB" sz="1200" b="1" dirty="0"/>
              <a:t>For a country you have studied, explain how food security is achieved by one method at a local </a:t>
            </a:r>
            <a:r>
              <a:rPr lang="en-GB" sz="1200" b="1" dirty="0" smtClean="0"/>
              <a:t>scale (6)</a:t>
            </a:r>
            <a:endParaRPr lang="en-GB" sz="1200" b="1" dirty="0"/>
          </a:p>
        </p:txBody>
      </p:sp>
      <p:sp>
        <p:nvSpPr>
          <p:cNvPr id="52" name="TextBox 51"/>
          <p:cNvSpPr txBox="1"/>
          <p:nvPr/>
        </p:nvSpPr>
        <p:spPr>
          <a:xfrm>
            <a:off x="33432" y="2908816"/>
            <a:ext cx="3866606" cy="646331"/>
          </a:xfrm>
          <a:prstGeom prst="rect">
            <a:avLst/>
          </a:prstGeom>
          <a:solidFill>
            <a:schemeClr val="accent4">
              <a:lumMod val="20000"/>
              <a:lumOff val="80000"/>
            </a:schemeClr>
          </a:solidFill>
        </p:spPr>
        <p:txBody>
          <a:bodyPr wrap="square" rtlCol="0">
            <a:spAutoFit/>
          </a:bodyPr>
          <a:lstStyle/>
          <a:p>
            <a:pPr algn="r"/>
            <a:r>
              <a:rPr lang="en-GB" sz="1200" b="1" dirty="0" smtClean="0"/>
              <a:t>Top tip 3: </a:t>
            </a:r>
            <a:r>
              <a:rPr lang="en-GB" sz="1200" dirty="0" smtClean="0"/>
              <a:t>In a 6 mark response, know your case studies. Include key words from the title and clearly develop using CATT. Ensure that you link back to the question.</a:t>
            </a:r>
            <a:endParaRPr lang="en-GB" sz="1200" dirty="0"/>
          </a:p>
        </p:txBody>
      </p:sp>
      <p:sp>
        <p:nvSpPr>
          <p:cNvPr id="53" name="Rectangle 52"/>
          <p:cNvSpPr/>
          <p:nvPr/>
        </p:nvSpPr>
        <p:spPr>
          <a:xfrm>
            <a:off x="7732650" y="699441"/>
            <a:ext cx="4279832" cy="2923877"/>
          </a:xfrm>
          <a:prstGeom prst="rect">
            <a:avLst/>
          </a:prstGeom>
        </p:spPr>
        <p:txBody>
          <a:bodyPr wrap="square">
            <a:spAutoFit/>
          </a:bodyPr>
          <a:lstStyle/>
          <a:p>
            <a:r>
              <a:rPr lang="en-GB" sz="1150" dirty="0" smtClean="0"/>
              <a:t>Tanzania is an LIDC located on the east coast of Africa. </a:t>
            </a:r>
            <a:r>
              <a:rPr lang="en-GB" sz="1150" dirty="0"/>
              <a:t>To be food secure a person has physical and economic access to food that meets dietary needs and food </a:t>
            </a:r>
            <a:r>
              <a:rPr lang="en-GB" sz="1150" dirty="0" smtClean="0"/>
              <a:t>preferences. Tanzania </a:t>
            </a:r>
            <a:r>
              <a:rPr lang="en-GB" sz="1150" dirty="0"/>
              <a:t>is ranked 96</a:t>
            </a:r>
            <a:r>
              <a:rPr lang="en-GB" sz="1150" baseline="30000" dirty="0"/>
              <a:t>th</a:t>
            </a:r>
            <a:r>
              <a:rPr lang="en-GB" sz="1150" dirty="0"/>
              <a:t> out of 113 countries in the Global Food Security Index with a score of 47.6 out of </a:t>
            </a:r>
            <a:r>
              <a:rPr lang="en-GB" sz="1150" dirty="0" smtClean="0"/>
              <a:t>100. </a:t>
            </a:r>
          </a:p>
          <a:p>
            <a:endParaRPr lang="en-GB" sz="1150" dirty="0"/>
          </a:p>
          <a:p>
            <a:r>
              <a:rPr lang="en-GB" sz="1150" dirty="0" err="1" smtClean="0"/>
              <a:t>Babati</a:t>
            </a:r>
            <a:r>
              <a:rPr lang="en-GB" sz="1150" dirty="0" smtClean="0"/>
              <a:t> is an area in northern Tanzania. Between 1999 and 2006 a UK based charity ran a bottom up programme called goat aid, with the aim of improvement nutrition and income. Food security was achieved as the goats manure helps to make the land more fertile. As a result more crops are grown and consequently food security is achieved. </a:t>
            </a:r>
          </a:p>
          <a:p>
            <a:endParaRPr lang="en-GB" sz="1150" dirty="0"/>
          </a:p>
          <a:p>
            <a:r>
              <a:rPr lang="en-GB" sz="1150" dirty="0" smtClean="0"/>
              <a:t>However, the vet bills are expensive if the goat becomes unwell and goats also need a lot of water. This means that there is less water for people to cook with, therefore reducing food security.</a:t>
            </a:r>
            <a:endParaRPr lang="en-GB" sz="1150" dirty="0"/>
          </a:p>
        </p:txBody>
      </p:sp>
      <p:sp>
        <p:nvSpPr>
          <p:cNvPr id="54" name="TextBox 53"/>
          <p:cNvSpPr txBox="1"/>
          <p:nvPr/>
        </p:nvSpPr>
        <p:spPr>
          <a:xfrm>
            <a:off x="7200586" y="938875"/>
            <a:ext cx="532064" cy="584775"/>
          </a:xfrm>
          <a:prstGeom prst="rect">
            <a:avLst/>
          </a:prstGeom>
          <a:noFill/>
        </p:spPr>
        <p:txBody>
          <a:bodyPr wrap="square" rtlCol="0">
            <a:spAutoFit/>
          </a:bodyPr>
          <a:lstStyle/>
          <a:p>
            <a:pPr algn="ctr"/>
            <a:r>
              <a:rPr lang="en-GB" sz="800" dirty="0" smtClean="0">
                <a:solidFill>
                  <a:srgbClr val="0070C0"/>
                </a:solidFill>
              </a:rPr>
              <a:t>Use of place specific detail </a:t>
            </a:r>
            <a:endParaRPr lang="en-GB" sz="800" dirty="0">
              <a:solidFill>
                <a:srgbClr val="0070C0"/>
              </a:solidFill>
            </a:endParaRPr>
          </a:p>
        </p:txBody>
      </p:sp>
      <p:sp>
        <p:nvSpPr>
          <p:cNvPr id="55" name="TextBox 54"/>
          <p:cNvSpPr txBox="1"/>
          <p:nvPr/>
        </p:nvSpPr>
        <p:spPr>
          <a:xfrm>
            <a:off x="7076409" y="1868991"/>
            <a:ext cx="639665" cy="830997"/>
          </a:xfrm>
          <a:prstGeom prst="rect">
            <a:avLst/>
          </a:prstGeom>
          <a:noFill/>
        </p:spPr>
        <p:txBody>
          <a:bodyPr wrap="square" rtlCol="0">
            <a:spAutoFit/>
          </a:bodyPr>
          <a:lstStyle/>
          <a:p>
            <a:pPr algn="ctr"/>
            <a:r>
              <a:rPr lang="en-GB" sz="800" dirty="0" smtClean="0">
                <a:solidFill>
                  <a:srgbClr val="0070C0"/>
                </a:solidFill>
              </a:rPr>
              <a:t>The point made is developed and linked to the case study</a:t>
            </a:r>
            <a:endParaRPr lang="en-GB" sz="800" dirty="0">
              <a:solidFill>
                <a:srgbClr val="0070C0"/>
              </a:solidFill>
            </a:endParaRPr>
          </a:p>
        </p:txBody>
      </p:sp>
      <p:sp>
        <p:nvSpPr>
          <p:cNvPr id="56" name="TextBox 55"/>
          <p:cNvSpPr txBox="1"/>
          <p:nvPr/>
        </p:nvSpPr>
        <p:spPr>
          <a:xfrm>
            <a:off x="7123980" y="2816482"/>
            <a:ext cx="639665" cy="830997"/>
          </a:xfrm>
          <a:prstGeom prst="rect">
            <a:avLst/>
          </a:prstGeom>
          <a:noFill/>
        </p:spPr>
        <p:txBody>
          <a:bodyPr wrap="square" rtlCol="0">
            <a:spAutoFit/>
          </a:bodyPr>
          <a:lstStyle/>
          <a:p>
            <a:pPr algn="ctr"/>
            <a:r>
              <a:rPr lang="en-GB" sz="800" dirty="0" smtClean="0">
                <a:solidFill>
                  <a:srgbClr val="0070C0"/>
                </a:solidFill>
              </a:rPr>
              <a:t>The point made is developed and linked to the case study</a:t>
            </a:r>
            <a:endParaRPr lang="en-GB" sz="800" dirty="0">
              <a:solidFill>
                <a:srgbClr val="0070C0"/>
              </a:solidFill>
            </a:endParaRPr>
          </a:p>
        </p:txBody>
      </p:sp>
      <p:sp>
        <p:nvSpPr>
          <p:cNvPr id="37" name="TextBox 36"/>
          <p:cNvSpPr txBox="1"/>
          <p:nvPr/>
        </p:nvSpPr>
        <p:spPr>
          <a:xfrm>
            <a:off x="-76308" y="3442753"/>
            <a:ext cx="12526925" cy="369332"/>
          </a:xfrm>
          <a:prstGeom prst="rect">
            <a:avLst/>
          </a:prstGeom>
          <a:noFill/>
        </p:spPr>
        <p:txBody>
          <a:bodyPr wrap="square" rtlCol="0">
            <a:spAutoFit/>
          </a:bodyPr>
          <a:lstStyle/>
          <a:p>
            <a:r>
              <a:rPr lang="en-GB" dirty="0" smtClean="0"/>
              <a:t>-----------------------------------------------------------------------------------------------------------------------------------------------------------------------------</a:t>
            </a:r>
            <a:endParaRPr lang="en-GB" dirty="0"/>
          </a:p>
        </p:txBody>
      </p:sp>
      <p:sp>
        <p:nvSpPr>
          <p:cNvPr id="38" name="Rectangle 37"/>
          <p:cNvSpPr/>
          <p:nvPr/>
        </p:nvSpPr>
        <p:spPr>
          <a:xfrm>
            <a:off x="33432" y="4000794"/>
            <a:ext cx="3849188" cy="1754326"/>
          </a:xfrm>
          <a:prstGeom prst="rect">
            <a:avLst/>
          </a:prstGeom>
        </p:spPr>
        <p:txBody>
          <a:bodyPr wrap="square">
            <a:spAutoFit/>
          </a:bodyPr>
          <a:lstStyle/>
          <a:p>
            <a:pPr algn="ctr"/>
            <a:r>
              <a:rPr lang="en-GB" sz="1200" dirty="0">
                <a:ea typeface="Adobe Fangsong Std R" panose="02020400000000000000" pitchFamily="18" charset="-128"/>
              </a:rPr>
              <a:t>Evaluate means </a:t>
            </a:r>
            <a:r>
              <a:rPr lang="en-GB" sz="1200" dirty="0" smtClean="0"/>
              <a:t>‘</a:t>
            </a:r>
            <a:r>
              <a:rPr lang="en-GB" sz="1200" dirty="0"/>
              <a:t>judge’ on its strengths and weaknesses’. </a:t>
            </a:r>
            <a:r>
              <a:rPr lang="en-GB" sz="1200" dirty="0" smtClean="0"/>
              <a:t>You must include data and clearly explain your points. It </a:t>
            </a:r>
            <a:r>
              <a:rPr lang="en-GB" sz="1200" dirty="0"/>
              <a:t>also requires a mini </a:t>
            </a:r>
            <a:r>
              <a:rPr lang="en-GB" sz="1200" dirty="0" smtClean="0"/>
              <a:t>conclusion and sub conclusions by linking back to the question.</a:t>
            </a:r>
          </a:p>
          <a:p>
            <a:pPr algn="ctr"/>
            <a:endParaRPr lang="en-GB" sz="1200" dirty="0"/>
          </a:p>
          <a:p>
            <a:pPr algn="ctr"/>
            <a:r>
              <a:rPr lang="en-GB" sz="1200" dirty="0" smtClean="0"/>
              <a:t>An evaluate question is typically marked out of 8, therefore SPaG marks are available, so ensure that your written work is clear, that you have used punctuation, a structure and key words.</a:t>
            </a:r>
            <a:endParaRPr lang="en-GB" sz="1200" dirty="0"/>
          </a:p>
        </p:txBody>
      </p:sp>
      <p:sp>
        <p:nvSpPr>
          <p:cNvPr id="39" name="TextBox 38"/>
          <p:cNvSpPr txBox="1"/>
          <p:nvPr/>
        </p:nvSpPr>
        <p:spPr>
          <a:xfrm>
            <a:off x="573808" y="3715937"/>
            <a:ext cx="2473234" cy="307777"/>
          </a:xfrm>
          <a:prstGeom prst="rect">
            <a:avLst/>
          </a:prstGeom>
          <a:noFill/>
        </p:spPr>
        <p:txBody>
          <a:bodyPr wrap="square" rtlCol="0">
            <a:spAutoFit/>
          </a:bodyPr>
          <a:lstStyle/>
          <a:p>
            <a:pPr algn="ctr"/>
            <a:r>
              <a:rPr lang="en-GB" sz="1400" b="1" dirty="0" smtClean="0">
                <a:solidFill>
                  <a:srgbClr val="FF0000"/>
                </a:solidFill>
              </a:rPr>
              <a:t>The </a:t>
            </a:r>
            <a:r>
              <a:rPr lang="en-GB" sz="1400" b="1" dirty="0">
                <a:solidFill>
                  <a:srgbClr val="FF0000"/>
                </a:solidFill>
              </a:rPr>
              <a:t>e</a:t>
            </a:r>
            <a:r>
              <a:rPr lang="en-GB" sz="1400" b="1" dirty="0" smtClean="0">
                <a:solidFill>
                  <a:srgbClr val="FF0000"/>
                </a:solidFill>
              </a:rPr>
              <a:t>valuate question</a:t>
            </a:r>
            <a:endParaRPr lang="en-GB" sz="1400" b="1" dirty="0">
              <a:solidFill>
                <a:srgbClr val="FF0000"/>
              </a:solidFill>
            </a:endParaRPr>
          </a:p>
        </p:txBody>
      </p:sp>
      <p:sp>
        <p:nvSpPr>
          <p:cNvPr id="40" name="TextBox 39"/>
          <p:cNvSpPr txBox="1"/>
          <p:nvPr/>
        </p:nvSpPr>
        <p:spPr>
          <a:xfrm>
            <a:off x="4168412" y="3730573"/>
            <a:ext cx="2333005" cy="523220"/>
          </a:xfrm>
          <a:prstGeom prst="rect">
            <a:avLst/>
          </a:prstGeom>
          <a:noFill/>
        </p:spPr>
        <p:txBody>
          <a:bodyPr wrap="square" rtlCol="0">
            <a:spAutoFit/>
          </a:bodyPr>
          <a:lstStyle/>
          <a:p>
            <a:pPr algn="ctr"/>
            <a:r>
              <a:rPr lang="en-GB" sz="1400" b="1" dirty="0" smtClean="0">
                <a:solidFill>
                  <a:srgbClr val="FF0000"/>
                </a:solidFill>
              </a:rPr>
              <a:t>Example of an evaluate question</a:t>
            </a:r>
            <a:endParaRPr lang="en-GB" sz="1400" b="1" dirty="0">
              <a:solidFill>
                <a:srgbClr val="FF0000"/>
              </a:solidFill>
            </a:endParaRPr>
          </a:p>
        </p:txBody>
      </p:sp>
      <p:sp>
        <p:nvSpPr>
          <p:cNvPr id="41" name="Rectangle 40"/>
          <p:cNvSpPr/>
          <p:nvPr/>
        </p:nvSpPr>
        <p:spPr>
          <a:xfrm>
            <a:off x="6501417" y="3635251"/>
            <a:ext cx="5729097" cy="3323987"/>
          </a:xfrm>
          <a:prstGeom prst="rect">
            <a:avLst/>
          </a:prstGeom>
        </p:spPr>
        <p:txBody>
          <a:bodyPr wrap="square">
            <a:spAutoFit/>
          </a:bodyPr>
          <a:lstStyle/>
          <a:p>
            <a:pPr algn="just"/>
            <a:r>
              <a:rPr lang="en-GB" sz="1050" dirty="0"/>
              <a:t>Climate change is the long-term change in global or regional climate due largely to increased levels of CO2 in the atmosphere. Globally the climate is warming, there is a variety of evidence to show that this is the case. Since 1914 the Met Office has recorded reliable climate change data. This means that from using weather stations, satellites, weather balloons, radar and ocean buoys they can see that there has been an average rise in sea levels of 20cm since the 1900s. Consequently many people believe that the evidence does suggest the climate is changing, but it must be noted that technological recording is better today.</a:t>
            </a:r>
          </a:p>
          <a:p>
            <a:pPr algn="just"/>
            <a:endParaRPr lang="en-GB" sz="1050" dirty="0"/>
          </a:p>
          <a:p>
            <a:pPr algn="just"/>
            <a:r>
              <a:rPr lang="en-GB" sz="1050" dirty="0"/>
              <a:t>Diaries and written observations can suggest evidence of climate change at the time, such as the price increases in grain in Europe and people emigrating due to crop failures. In addition, cave paintings of animals in France and Spain between 11,000 and 40,000 years ago show significant climate change. This means that we can see that the climate is different from today and changing. However, it is difficult to date cave paintings, meaning that they are not accurate and the evidence is not reliable to suggest that the climate is changing.</a:t>
            </a:r>
          </a:p>
          <a:p>
            <a:pPr algn="just"/>
            <a:endParaRPr lang="en-GB" sz="1050" dirty="0"/>
          </a:p>
          <a:p>
            <a:pPr algn="just"/>
            <a:r>
              <a:rPr lang="en-GB" sz="1050" dirty="0"/>
              <a:t>Furthermore, sea ice positions show that many of the world’s glaciers are retreating as temperatures rise and ice melts. Arctic sea ice has declined in volume by 10 per cent in the last 30 years. Data recording is considering very reliable, meaning that we can see the climate is changing. However, it does not date back very far, consequently some people believe that it is not reliable to suggest that the climate is changing.</a:t>
            </a:r>
          </a:p>
        </p:txBody>
      </p:sp>
      <p:sp>
        <p:nvSpPr>
          <p:cNvPr id="42" name="Rectangle 41"/>
          <p:cNvSpPr/>
          <p:nvPr/>
        </p:nvSpPr>
        <p:spPr>
          <a:xfrm>
            <a:off x="4123558" y="4251254"/>
            <a:ext cx="2019926" cy="830997"/>
          </a:xfrm>
          <a:prstGeom prst="rect">
            <a:avLst/>
          </a:prstGeom>
        </p:spPr>
        <p:txBody>
          <a:bodyPr wrap="square">
            <a:spAutoFit/>
          </a:bodyPr>
          <a:lstStyle/>
          <a:p>
            <a:pPr algn="ctr"/>
            <a:r>
              <a:rPr lang="en-GB" sz="1200" dirty="0">
                <a:ea typeface="Adobe Fangsong Std R" panose="02020400000000000000" pitchFamily="18" charset="-128"/>
              </a:rPr>
              <a:t>Evaluate the evidence that suggests that global climate is currently changing (8 marks*)</a:t>
            </a:r>
          </a:p>
        </p:txBody>
      </p:sp>
      <p:sp>
        <p:nvSpPr>
          <p:cNvPr id="43" name="Right Arrow 42"/>
          <p:cNvSpPr/>
          <p:nvPr/>
        </p:nvSpPr>
        <p:spPr>
          <a:xfrm>
            <a:off x="3781386" y="3867849"/>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7" name="Right Arrow 46"/>
          <p:cNvSpPr/>
          <p:nvPr/>
        </p:nvSpPr>
        <p:spPr>
          <a:xfrm>
            <a:off x="5906729" y="3913295"/>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57" name="TextBox 56"/>
          <p:cNvSpPr txBox="1"/>
          <p:nvPr/>
        </p:nvSpPr>
        <p:spPr>
          <a:xfrm>
            <a:off x="5958420" y="3606742"/>
            <a:ext cx="781023" cy="338554"/>
          </a:xfrm>
          <a:prstGeom prst="rect">
            <a:avLst/>
          </a:prstGeom>
          <a:noFill/>
        </p:spPr>
        <p:txBody>
          <a:bodyPr wrap="square" rtlCol="0">
            <a:spAutoFit/>
          </a:bodyPr>
          <a:lstStyle/>
          <a:p>
            <a:pPr algn="ctr"/>
            <a:r>
              <a:rPr lang="en-GB" sz="800" dirty="0" smtClean="0">
                <a:solidFill>
                  <a:srgbClr val="0070C0"/>
                </a:solidFill>
              </a:rPr>
              <a:t>Key word defined</a:t>
            </a:r>
            <a:endParaRPr lang="en-GB" sz="800" dirty="0">
              <a:solidFill>
                <a:srgbClr val="0070C0"/>
              </a:solidFill>
            </a:endParaRPr>
          </a:p>
        </p:txBody>
      </p:sp>
      <p:sp>
        <p:nvSpPr>
          <p:cNvPr id="58" name="TextBox 57"/>
          <p:cNvSpPr txBox="1"/>
          <p:nvPr/>
        </p:nvSpPr>
        <p:spPr>
          <a:xfrm>
            <a:off x="5822317" y="5566411"/>
            <a:ext cx="781023" cy="830997"/>
          </a:xfrm>
          <a:prstGeom prst="rect">
            <a:avLst/>
          </a:prstGeom>
          <a:noFill/>
        </p:spPr>
        <p:txBody>
          <a:bodyPr wrap="square" rtlCol="0">
            <a:spAutoFit/>
          </a:bodyPr>
          <a:lstStyle/>
          <a:p>
            <a:pPr algn="ctr"/>
            <a:r>
              <a:rPr lang="en-GB" sz="800" dirty="0" smtClean="0">
                <a:solidFill>
                  <a:srgbClr val="0070C0"/>
                </a:solidFill>
              </a:rPr>
              <a:t>Explained points and judgement of evidence. There is also a use of data.</a:t>
            </a:r>
            <a:endParaRPr lang="en-GB" sz="800" dirty="0">
              <a:solidFill>
                <a:srgbClr val="0070C0"/>
              </a:solidFill>
            </a:endParaRPr>
          </a:p>
        </p:txBody>
      </p:sp>
      <p:sp>
        <p:nvSpPr>
          <p:cNvPr id="59" name="TextBox 58"/>
          <p:cNvSpPr txBox="1"/>
          <p:nvPr/>
        </p:nvSpPr>
        <p:spPr>
          <a:xfrm>
            <a:off x="33431" y="5717298"/>
            <a:ext cx="4861841" cy="276999"/>
          </a:xfrm>
          <a:prstGeom prst="rect">
            <a:avLst/>
          </a:prstGeom>
          <a:solidFill>
            <a:srgbClr val="CCFFCC"/>
          </a:solidFill>
        </p:spPr>
        <p:txBody>
          <a:bodyPr wrap="square" rtlCol="0">
            <a:spAutoFit/>
          </a:bodyPr>
          <a:lstStyle/>
          <a:p>
            <a:pPr algn="ctr"/>
            <a:r>
              <a:rPr lang="en-GB" sz="1200" b="1" dirty="0"/>
              <a:t>Top </a:t>
            </a:r>
            <a:r>
              <a:rPr lang="en-GB" sz="1200" b="1" dirty="0" smtClean="0"/>
              <a:t>tip 1: </a:t>
            </a:r>
            <a:r>
              <a:rPr lang="en-GB" sz="1200" dirty="0"/>
              <a:t>Always use CATT. If you do not, you will not achieve high marks.</a:t>
            </a:r>
          </a:p>
        </p:txBody>
      </p:sp>
      <p:sp>
        <p:nvSpPr>
          <p:cNvPr id="60" name="TextBox 59"/>
          <p:cNvSpPr txBox="1"/>
          <p:nvPr/>
        </p:nvSpPr>
        <p:spPr>
          <a:xfrm>
            <a:off x="33431" y="6047119"/>
            <a:ext cx="4861841" cy="461665"/>
          </a:xfrm>
          <a:prstGeom prst="rect">
            <a:avLst/>
          </a:prstGeom>
          <a:solidFill>
            <a:srgbClr val="FFCCFF"/>
          </a:solidFill>
        </p:spPr>
        <p:txBody>
          <a:bodyPr wrap="square" rtlCol="0">
            <a:spAutoFit/>
          </a:bodyPr>
          <a:lstStyle/>
          <a:p>
            <a:pPr algn="ctr"/>
            <a:r>
              <a:rPr lang="en-GB" sz="1200" b="1" dirty="0" smtClean="0"/>
              <a:t>Top tip 2: </a:t>
            </a:r>
            <a:r>
              <a:rPr lang="en-GB" sz="1200" dirty="0" smtClean="0"/>
              <a:t>Ensure that you look at both sides (for/against, positive/negative, success/failure, effective/not effective) and link back to the question.</a:t>
            </a:r>
            <a:endParaRPr lang="en-GB" sz="1200" dirty="0"/>
          </a:p>
        </p:txBody>
      </p:sp>
      <p:sp>
        <p:nvSpPr>
          <p:cNvPr id="61" name="TextBox 60"/>
          <p:cNvSpPr txBox="1"/>
          <p:nvPr/>
        </p:nvSpPr>
        <p:spPr>
          <a:xfrm>
            <a:off x="33432" y="6561606"/>
            <a:ext cx="4861840" cy="276999"/>
          </a:xfrm>
          <a:prstGeom prst="rect">
            <a:avLst/>
          </a:prstGeom>
          <a:solidFill>
            <a:schemeClr val="accent4">
              <a:lumMod val="20000"/>
              <a:lumOff val="80000"/>
            </a:schemeClr>
          </a:solidFill>
        </p:spPr>
        <p:txBody>
          <a:bodyPr wrap="square" rtlCol="0">
            <a:spAutoFit/>
          </a:bodyPr>
          <a:lstStyle/>
          <a:p>
            <a:r>
              <a:rPr lang="en-GB" sz="1200" b="1" dirty="0" smtClean="0"/>
              <a:t>Top tip 3: </a:t>
            </a:r>
            <a:r>
              <a:rPr lang="en-GB" sz="1200" dirty="0" smtClean="0"/>
              <a:t>Include data and specific information</a:t>
            </a:r>
            <a:endParaRPr lang="en-GB" sz="1200" dirty="0"/>
          </a:p>
        </p:txBody>
      </p:sp>
      <p:pic>
        <p:nvPicPr>
          <p:cNvPr id="62" name="Picture 61" descr="Ticket Event With Clipart Birthday Invitations ALL COLO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3217" y="1724864"/>
            <a:ext cx="790219" cy="674320"/>
          </a:xfrm>
          <a:prstGeom prst="rect">
            <a:avLst/>
          </a:prstGeom>
        </p:spPr>
      </p:pic>
      <p:pic>
        <p:nvPicPr>
          <p:cNvPr id="63" name="Picture 62" descr="Ticket Event With Clipart Birthday Invitations ALL COLO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4447" y="5380138"/>
            <a:ext cx="790219" cy="674320"/>
          </a:xfrm>
          <a:prstGeom prst="rect">
            <a:avLst/>
          </a:prstGeom>
        </p:spPr>
      </p:pic>
    </p:spTree>
    <p:extLst>
      <p:ext uri="{BB962C8B-B14F-4D97-AF65-F5344CB8AC3E}">
        <p14:creationId xmlns:p14="http://schemas.microsoft.com/office/powerpoint/2010/main" val="247643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04456" y="59207"/>
            <a:ext cx="2473234" cy="307777"/>
          </a:xfrm>
          <a:prstGeom prst="rect">
            <a:avLst/>
          </a:prstGeom>
          <a:noFill/>
        </p:spPr>
        <p:txBody>
          <a:bodyPr wrap="square" rtlCol="0">
            <a:spAutoFit/>
          </a:bodyPr>
          <a:lstStyle/>
          <a:p>
            <a:pPr algn="ctr"/>
            <a:r>
              <a:rPr lang="en-GB" sz="1400" b="1" dirty="0" smtClean="0">
                <a:solidFill>
                  <a:srgbClr val="FF0000"/>
                </a:solidFill>
              </a:rPr>
              <a:t>The state question</a:t>
            </a:r>
            <a:endParaRPr lang="en-GB" sz="1400" b="1" dirty="0">
              <a:solidFill>
                <a:srgbClr val="FF0000"/>
              </a:solidFill>
            </a:endParaRPr>
          </a:p>
        </p:txBody>
      </p:sp>
      <p:sp>
        <p:nvSpPr>
          <p:cNvPr id="12" name="TextBox 11"/>
          <p:cNvSpPr txBox="1"/>
          <p:nvPr/>
        </p:nvSpPr>
        <p:spPr>
          <a:xfrm>
            <a:off x="4843567" y="74642"/>
            <a:ext cx="2935817" cy="307777"/>
          </a:xfrm>
          <a:prstGeom prst="rect">
            <a:avLst/>
          </a:prstGeom>
          <a:noFill/>
        </p:spPr>
        <p:txBody>
          <a:bodyPr wrap="square" rtlCol="0">
            <a:spAutoFit/>
          </a:bodyPr>
          <a:lstStyle/>
          <a:p>
            <a:pPr algn="ctr"/>
            <a:r>
              <a:rPr lang="en-GB" sz="1400" b="1" dirty="0" smtClean="0">
                <a:solidFill>
                  <a:srgbClr val="FF0000"/>
                </a:solidFill>
              </a:rPr>
              <a:t>Example of a state question</a:t>
            </a:r>
            <a:endParaRPr lang="en-GB" sz="1400" b="1" dirty="0">
              <a:solidFill>
                <a:srgbClr val="FF0000"/>
              </a:solidFill>
            </a:endParaRPr>
          </a:p>
        </p:txBody>
      </p:sp>
      <p:sp>
        <p:nvSpPr>
          <p:cNvPr id="13" name="TextBox 12"/>
          <p:cNvSpPr txBox="1"/>
          <p:nvPr/>
        </p:nvSpPr>
        <p:spPr>
          <a:xfrm>
            <a:off x="325040" y="370134"/>
            <a:ext cx="3849188" cy="646331"/>
          </a:xfrm>
          <a:prstGeom prst="rect">
            <a:avLst/>
          </a:prstGeom>
          <a:noFill/>
        </p:spPr>
        <p:txBody>
          <a:bodyPr wrap="square" rtlCol="0">
            <a:spAutoFit/>
          </a:bodyPr>
          <a:lstStyle/>
          <a:p>
            <a:pPr algn="ctr"/>
            <a:r>
              <a:rPr lang="en-GB" sz="1200" dirty="0" smtClean="0"/>
              <a:t>A state question means that you make a brief point. You do not need to develop your response as these are low scoring questions, usually just a couple of marks.</a:t>
            </a:r>
            <a:endParaRPr lang="en-GB" sz="1200" dirty="0"/>
          </a:p>
        </p:txBody>
      </p:sp>
      <p:sp>
        <p:nvSpPr>
          <p:cNvPr id="15" name="Rectangle 14"/>
          <p:cNvSpPr/>
          <p:nvPr/>
        </p:nvSpPr>
        <p:spPr>
          <a:xfrm>
            <a:off x="4975520" y="382419"/>
            <a:ext cx="2693543" cy="461665"/>
          </a:xfrm>
          <a:prstGeom prst="rect">
            <a:avLst/>
          </a:prstGeom>
        </p:spPr>
        <p:txBody>
          <a:bodyPr wrap="square">
            <a:spAutoFit/>
          </a:bodyPr>
          <a:lstStyle/>
          <a:p>
            <a:pPr algn="ctr"/>
            <a:r>
              <a:rPr lang="en-GB" sz="1200" dirty="0"/>
              <a:t>State two causes of suburbanisation in </a:t>
            </a:r>
            <a:r>
              <a:rPr lang="en-GB" sz="1200" dirty="0" smtClean="0"/>
              <a:t>ACs (2)</a:t>
            </a:r>
            <a:endParaRPr lang="en-GB" sz="1200" dirty="0"/>
          </a:p>
        </p:txBody>
      </p:sp>
      <p:sp>
        <p:nvSpPr>
          <p:cNvPr id="17" name="Rectangle 16"/>
          <p:cNvSpPr/>
          <p:nvPr/>
        </p:nvSpPr>
        <p:spPr>
          <a:xfrm>
            <a:off x="9046820" y="286699"/>
            <a:ext cx="3742400" cy="461665"/>
          </a:xfrm>
          <a:prstGeom prst="rect">
            <a:avLst/>
          </a:prstGeom>
        </p:spPr>
        <p:txBody>
          <a:bodyPr wrap="square">
            <a:spAutoFit/>
          </a:bodyPr>
          <a:lstStyle/>
          <a:p>
            <a:pPr marL="228600" indent="-228600">
              <a:buAutoNum type="arabicPeriod"/>
            </a:pPr>
            <a:r>
              <a:rPr lang="en-GB" sz="1200" dirty="0" smtClean="0"/>
              <a:t>Cheaper housing</a:t>
            </a:r>
          </a:p>
          <a:p>
            <a:pPr marL="228600" indent="-228600">
              <a:buAutoNum type="arabicPeriod"/>
            </a:pPr>
            <a:r>
              <a:rPr lang="en-GB" sz="1200" dirty="0" smtClean="0"/>
              <a:t>Less pollution</a:t>
            </a:r>
            <a:endParaRPr lang="en-GB" sz="1200" dirty="0"/>
          </a:p>
        </p:txBody>
      </p:sp>
      <p:sp>
        <p:nvSpPr>
          <p:cNvPr id="18" name="TextBox 17"/>
          <p:cNvSpPr txBox="1"/>
          <p:nvPr/>
        </p:nvSpPr>
        <p:spPr>
          <a:xfrm>
            <a:off x="674081" y="1077952"/>
            <a:ext cx="2473234" cy="307777"/>
          </a:xfrm>
          <a:prstGeom prst="rect">
            <a:avLst/>
          </a:prstGeom>
          <a:noFill/>
        </p:spPr>
        <p:txBody>
          <a:bodyPr wrap="square" rtlCol="0">
            <a:spAutoFit/>
          </a:bodyPr>
          <a:lstStyle/>
          <a:p>
            <a:pPr algn="ctr"/>
            <a:r>
              <a:rPr lang="en-GB" sz="1400" b="1" dirty="0" smtClean="0">
                <a:solidFill>
                  <a:srgbClr val="FF0000"/>
                </a:solidFill>
              </a:rPr>
              <a:t>The suggest question</a:t>
            </a:r>
            <a:endParaRPr lang="en-GB" sz="1400" b="1" dirty="0">
              <a:solidFill>
                <a:srgbClr val="FF0000"/>
              </a:solidFill>
            </a:endParaRPr>
          </a:p>
        </p:txBody>
      </p:sp>
      <p:sp>
        <p:nvSpPr>
          <p:cNvPr id="19" name="TextBox 18"/>
          <p:cNvSpPr txBox="1"/>
          <p:nvPr/>
        </p:nvSpPr>
        <p:spPr>
          <a:xfrm>
            <a:off x="4724010" y="1259566"/>
            <a:ext cx="2935817" cy="307777"/>
          </a:xfrm>
          <a:prstGeom prst="rect">
            <a:avLst/>
          </a:prstGeom>
          <a:noFill/>
        </p:spPr>
        <p:txBody>
          <a:bodyPr wrap="square" rtlCol="0">
            <a:spAutoFit/>
          </a:bodyPr>
          <a:lstStyle/>
          <a:p>
            <a:pPr algn="ctr"/>
            <a:r>
              <a:rPr lang="en-GB" sz="1400" b="1" dirty="0" smtClean="0">
                <a:solidFill>
                  <a:srgbClr val="FF0000"/>
                </a:solidFill>
              </a:rPr>
              <a:t>Example of a suggest question</a:t>
            </a:r>
            <a:endParaRPr lang="en-GB" sz="1400" b="1" dirty="0">
              <a:solidFill>
                <a:srgbClr val="FF0000"/>
              </a:solidFill>
            </a:endParaRPr>
          </a:p>
        </p:txBody>
      </p:sp>
      <p:sp>
        <p:nvSpPr>
          <p:cNvPr id="20" name="TextBox 19"/>
          <p:cNvSpPr txBox="1"/>
          <p:nvPr/>
        </p:nvSpPr>
        <p:spPr>
          <a:xfrm>
            <a:off x="133705" y="1427378"/>
            <a:ext cx="3849188" cy="646331"/>
          </a:xfrm>
          <a:prstGeom prst="rect">
            <a:avLst/>
          </a:prstGeom>
          <a:noFill/>
        </p:spPr>
        <p:txBody>
          <a:bodyPr wrap="square" rtlCol="0">
            <a:spAutoFit/>
          </a:bodyPr>
          <a:lstStyle/>
          <a:p>
            <a:pPr algn="ctr"/>
            <a:r>
              <a:rPr lang="en-GB" sz="1200" dirty="0" smtClean="0"/>
              <a:t>Suggest</a:t>
            </a:r>
            <a:r>
              <a:rPr lang="en-GB" sz="1200" b="1" dirty="0" smtClean="0"/>
              <a:t> </a:t>
            </a:r>
            <a:r>
              <a:rPr lang="en-GB" sz="1200" dirty="0"/>
              <a:t>means explaining how or why something might occur. </a:t>
            </a:r>
            <a:r>
              <a:rPr lang="en-GB" sz="1200" dirty="0" smtClean="0"/>
              <a:t>These can be smaller marked questions or larger marked questions.</a:t>
            </a:r>
            <a:endParaRPr lang="en-GB" sz="1200" dirty="0"/>
          </a:p>
        </p:txBody>
      </p:sp>
      <p:sp>
        <p:nvSpPr>
          <p:cNvPr id="22" name="Rectangle 21"/>
          <p:cNvSpPr/>
          <p:nvPr/>
        </p:nvSpPr>
        <p:spPr>
          <a:xfrm>
            <a:off x="4845145" y="1567343"/>
            <a:ext cx="2693543" cy="461665"/>
          </a:xfrm>
          <a:prstGeom prst="rect">
            <a:avLst/>
          </a:prstGeom>
        </p:spPr>
        <p:txBody>
          <a:bodyPr wrap="square">
            <a:spAutoFit/>
          </a:bodyPr>
          <a:lstStyle/>
          <a:p>
            <a:pPr algn="ctr"/>
            <a:r>
              <a:rPr lang="en-GB" sz="1200" dirty="0" smtClean="0"/>
              <a:t>Suggest two features of a bottom up approach (2)</a:t>
            </a:r>
            <a:endParaRPr lang="en-GB" sz="1200" dirty="0"/>
          </a:p>
        </p:txBody>
      </p:sp>
      <p:sp>
        <p:nvSpPr>
          <p:cNvPr id="24" name="Rectangle 23"/>
          <p:cNvSpPr/>
          <p:nvPr/>
        </p:nvSpPr>
        <p:spPr>
          <a:xfrm>
            <a:off x="8645401" y="1274070"/>
            <a:ext cx="3463472" cy="646331"/>
          </a:xfrm>
          <a:prstGeom prst="rect">
            <a:avLst/>
          </a:prstGeom>
        </p:spPr>
        <p:txBody>
          <a:bodyPr wrap="square">
            <a:spAutoFit/>
          </a:bodyPr>
          <a:lstStyle/>
          <a:p>
            <a:r>
              <a:rPr lang="en-GB" sz="1200" dirty="0" smtClean="0"/>
              <a:t>Bottom up approaches are community based, led by NGOs (non-governmental organisations). They are also usually cheaper than top down approaches.</a:t>
            </a:r>
            <a:endParaRPr lang="en-GB" sz="1200" dirty="0"/>
          </a:p>
        </p:txBody>
      </p:sp>
      <p:sp>
        <p:nvSpPr>
          <p:cNvPr id="26" name="TextBox 25"/>
          <p:cNvSpPr txBox="1"/>
          <p:nvPr/>
        </p:nvSpPr>
        <p:spPr>
          <a:xfrm>
            <a:off x="-114822" y="828438"/>
            <a:ext cx="12306822" cy="369332"/>
          </a:xfrm>
          <a:prstGeom prst="rect">
            <a:avLst/>
          </a:prstGeom>
          <a:noFill/>
        </p:spPr>
        <p:txBody>
          <a:bodyPr wrap="square" rtlCol="0">
            <a:spAutoFit/>
          </a:bodyPr>
          <a:lstStyle/>
          <a:p>
            <a:r>
              <a:rPr lang="en-GB" dirty="0" smtClean="0"/>
              <a:t>-----------------------------------------------------------------------------------------------------------------------------------------------------------------------------</a:t>
            </a:r>
            <a:endParaRPr lang="en-GB" dirty="0"/>
          </a:p>
        </p:txBody>
      </p:sp>
      <p:sp>
        <p:nvSpPr>
          <p:cNvPr id="27" name="TextBox 26"/>
          <p:cNvSpPr txBox="1"/>
          <p:nvPr/>
        </p:nvSpPr>
        <p:spPr>
          <a:xfrm>
            <a:off x="0" y="1931998"/>
            <a:ext cx="12306822" cy="369332"/>
          </a:xfrm>
          <a:prstGeom prst="rect">
            <a:avLst/>
          </a:prstGeom>
          <a:noFill/>
        </p:spPr>
        <p:txBody>
          <a:bodyPr wrap="square" rtlCol="0">
            <a:spAutoFit/>
          </a:bodyPr>
          <a:lstStyle/>
          <a:p>
            <a:r>
              <a:rPr lang="en-GB" dirty="0" smtClean="0"/>
              <a:t>-----------------------------------------------------------------------------------------------------------------------------------------------------------------------------</a:t>
            </a:r>
            <a:endParaRPr lang="en-GB" dirty="0"/>
          </a:p>
        </p:txBody>
      </p:sp>
      <p:sp>
        <p:nvSpPr>
          <p:cNvPr id="35" name="TextBox 34"/>
          <p:cNvSpPr txBox="1"/>
          <p:nvPr/>
        </p:nvSpPr>
        <p:spPr>
          <a:xfrm>
            <a:off x="674081" y="2159038"/>
            <a:ext cx="2473234" cy="307777"/>
          </a:xfrm>
          <a:prstGeom prst="rect">
            <a:avLst/>
          </a:prstGeom>
          <a:noFill/>
        </p:spPr>
        <p:txBody>
          <a:bodyPr wrap="square" rtlCol="0">
            <a:spAutoFit/>
          </a:bodyPr>
          <a:lstStyle/>
          <a:p>
            <a:pPr algn="ctr"/>
            <a:r>
              <a:rPr lang="en-GB" sz="1400" b="1" dirty="0" smtClean="0">
                <a:solidFill>
                  <a:srgbClr val="FF0000"/>
                </a:solidFill>
              </a:rPr>
              <a:t>The to what extent question</a:t>
            </a:r>
            <a:endParaRPr lang="en-GB" sz="1400" b="1" dirty="0">
              <a:solidFill>
                <a:srgbClr val="FF0000"/>
              </a:solidFill>
            </a:endParaRPr>
          </a:p>
        </p:txBody>
      </p:sp>
      <p:sp>
        <p:nvSpPr>
          <p:cNvPr id="36" name="Rectangle 35"/>
          <p:cNvSpPr/>
          <p:nvPr/>
        </p:nvSpPr>
        <p:spPr>
          <a:xfrm>
            <a:off x="0" y="2436857"/>
            <a:ext cx="3849188" cy="1384995"/>
          </a:xfrm>
          <a:prstGeom prst="rect">
            <a:avLst/>
          </a:prstGeom>
        </p:spPr>
        <p:txBody>
          <a:bodyPr wrap="square">
            <a:spAutoFit/>
          </a:bodyPr>
          <a:lstStyle/>
          <a:p>
            <a:pPr algn="ctr"/>
            <a:r>
              <a:rPr lang="en-GB" sz="1200" dirty="0">
                <a:ea typeface="Adobe Fangsong Std R" panose="02020400000000000000" pitchFamily="18" charset="-128"/>
              </a:rPr>
              <a:t>A to what extent question or how far do you agree question, means that you must show how far you agree or disagree with a statement </a:t>
            </a:r>
            <a:r>
              <a:rPr lang="en-GB" sz="1200" dirty="0"/>
              <a:t>(‘to a certain extent’, ‘to a great extent’ or ‘to a very small extent</a:t>
            </a:r>
            <a:r>
              <a:rPr lang="en-GB" sz="1200" dirty="0" smtClean="0"/>
              <a:t>’). These are longer marked questions often with SPaG marks (but not always). Ensure you develop your points using CATT and include case study detail.</a:t>
            </a:r>
            <a:endParaRPr lang="en-GB" sz="1200" dirty="0"/>
          </a:p>
        </p:txBody>
      </p:sp>
      <p:sp>
        <p:nvSpPr>
          <p:cNvPr id="37" name="Rectangle 36"/>
          <p:cNvSpPr/>
          <p:nvPr/>
        </p:nvSpPr>
        <p:spPr>
          <a:xfrm>
            <a:off x="4379518" y="2673309"/>
            <a:ext cx="2833796" cy="461665"/>
          </a:xfrm>
          <a:prstGeom prst="rect">
            <a:avLst/>
          </a:prstGeom>
        </p:spPr>
        <p:txBody>
          <a:bodyPr wrap="square">
            <a:spAutoFit/>
          </a:bodyPr>
          <a:lstStyle/>
          <a:p>
            <a:pPr algn="ctr"/>
            <a:r>
              <a:rPr lang="en-GB" sz="1200" dirty="0" smtClean="0"/>
              <a:t>To what extent is an ageing population positive in the UK (6)</a:t>
            </a:r>
            <a:endParaRPr lang="en-GB" sz="1200" dirty="0"/>
          </a:p>
        </p:txBody>
      </p:sp>
      <p:sp>
        <p:nvSpPr>
          <p:cNvPr id="38" name="TextBox 37"/>
          <p:cNvSpPr txBox="1"/>
          <p:nvPr/>
        </p:nvSpPr>
        <p:spPr>
          <a:xfrm>
            <a:off x="4355544" y="2149848"/>
            <a:ext cx="2657270" cy="523220"/>
          </a:xfrm>
          <a:prstGeom prst="rect">
            <a:avLst/>
          </a:prstGeom>
          <a:noFill/>
        </p:spPr>
        <p:txBody>
          <a:bodyPr wrap="square" rtlCol="0">
            <a:spAutoFit/>
          </a:bodyPr>
          <a:lstStyle/>
          <a:p>
            <a:pPr algn="ctr"/>
            <a:r>
              <a:rPr lang="en-GB" sz="1400" b="1" dirty="0" smtClean="0">
                <a:solidFill>
                  <a:srgbClr val="FF0000"/>
                </a:solidFill>
              </a:rPr>
              <a:t>Example of a to what extent question</a:t>
            </a:r>
            <a:endParaRPr lang="en-GB" sz="1400" b="1" dirty="0">
              <a:solidFill>
                <a:srgbClr val="FF0000"/>
              </a:solidFill>
            </a:endParaRPr>
          </a:p>
        </p:txBody>
      </p:sp>
      <p:sp>
        <p:nvSpPr>
          <p:cNvPr id="39" name="Rectangle 38"/>
          <p:cNvSpPr/>
          <p:nvPr/>
        </p:nvSpPr>
        <p:spPr>
          <a:xfrm>
            <a:off x="8259685" y="2250078"/>
            <a:ext cx="3849188" cy="3816429"/>
          </a:xfrm>
          <a:prstGeom prst="rect">
            <a:avLst/>
          </a:prstGeom>
        </p:spPr>
        <p:txBody>
          <a:bodyPr wrap="square">
            <a:spAutoFit/>
          </a:bodyPr>
          <a:lstStyle/>
          <a:p>
            <a:pPr algn="ctr"/>
            <a:r>
              <a:rPr lang="en-GB" sz="1100" dirty="0" smtClean="0">
                <a:ea typeface="Adobe Fangsong Std R" panose="02020400000000000000" pitchFamily="18" charset="-128"/>
              </a:rPr>
              <a:t>An ageing population is the number of people in the UK born over the age of 65. People in the UK are living longer due to better healthcare and the average life expectancy in the UK is 79 for a male and 83 for a female. There are over 3 million people aged over 80 in the UK and to some extent an ageing population is positive.</a:t>
            </a:r>
          </a:p>
          <a:p>
            <a:pPr algn="ctr"/>
            <a:endParaRPr lang="en-GB" sz="1100" dirty="0">
              <a:ea typeface="Adobe Fangsong Std R" panose="02020400000000000000" pitchFamily="18" charset="-128"/>
            </a:endParaRPr>
          </a:p>
          <a:p>
            <a:pPr algn="ctr"/>
            <a:r>
              <a:rPr lang="en-GB" sz="1100" dirty="0" smtClean="0">
                <a:ea typeface="Adobe Fangsong Std R" panose="02020400000000000000" pitchFamily="18" charset="-128"/>
              </a:rPr>
              <a:t>On the one hand, an ageing population is positive as they help with childcare. This is positive as the economically active are able to work. As a result this helps the economy. To some extent an ageing population is positive.</a:t>
            </a:r>
          </a:p>
          <a:p>
            <a:pPr algn="ctr"/>
            <a:endParaRPr lang="en-GB" sz="1100" dirty="0">
              <a:ea typeface="Adobe Fangsong Std R" panose="02020400000000000000" pitchFamily="18" charset="-128"/>
            </a:endParaRPr>
          </a:p>
          <a:p>
            <a:pPr algn="ctr"/>
            <a:r>
              <a:rPr lang="en-GB" sz="1100" dirty="0" smtClean="0">
                <a:ea typeface="Adobe Fangsong Std R" panose="02020400000000000000" pitchFamily="18" charset="-128"/>
              </a:rPr>
              <a:t>On the other hand, an ageing population is negative as they have greater medical needs and the costs of looking after them will rise in the future. This means that they will need an increasing amount of care to enable them to stay in their homes. As a result, their children may not be able to work any longer, as they may be responsible for their care. To some extent an ageing population is negative.</a:t>
            </a:r>
          </a:p>
          <a:p>
            <a:pPr algn="ctr"/>
            <a:endParaRPr lang="en-GB" sz="1100" dirty="0">
              <a:ea typeface="Adobe Fangsong Std R" panose="02020400000000000000" pitchFamily="18" charset="-128"/>
            </a:endParaRPr>
          </a:p>
          <a:p>
            <a:pPr algn="ctr"/>
            <a:r>
              <a:rPr lang="en-GB" sz="1100" dirty="0" smtClean="0">
                <a:ea typeface="Adobe Fangsong Std R" panose="02020400000000000000" pitchFamily="18" charset="-128"/>
              </a:rPr>
              <a:t>Overall, to some extent an ageing population is positive as they also bring negatives which must be considered.</a:t>
            </a:r>
          </a:p>
        </p:txBody>
      </p:sp>
      <p:sp>
        <p:nvSpPr>
          <p:cNvPr id="40" name="Right Arrow 39"/>
          <p:cNvSpPr/>
          <p:nvPr/>
        </p:nvSpPr>
        <p:spPr>
          <a:xfrm>
            <a:off x="4299502" y="363197"/>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1" name="Right Arrow 40"/>
          <p:cNvSpPr/>
          <p:nvPr/>
        </p:nvSpPr>
        <p:spPr>
          <a:xfrm>
            <a:off x="7698408" y="308855"/>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4" name="TextBox 43"/>
          <p:cNvSpPr txBox="1"/>
          <p:nvPr/>
        </p:nvSpPr>
        <p:spPr>
          <a:xfrm>
            <a:off x="-76307" y="-142685"/>
            <a:ext cx="12306822" cy="369332"/>
          </a:xfrm>
          <a:prstGeom prst="rect">
            <a:avLst/>
          </a:prstGeom>
          <a:noFill/>
        </p:spPr>
        <p:txBody>
          <a:bodyPr wrap="square" rtlCol="0">
            <a:spAutoFit/>
          </a:bodyPr>
          <a:lstStyle/>
          <a:p>
            <a:r>
              <a:rPr lang="en-GB" dirty="0" smtClean="0"/>
              <a:t>-----------------------------------------------------------------------------------------------------------------------------------------------------------------------------</a:t>
            </a:r>
            <a:endParaRPr lang="en-GB" dirty="0"/>
          </a:p>
        </p:txBody>
      </p:sp>
      <p:sp>
        <p:nvSpPr>
          <p:cNvPr id="45" name="Right Arrow 44"/>
          <p:cNvSpPr/>
          <p:nvPr/>
        </p:nvSpPr>
        <p:spPr>
          <a:xfrm>
            <a:off x="4326977" y="1227227"/>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6" name="Right Arrow 45"/>
          <p:cNvSpPr/>
          <p:nvPr/>
        </p:nvSpPr>
        <p:spPr>
          <a:xfrm>
            <a:off x="7725883" y="1172885"/>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7" name="Right Arrow 46"/>
          <p:cNvSpPr/>
          <p:nvPr/>
        </p:nvSpPr>
        <p:spPr>
          <a:xfrm>
            <a:off x="3804574" y="2321536"/>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8" name="Right Arrow 47"/>
          <p:cNvSpPr/>
          <p:nvPr/>
        </p:nvSpPr>
        <p:spPr>
          <a:xfrm>
            <a:off x="6885068" y="2269942"/>
            <a:ext cx="617791" cy="418011"/>
          </a:xfrm>
          <a:prstGeom prst="rightArrow">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9" name="TextBox 48"/>
          <p:cNvSpPr txBox="1"/>
          <p:nvPr/>
        </p:nvSpPr>
        <p:spPr>
          <a:xfrm>
            <a:off x="193686" y="3821852"/>
            <a:ext cx="3216490" cy="461665"/>
          </a:xfrm>
          <a:prstGeom prst="rect">
            <a:avLst/>
          </a:prstGeom>
          <a:solidFill>
            <a:srgbClr val="CCFFCC"/>
          </a:solidFill>
        </p:spPr>
        <p:txBody>
          <a:bodyPr wrap="square" rtlCol="0">
            <a:spAutoFit/>
          </a:bodyPr>
          <a:lstStyle/>
          <a:p>
            <a:pPr algn="ctr"/>
            <a:r>
              <a:rPr lang="en-GB" sz="1200" b="1" dirty="0" smtClean="0"/>
              <a:t>Top tip 1: </a:t>
            </a:r>
            <a:r>
              <a:rPr lang="en-GB" sz="1200" dirty="0" smtClean="0"/>
              <a:t>Weigh up both sides and use connectives to show that you are doing this.</a:t>
            </a:r>
            <a:endParaRPr lang="en-GB" sz="1200" dirty="0"/>
          </a:p>
        </p:txBody>
      </p:sp>
      <p:sp>
        <p:nvSpPr>
          <p:cNvPr id="50" name="TextBox 49"/>
          <p:cNvSpPr txBox="1"/>
          <p:nvPr/>
        </p:nvSpPr>
        <p:spPr>
          <a:xfrm>
            <a:off x="193686" y="4367359"/>
            <a:ext cx="3216490" cy="646331"/>
          </a:xfrm>
          <a:prstGeom prst="rect">
            <a:avLst/>
          </a:prstGeom>
          <a:solidFill>
            <a:srgbClr val="FFCCFF"/>
          </a:solidFill>
        </p:spPr>
        <p:txBody>
          <a:bodyPr wrap="square" rtlCol="0">
            <a:spAutoFit/>
          </a:bodyPr>
          <a:lstStyle/>
          <a:p>
            <a:pPr algn="ctr"/>
            <a:r>
              <a:rPr lang="en-GB" sz="1200" b="1" dirty="0" smtClean="0"/>
              <a:t>Top tip 2: </a:t>
            </a:r>
            <a:r>
              <a:rPr lang="en-GB" sz="1200" dirty="0" smtClean="0"/>
              <a:t>Make sure you clearly state in the introduction and within your conclusion to what extent you agree.</a:t>
            </a:r>
            <a:endParaRPr lang="en-GB" sz="1200" dirty="0"/>
          </a:p>
        </p:txBody>
      </p:sp>
      <p:sp>
        <p:nvSpPr>
          <p:cNvPr id="51" name="TextBox 50"/>
          <p:cNvSpPr txBox="1"/>
          <p:nvPr/>
        </p:nvSpPr>
        <p:spPr>
          <a:xfrm>
            <a:off x="181558" y="5097532"/>
            <a:ext cx="3240745" cy="646331"/>
          </a:xfrm>
          <a:prstGeom prst="rect">
            <a:avLst/>
          </a:prstGeom>
          <a:solidFill>
            <a:schemeClr val="accent4">
              <a:lumMod val="20000"/>
              <a:lumOff val="80000"/>
            </a:schemeClr>
          </a:solidFill>
        </p:spPr>
        <p:txBody>
          <a:bodyPr wrap="square" rtlCol="0">
            <a:spAutoFit/>
          </a:bodyPr>
          <a:lstStyle/>
          <a:p>
            <a:pPr algn="ctr"/>
            <a:r>
              <a:rPr lang="en-GB" sz="1200" b="1" dirty="0" smtClean="0"/>
              <a:t>Top tip 3: </a:t>
            </a:r>
            <a:r>
              <a:rPr lang="en-GB" sz="1200" dirty="0" smtClean="0"/>
              <a:t>Fully explain your points using CATT and always link back to the title. Use words from the question to help you do this.</a:t>
            </a:r>
            <a:endParaRPr lang="en-GB" sz="1200" dirty="0"/>
          </a:p>
        </p:txBody>
      </p:sp>
      <p:sp>
        <p:nvSpPr>
          <p:cNvPr id="52" name="TextBox 51"/>
          <p:cNvSpPr txBox="1"/>
          <p:nvPr/>
        </p:nvSpPr>
        <p:spPr>
          <a:xfrm>
            <a:off x="7601051" y="2409615"/>
            <a:ext cx="781023" cy="584775"/>
          </a:xfrm>
          <a:prstGeom prst="rect">
            <a:avLst/>
          </a:prstGeom>
          <a:noFill/>
        </p:spPr>
        <p:txBody>
          <a:bodyPr wrap="square" rtlCol="0">
            <a:spAutoFit/>
          </a:bodyPr>
          <a:lstStyle/>
          <a:p>
            <a:pPr algn="ctr"/>
            <a:r>
              <a:rPr lang="en-GB" sz="800" dirty="0" smtClean="0">
                <a:solidFill>
                  <a:srgbClr val="0070C0"/>
                </a:solidFill>
              </a:rPr>
              <a:t>Key word defined and background information</a:t>
            </a:r>
            <a:endParaRPr lang="en-GB" sz="800" dirty="0">
              <a:solidFill>
                <a:srgbClr val="0070C0"/>
              </a:solidFill>
            </a:endParaRPr>
          </a:p>
        </p:txBody>
      </p:sp>
      <p:sp>
        <p:nvSpPr>
          <p:cNvPr id="53" name="TextBox 52"/>
          <p:cNvSpPr txBox="1"/>
          <p:nvPr/>
        </p:nvSpPr>
        <p:spPr>
          <a:xfrm>
            <a:off x="7132244" y="3427543"/>
            <a:ext cx="1183955" cy="707886"/>
          </a:xfrm>
          <a:prstGeom prst="rect">
            <a:avLst/>
          </a:prstGeom>
          <a:noFill/>
        </p:spPr>
        <p:txBody>
          <a:bodyPr wrap="square" rtlCol="0">
            <a:spAutoFit/>
          </a:bodyPr>
          <a:lstStyle/>
          <a:p>
            <a:pPr algn="ctr"/>
            <a:r>
              <a:rPr lang="en-GB" sz="800" dirty="0" smtClean="0">
                <a:solidFill>
                  <a:srgbClr val="0070C0"/>
                </a:solidFill>
              </a:rPr>
              <a:t>Use of connective to look at one side of the argument. The point is clearly made and developed.</a:t>
            </a:r>
            <a:endParaRPr lang="en-GB" sz="800" dirty="0">
              <a:solidFill>
                <a:srgbClr val="0070C0"/>
              </a:solidFill>
            </a:endParaRPr>
          </a:p>
        </p:txBody>
      </p:sp>
      <p:sp>
        <p:nvSpPr>
          <p:cNvPr id="54" name="TextBox 53"/>
          <p:cNvSpPr txBox="1"/>
          <p:nvPr/>
        </p:nvSpPr>
        <p:spPr>
          <a:xfrm>
            <a:off x="7210053" y="4522052"/>
            <a:ext cx="1183955" cy="707886"/>
          </a:xfrm>
          <a:prstGeom prst="rect">
            <a:avLst/>
          </a:prstGeom>
          <a:noFill/>
        </p:spPr>
        <p:txBody>
          <a:bodyPr wrap="square" rtlCol="0">
            <a:spAutoFit/>
          </a:bodyPr>
          <a:lstStyle/>
          <a:p>
            <a:pPr algn="ctr"/>
            <a:r>
              <a:rPr lang="en-GB" sz="800" dirty="0" smtClean="0">
                <a:solidFill>
                  <a:srgbClr val="0070C0"/>
                </a:solidFill>
              </a:rPr>
              <a:t>Use of connective to look at the other side of the argument. The point is clearly made and developed.</a:t>
            </a:r>
            <a:endParaRPr lang="en-GB" sz="800" dirty="0">
              <a:solidFill>
                <a:srgbClr val="0070C0"/>
              </a:solidFill>
            </a:endParaRPr>
          </a:p>
        </p:txBody>
      </p:sp>
      <p:sp>
        <p:nvSpPr>
          <p:cNvPr id="55" name="TextBox 54"/>
          <p:cNvSpPr txBox="1"/>
          <p:nvPr/>
        </p:nvSpPr>
        <p:spPr>
          <a:xfrm>
            <a:off x="7240822" y="5598378"/>
            <a:ext cx="1183955" cy="338554"/>
          </a:xfrm>
          <a:prstGeom prst="rect">
            <a:avLst/>
          </a:prstGeom>
          <a:noFill/>
        </p:spPr>
        <p:txBody>
          <a:bodyPr wrap="square" rtlCol="0">
            <a:spAutoFit/>
          </a:bodyPr>
          <a:lstStyle/>
          <a:p>
            <a:pPr algn="ctr"/>
            <a:r>
              <a:rPr lang="en-GB" sz="800" dirty="0" smtClean="0">
                <a:solidFill>
                  <a:srgbClr val="0070C0"/>
                </a:solidFill>
              </a:rPr>
              <a:t>Conclusion linking back to what extent.</a:t>
            </a:r>
            <a:endParaRPr lang="en-GB" sz="800" dirty="0">
              <a:solidFill>
                <a:srgbClr val="0070C0"/>
              </a:solidFill>
            </a:endParaRPr>
          </a:p>
        </p:txBody>
      </p:sp>
      <p:pic>
        <p:nvPicPr>
          <p:cNvPr id="56" name="Picture 55" descr="Ticket Event With Clipart Birthday Invitations ALL COLO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2674" y="5013690"/>
            <a:ext cx="790219" cy="674320"/>
          </a:xfrm>
          <a:prstGeom prst="rect">
            <a:avLst/>
          </a:prstGeom>
        </p:spPr>
      </p:pic>
      <p:pic>
        <p:nvPicPr>
          <p:cNvPr id="1026" name="Picture 2" descr="Image result for to what extent"/>
          <p:cNvPicPr>
            <a:picLocks noChangeAspect="1" noChangeArrowheads="1"/>
          </p:cNvPicPr>
          <p:nvPr/>
        </p:nvPicPr>
        <p:blipFill rotWithShape="1">
          <a:blip r:embed="rId3">
            <a:extLst>
              <a:ext uri="{28A0092B-C50C-407E-A947-70E740481C1C}">
                <a14:useLocalDpi xmlns:a14="http://schemas.microsoft.com/office/drawing/2010/main" val="0"/>
              </a:ext>
            </a:extLst>
          </a:blip>
          <a:srcRect t="9908"/>
          <a:stretch/>
        </p:blipFill>
        <p:spPr bwMode="auto">
          <a:xfrm>
            <a:off x="3982893" y="3463636"/>
            <a:ext cx="3047785" cy="2059366"/>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307" y="6120706"/>
            <a:ext cx="12306822" cy="369332"/>
          </a:xfrm>
          <a:prstGeom prst="rect">
            <a:avLst/>
          </a:prstGeom>
          <a:noFill/>
        </p:spPr>
        <p:txBody>
          <a:bodyPr wrap="square" rtlCol="0">
            <a:spAutoFit/>
          </a:bodyPr>
          <a:lstStyle/>
          <a:p>
            <a:r>
              <a:rPr lang="en-GB" dirty="0" smtClean="0"/>
              <a:t>-----------------------------------------------------------------------------------------------------------------------------------------------------------------------------</a:t>
            </a:r>
            <a:endParaRPr lang="en-GB" dirty="0"/>
          </a:p>
        </p:txBody>
      </p:sp>
    </p:spTree>
    <p:extLst>
      <p:ext uri="{BB962C8B-B14F-4D97-AF65-F5344CB8AC3E}">
        <p14:creationId xmlns:p14="http://schemas.microsoft.com/office/powerpoint/2010/main" val="1178727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0763" y="-120073"/>
            <a:ext cx="6662057" cy="523220"/>
          </a:xfrm>
          <a:prstGeom prst="rect">
            <a:avLst/>
          </a:prstGeom>
          <a:noFill/>
        </p:spPr>
        <p:txBody>
          <a:bodyPr wrap="square" rtlCol="0">
            <a:spAutoFit/>
          </a:bodyPr>
          <a:lstStyle/>
          <a:p>
            <a:pPr algn="ctr"/>
            <a:r>
              <a:rPr lang="en-GB" sz="2800" b="1" dirty="0" smtClean="0">
                <a:latin typeface="Franklin Gothic Demi" panose="020B0703020102020204" pitchFamily="34" charset="0"/>
                <a:ea typeface="Adobe Kaiti Std R" panose="02020400000000000000" pitchFamily="18" charset="-128"/>
              </a:rPr>
              <a:t>Some helpful structure strips</a:t>
            </a:r>
            <a:endParaRPr lang="en-GB" sz="2800" b="1" dirty="0">
              <a:latin typeface="Franklin Gothic Demi" panose="020B0703020102020204" pitchFamily="34" charset="0"/>
              <a:ea typeface="Adobe Kaiti Std R" panose="02020400000000000000" pitchFamily="18"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119337874"/>
              </p:ext>
            </p:extLst>
          </p:nvPr>
        </p:nvGraphicFramePr>
        <p:xfrm>
          <a:off x="286328" y="395182"/>
          <a:ext cx="11545454" cy="4377401"/>
        </p:xfrm>
        <a:graphic>
          <a:graphicData uri="http://schemas.openxmlformats.org/drawingml/2006/table">
            <a:tbl>
              <a:tblPr firstRow="1" firstCol="1" lastRow="1" lastCol="1" bandRow="1" bandCol="1">
                <a:tableStyleId>{5C22544A-7EE6-4342-B048-85BDC9FD1C3A}</a:tableStyleId>
              </a:tblPr>
              <a:tblGrid>
                <a:gridCol w="3916217">
                  <a:extLst>
                    <a:ext uri="{9D8B030D-6E8A-4147-A177-3AD203B41FA5}">
                      <a16:colId xmlns:a16="http://schemas.microsoft.com/office/drawing/2014/main" val="681760996"/>
                    </a:ext>
                  </a:extLst>
                </a:gridCol>
                <a:gridCol w="3870037">
                  <a:extLst>
                    <a:ext uri="{9D8B030D-6E8A-4147-A177-3AD203B41FA5}">
                      <a16:colId xmlns:a16="http://schemas.microsoft.com/office/drawing/2014/main" val="3533914816"/>
                    </a:ext>
                  </a:extLst>
                </a:gridCol>
                <a:gridCol w="3759200">
                  <a:extLst>
                    <a:ext uri="{9D8B030D-6E8A-4147-A177-3AD203B41FA5}">
                      <a16:colId xmlns:a16="http://schemas.microsoft.com/office/drawing/2014/main" val="1363878131"/>
                    </a:ext>
                  </a:extLst>
                </a:gridCol>
              </a:tblGrid>
              <a:tr h="703476">
                <a:tc>
                  <a:txBody>
                    <a:bodyPr/>
                    <a:lstStyle/>
                    <a:p>
                      <a:pPr marL="67945" algn="ctr">
                        <a:spcBef>
                          <a:spcPts val="45"/>
                        </a:spcBef>
                        <a:spcAft>
                          <a:spcPts val="0"/>
                        </a:spcAft>
                      </a:pPr>
                      <a:r>
                        <a:rPr lang="en-US" sz="1400" b="1" dirty="0">
                          <a:solidFill>
                            <a:srgbClr val="FF0000"/>
                          </a:solidFill>
                          <a:effectLst/>
                        </a:rPr>
                        <a:t>Assess</a:t>
                      </a:r>
                      <a:endParaRPr lang="en-GB" sz="1400" b="1" dirty="0">
                        <a:solidFill>
                          <a:srgbClr val="FF0000"/>
                        </a:solidFill>
                        <a:effectLst/>
                      </a:endParaRPr>
                    </a:p>
                    <a:p>
                      <a:pPr marL="67945" marR="796290" lvl="0" algn="ctr">
                        <a:lnSpc>
                          <a:spcPct val="103000"/>
                        </a:lnSpc>
                        <a:spcBef>
                          <a:spcPts val="20"/>
                        </a:spcBef>
                        <a:spcAft>
                          <a:spcPts val="0"/>
                        </a:spcAft>
                      </a:pPr>
                      <a:r>
                        <a:rPr lang="en-US" sz="1400" b="1" dirty="0" smtClean="0">
                          <a:solidFill>
                            <a:schemeClr val="tx1"/>
                          </a:solidFill>
                          <a:effectLst/>
                        </a:rPr>
                        <a:t>              Make </a:t>
                      </a:r>
                      <a:r>
                        <a:rPr lang="en-US" sz="1400" b="1" dirty="0">
                          <a:solidFill>
                            <a:schemeClr val="tx1"/>
                          </a:solidFill>
                          <a:effectLst/>
                        </a:rPr>
                        <a:t>an </a:t>
                      </a:r>
                      <a:r>
                        <a:rPr lang="en-US" sz="1400" b="1" dirty="0" smtClean="0">
                          <a:solidFill>
                            <a:schemeClr val="tx1"/>
                          </a:solidFill>
                          <a:effectLst/>
                        </a:rPr>
                        <a:t>informed</a:t>
                      </a:r>
                      <a:r>
                        <a:rPr lang="en-US" sz="1400" b="1" baseline="0" dirty="0" smtClean="0">
                          <a:solidFill>
                            <a:schemeClr val="tx1"/>
                          </a:solidFill>
                          <a:effectLst/>
                        </a:rPr>
                        <a:t> j</a:t>
                      </a:r>
                      <a:r>
                        <a:rPr lang="en-US" sz="1400" b="1" dirty="0" smtClean="0">
                          <a:solidFill>
                            <a:schemeClr val="tx1"/>
                          </a:solidFill>
                          <a:effectLst/>
                        </a:rPr>
                        <a:t>udgement</a:t>
                      </a:r>
                      <a:endParaRPr lang="en-GB" sz="1400" b="1"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68580" algn="ctr">
                        <a:spcBef>
                          <a:spcPts val="45"/>
                        </a:spcBef>
                        <a:spcAft>
                          <a:spcPts val="0"/>
                        </a:spcAft>
                      </a:pPr>
                      <a:r>
                        <a:rPr lang="en-US" sz="1400" b="1" dirty="0">
                          <a:solidFill>
                            <a:srgbClr val="FF0000"/>
                          </a:solidFill>
                          <a:effectLst/>
                        </a:rPr>
                        <a:t>Evaluate</a:t>
                      </a:r>
                      <a:endParaRPr lang="en-GB" sz="1400" b="1" dirty="0">
                        <a:solidFill>
                          <a:srgbClr val="FF0000"/>
                        </a:solidFill>
                        <a:effectLst/>
                      </a:endParaRPr>
                    </a:p>
                    <a:p>
                      <a:pPr marL="68580" marR="577850" algn="ctr">
                        <a:lnSpc>
                          <a:spcPct val="103000"/>
                        </a:lnSpc>
                        <a:spcBef>
                          <a:spcPts val="20"/>
                        </a:spcBef>
                        <a:spcAft>
                          <a:spcPts val="0"/>
                        </a:spcAft>
                      </a:pPr>
                      <a:r>
                        <a:rPr lang="en-US" sz="1400" b="1" dirty="0" smtClean="0">
                          <a:solidFill>
                            <a:schemeClr val="tx1"/>
                          </a:solidFill>
                          <a:effectLst/>
                        </a:rPr>
                        <a:t>             Judge </a:t>
                      </a:r>
                      <a:r>
                        <a:rPr lang="en-US" sz="1400" b="1" dirty="0">
                          <a:solidFill>
                            <a:schemeClr val="tx1"/>
                          </a:solidFill>
                          <a:effectLst/>
                        </a:rPr>
                        <a:t>from available </a:t>
                      </a:r>
                      <a:r>
                        <a:rPr lang="en-US" sz="1400" b="1" dirty="0" smtClean="0">
                          <a:solidFill>
                            <a:schemeClr val="tx1"/>
                          </a:solidFill>
                          <a:effectLst/>
                        </a:rPr>
                        <a:t>evidence</a:t>
                      </a:r>
                      <a:endParaRPr lang="en-GB" sz="1400" b="1"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68580" algn="ctr">
                        <a:spcBef>
                          <a:spcPts val="45"/>
                        </a:spcBef>
                        <a:spcAft>
                          <a:spcPts val="0"/>
                        </a:spcAft>
                      </a:pPr>
                      <a:r>
                        <a:rPr lang="en-US" sz="1400" b="1" dirty="0">
                          <a:solidFill>
                            <a:srgbClr val="FF0000"/>
                          </a:solidFill>
                          <a:effectLst/>
                        </a:rPr>
                        <a:t>To what extent</a:t>
                      </a:r>
                      <a:endParaRPr lang="en-GB" sz="1400" b="1" dirty="0">
                        <a:solidFill>
                          <a:srgbClr val="FF0000"/>
                        </a:solidFill>
                        <a:effectLst/>
                      </a:endParaRPr>
                    </a:p>
                    <a:p>
                      <a:pPr marL="68580" marR="76835" algn="ctr">
                        <a:lnSpc>
                          <a:spcPct val="103000"/>
                        </a:lnSpc>
                        <a:spcBef>
                          <a:spcPts val="20"/>
                        </a:spcBef>
                        <a:spcAft>
                          <a:spcPts val="0"/>
                        </a:spcAft>
                      </a:pPr>
                      <a:r>
                        <a:rPr lang="en-US" sz="1400" b="1" dirty="0">
                          <a:solidFill>
                            <a:schemeClr val="tx1"/>
                          </a:solidFill>
                          <a:effectLst/>
                        </a:rPr>
                        <a:t>Judge the importance or success of (strategy, scheme, or project</a:t>
                      </a:r>
                      <a:r>
                        <a:rPr lang="en-US" sz="1400" b="1" dirty="0" smtClean="0">
                          <a:solidFill>
                            <a:schemeClr val="tx1"/>
                          </a:solidFill>
                          <a:effectLst/>
                        </a:rPr>
                        <a:t>)</a:t>
                      </a:r>
                      <a:endParaRPr lang="en-GB" sz="1400" b="1"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549671170"/>
                  </a:ext>
                </a:extLst>
              </a:tr>
              <a:tr h="581881">
                <a:tc>
                  <a:txBody>
                    <a:bodyPr/>
                    <a:lstStyle/>
                    <a:p>
                      <a:pPr marL="67945" algn="ctr">
                        <a:spcBef>
                          <a:spcPts val="35"/>
                        </a:spcBef>
                        <a:spcAft>
                          <a:spcPts val="0"/>
                        </a:spcAft>
                      </a:pPr>
                      <a:r>
                        <a:rPr lang="en-US" sz="1100" b="1" dirty="0">
                          <a:solidFill>
                            <a:schemeClr val="tx1"/>
                          </a:solidFill>
                          <a:effectLst/>
                          <a:latin typeface="+mn-lt"/>
                        </a:rPr>
                        <a:t>Introduction</a:t>
                      </a:r>
                      <a:endParaRPr lang="en-GB" sz="1100" b="1" dirty="0">
                        <a:solidFill>
                          <a:schemeClr val="tx1"/>
                        </a:solidFill>
                        <a:effectLst/>
                        <a:latin typeface="+mn-lt"/>
                      </a:endParaRPr>
                    </a:p>
                    <a:p>
                      <a:pPr marL="239395" marR="271145" indent="-171450">
                        <a:lnSpc>
                          <a:spcPct val="103000"/>
                        </a:lnSpc>
                        <a:spcBef>
                          <a:spcPts val="15"/>
                        </a:spcBef>
                        <a:spcAft>
                          <a:spcPts val="0"/>
                        </a:spcAft>
                        <a:buFont typeface="Arial" panose="020B0604020202020204" pitchFamily="34" charset="0"/>
                        <a:buChar char="•"/>
                      </a:pPr>
                      <a:r>
                        <a:rPr lang="en-US" sz="1100" b="0" dirty="0">
                          <a:solidFill>
                            <a:schemeClr val="tx1"/>
                          </a:solidFill>
                          <a:effectLst/>
                          <a:latin typeface="+mn-lt"/>
                        </a:rPr>
                        <a:t>Introduce the topic content from the </a:t>
                      </a:r>
                      <a:r>
                        <a:rPr lang="en-US" sz="1100" b="0" dirty="0" smtClean="0">
                          <a:solidFill>
                            <a:schemeClr val="tx1"/>
                          </a:solidFill>
                          <a:effectLst/>
                          <a:latin typeface="+mn-lt"/>
                        </a:rPr>
                        <a:t>question</a:t>
                      </a:r>
                      <a:r>
                        <a:rPr lang="en-US" sz="1100" b="0" baseline="0" dirty="0" smtClean="0">
                          <a:solidFill>
                            <a:schemeClr val="tx1"/>
                          </a:solidFill>
                          <a:effectLst/>
                          <a:latin typeface="+mn-lt"/>
                        </a:rPr>
                        <a:t> and </a:t>
                      </a:r>
                      <a:r>
                        <a:rPr lang="en-US" sz="1100" b="0" dirty="0" smtClean="0">
                          <a:solidFill>
                            <a:schemeClr val="tx1"/>
                          </a:solidFill>
                          <a:effectLst/>
                          <a:latin typeface="+mn-lt"/>
                        </a:rPr>
                        <a:t>provide</a:t>
                      </a:r>
                      <a:r>
                        <a:rPr lang="en-US" sz="1100" b="0" baseline="0" dirty="0" smtClean="0">
                          <a:solidFill>
                            <a:schemeClr val="tx1"/>
                          </a:solidFill>
                          <a:effectLst/>
                          <a:latin typeface="+mn-lt"/>
                        </a:rPr>
                        <a:t> a background</a:t>
                      </a:r>
                      <a:endParaRPr lang="en-US" sz="1100" b="0" dirty="0" smtClean="0">
                        <a:solidFill>
                          <a:schemeClr val="tx1"/>
                        </a:solidFill>
                        <a:effectLst/>
                        <a:latin typeface="+mn-lt"/>
                      </a:endParaRPr>
                    </a:p>
                    <a:p>
                      <a:pPr marL="239395" marR="271145" indent="-171450">
                        <a:lnSpc>
                          <a:spcPct val="103000"/>
                        </a:lnSpc>
                        <a:spcBef>
                          <a:spcPts val="15"/>
                        </a:spcBef>
                        <a:spcAft>
                          <a:spcPts val="0"/>
                        </a:spcAft>
                        <a:buFont typeface="Arial" panose="020B0604020202020204" pitchFamily="34" charset="0"/>
                        <a:buChar char="•"/>
                      </a:pPr>
                      <a:r>
                        <a:rPr lang="en-US" sz="1100" b="0" dirty="0" smtClean="0">
                          <a:solidFill>
                            <a:schemeClr val="tx1"/>
                          </a:solidFill>
                          <a:effectLst/>
                          <a:latin typeface="+mn-lt"/>
                          <a:ea typeface="Gothic Uralic"/>
                          <a:cs typeface="Gothic Uralic"/>
                        </a:rPr>
                        <a:t>Define</a:t>
                      </a:r>
                      <a:r>
                        <a:rPr lang="en-US" sz="1100" b="0" baseline="0" dirty="0" smtClean="0">
                          <a:solidFill>
                            <a:schemeClr val="tx1"/>
                          </a:solidFill>
                          <a:effectLst/>
                          <a:latin typeface="+mn-lt"/>
                          <a:ea typeface="Gothic Uralic"/>
                          <a:cs typeface="Gothic Uralic"/>
                        </a:rPr>
                        <a:t> any words</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67945" algn="ctr">
                        <a:spcBef>
                          <a:spcPts val="35"/>
                        </a:spcBef>
                        <a:spcAft>
                          <a:spcPts val="0"/>
                        </a:spcAft>
                      </a:pPr>
                      <a:r>
                        <a:rPr lang="en-US" sz="1100" b="1" dirty="0" smtClean="0">
                          <a:solidFill>
                            <a:schemeClr val="tx1"/>
                          </a:solidFill>
                          <a:effectLst/>
                          <a:latin typeface="+mn-lt"/>
                        </a:rPr>
                        <a:t>Introduction</a:t>
                      </a:r>
                      <a:endParaRPr lang="en-GB" sz="1100" b="1" dirty="0" smtClean="0">
                        <a:solidFill>
                          <a:schemeClr val="tx1"/>
                        </a:solidFill>
                        <a:effectLst/>
                        <a:latin typeface="+mn-lt"/>
                      </a:endParaRPr>
                    </a:p>
                    <a:p>
                      <a:pPr marL="239395" marR="271145" indent="-171450">
                        <a:lnSpc>
                          <a:spcPct val="103000"/>
                        </a:lnSpc>
                        <a:spcBef>
                          <a:spcPts val="15"/>
                        </a:spcBef>
                        <a:spcAft>
                          <a:spcPts val="0"/>
                        </a:spcAft>
                        <a:buFont typeface="Arial" panose="020B0604020202020204" pitchFamily="34" charset="0"/>
                        <a:buChar char="•"/>
                      </a:pPr>
                      <a:r>
                        <a:rPr lang="en-US" sz="1100" b="0" dirty="0" smtClean="0">
                          <a:solidFill>
                            <a:schemeClr val="tx1"/>
                          </a:solidFill>
                          <a:effectLst/>
                          <a:latin typeface="+mn-lt"/>
                        </a:rPr>
                        <a:t>Introduce the topic content from the question</a:t>
                      </a:r>
                      <a:r>
                        <a:rPr lang="en-US" sz="1100" b="0" baseline="0" dirty="0" smtClean="0">
                          <a:solidFill>
                            <a:schemeClr val="tx1"/>
                          </a:solidFill>
                          <a:effectLst/>
                          <a:latin typeface="+mn-lt"/>
                        </a:rPr>
                        <a:t> and </a:t>
                      </a:r>
                      <a:r>
                        <a:rPr lang="en-US" sz="1100" b="0" dirty="0" smtClean="0">
                          <a:solidFill>
                            <a:schemeClr val="tx1"/>
                          </a:solidFill>
                          <a:effectLst/>
                          <a:latin typeface="+mn-lt"/>
                        </a:rPr>
                        <a:t>provide</a:t>
                      </a:r>
                      <a:r>
                        <a:rPr lang="en-US" sz="1100" b="0" baseline="0" dirty="0" smtClean="0">
                          <a:solidFill>
                            <a:schemeClr val="tx1"/>
                          </a:solidFill>
                          <a:effectLst/>
                          <a:latin typeface="+mn-lt"/>
                        </a:rPr>
                        <a:t> a background</a:t>
                      </a:r>
                      <a:endParaRPr lang="en-US" sz="1100" b="0" dirty="0" smtClean="0">
                        <a:solidFill>
                          <a:schemeClr val="tx1"/>
                        </a:solidFill>
                        <a:effectLst/>
                        <a:latin typeface="+mn-lt"/>
                      </a:endParaRPr>
                    </a:p>
                    <a:p>
                      <a:pPr marL="239395" marR="271145" indent="-171450">
                        <a:lnSpc>
                          <a:spcPct val="103000"/>
                        </a:lnSpc>
                        <a:spcBef>
                          <a:spcPts val="15"/>
                        </a:spcBef>
                        <a:spcAft>
                          <a:spcPts val="0"/>
                        </a:spcAft>
                        <a:buFont typeface="Arial" panose="020B0604020202020204" pitchFamily="34" charset="0"/>
                        <a:buChar char="•"/>
                      </a:pPr>
                      <a:r>
                        <a:rPr lang="en-US" sz="1100" b="0" dirty="0" smtClean="0">
                          <a:solidFill>
                            <a:schemeClr val="tx1"/>
                          </a:solidFill>
                          <a:effectLst/>
                          <a:latin typeface="+mn-lt"/>
                          <a:ea typeface="Gothic Uralic"/>
                          <a:cs typeface="Gothic Uralic"/>
                        </a:rPr>
                        <a:t>Define</a:t>
                      </a:r>
                      <a:r>
                        <a:rPr lang="en-US" sz="1100" b="0" baseline="0" dirty="0" smtClean="0">
                          <a:solidFill>
                            <a:schemeClr val="tx1"/>
                          </a:solidFill>
                          <a:effectLst/>
                          <a:latin typeface="+mn-lt"/>
                          <a:ea typeface="Gothic Uralic"/>
                          <a:cs typeface="Gothic Uralic"/>
                        </a:rPr>
                        <a:t> any words</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67945" algn="ctr">
                        <a:spcBef>
                          <a:spcPts val="35"/>
                        </a:spcBef>
                        <a:spcAft>
                          <a:spcPts val="0"/>
                        </a:spcAft>
                      </a:pPr>
                      <a:r>
                        <a:rPr lang="en-US" sz="1100" b="1" dirty="0" smtClean="0">
                          <a:solidFill>
                            <a:schemeClr val="tx1"/>
                          </a:solidFill>
                          <a:effectLst/>
                          <a:latin typeface="+mn-lt"/>
                        </a:rPr>
                        <a:t>Introduction</a:t>
                      </a:r>
                      <a:endParaRPr lang="en-GB" sz="1100" b="1" dirty="0" smtClean="0">
                        <a:solidFill>
                          <a:schemeClr val="tx1"/>
                        </a:solidFill>
                        <a:effectLst/>
                        <a:latin typeface="+mn-lt"/>
                      </a:endParaRPr>
                    </a:p>
                    <a:p>
                      <a:pPr marL="239395" marR="271145" indent="-171450">
                        <a:lnSpc>
                          <a:spcPct val="103000"/>
                        </a:lnSpc>
                        <a:spcBef>
                          <a:spcPts val="15"/>
                        </a:spcBef>
                        <a:spcAft>
                          <a:spcPts val="0"/>
                        </a:spcAft>
                        <a:buFont typeface="Arial" panose="020B0604020202020204" pitchFamily="34" charset="0"/>
                        <a:buChar char="•"/>
                      </a:pPr>
                      <a:r>
                        <a:rPr lang="en-US" sz="1100" b="0" dirty="0" smtClean="0">
                          <a:solidFill>
                            <a:schemeClr val="tx1"/>
                          </a:solidFill>
                          <a:effectLst/>
                          <a:latin typeface="+mn-lt"/>
                        </a:rPr>
                        <a:t>Introduce the topic content from the question</a:t>
                      </a:r>
                      <a:r>
                        <a:rPr lang="en-US" sz="1100" b="0" baseline="0" dirty="0" smtClean="0">
                          <a:solidFill>
                            <a:schemeClr val="tx1"/>
                          </a:solidFill>
                          <a:effectLst/>
                          <a:latin typeface="+mn-lt"/>
                        </a:rPr>
                        <a:t> and </a:t>
                      </a:r>
                      <a:r>
                        <a:rPr lang="en-US" sz="1100" b="0" dirty="0" smtClean="0">
                          <a:solidFill>
                            <a:schemeClr val="tx1"/>
                          </a:solidFill>
                          <a:effectLst/>
                          <a:latin typeface="+mn-lt"/>
                        </a:rPr>
                        <a:t>provide</a:t>
                      </a:r>
                      <a:r>
                        <a:rPr lang="en-US" sz="1100" b="0" baseline="0" dirty="0" smtClean="0">
                          <a:solidFill>
                            <a:schemeClr val="tx1"/>
                          </a:solidFill>
                          <a:effectLst/>
                          <a:latin typeface="+mn-lt"/>
                        </a:rPr>
                        <a:t> a background</a:t>
                      </a:r>
                      <a:endParaRPr lang="en-US" sz="1100" b="0" dirty="0" smtClean="0">
                        <a:solidFill>
                          <a:schemeClr val="tx1"/>
                        </a:solidFill>
                        <a:effectLst/>
                        <a:latin typeface="+mn-lt"/>
                      </a:endParaRPr>
                    </a:p>
                    <a:p>
                      <a:pPr marL="239395" marR="271145" indent="-171450">
                        <a:lnSpc>
                          <a:spcPct val="103000"/>
                        </a:lnSpc>
                        <a:spcBef>
                          <a:spcPts val="15"/>
                        </a:spcBef>
                        <a:spcAft>
                          <a:spcPts val="0"/>
                        </a:spcAft>
                        <a:buFont typeface="Arial" panose="020B0604020202020204" pitchFamily="34" charset="0"/>
                        <a:buChar char="•"/>
                      </a:pPr>
                      <a:r>
                        <a:rPr lang="en-US" sz="1100" b="0" dirty="0" smtClean="0">
                          <a:solidFill>
                            <a:schemeClr val="tx1"/>
                          </a:solidFill>
                          <a:effectLst/>
                          <a:latin typeface="+mn-lt"/>
                          <a:ea typeface="Gothic Uralic"/>
                          <a:cs typeface="Gothic Uralic"/>
                        </a:rPr>
                        <a:t>Define</a:t>
                      </a:r>
                      <a:r>
                        <a:rPr lang="en-US" sz="1100" b="0" baseline="0" dirty="0" smtClean="0">
                          <a:solidFill>
                            <a:schemeClr val="tx1"/>
                          </a:solidFill>
                          <a:effectLst/>
                          <a:latin typeface="+mn-lt"/>
                          <a:ea typeface="Gothic Uralic"/>
                          <a:cs typeface="Gothic Uralic"/>
                        </a:rPr>
                        <a:t> any words</a:t>
                      </a:r>
                    </a:p>
                    <a:p>
                      <a:pPr marL="239395" marR="271145" indent="-171450">
                        <a:lnSpc>
                          <a:spcPct val="103000"/>
                        </a:lnSpc>
                        <a:spcBef>
                          <a:spcPts val="15"/>
                        </a:spcBef>
                        <a:spcAft>
                          <a:spcPts val="0"/>
                        </a:spcAft>
                        <a:buFont typeface="Arial" panose="020B0604020202020204" pitchFamily="34" charset="0"/>
                        <a:buChar char="•"/>
                      </a:pPr>
                      <a:r>
                        <a:rPr lang="en-US" sz="1100" b="0" baseline="0" dirty="0" smtClean="0">
                          <a:solidFill>
                            <a:schemeClr val="tx1"/>
                          </a:solidFill>
                          <a:effectLst/>
                          <a:latin typeface="+mn-lt"/>
                          <a:ea typeface="Gothic Uralic"/>
                          <a:cs typeface="Gothic Uralic"/>
                        </a:rPr>
                        <a:t>Say to what extent you agree </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168171546"/>
                  </a:ext>
                </a:extLst>
              </a:tr>
              <a:tr h="1106535">
                <a:tc>
                  <a:txBody>
                    <a:bodyPr/>
                    <a:lstStyle/>
                    <a:p>
                      <a:pPr marL="67945" algn="ctr">
                        <a:spcBef>
                          <a:spcPts val="40"/>
                        </a:spcBef>
                        <a:spcAft>
                          <a:spcPts val="0"/>
                        </a:spcAft>
                      </a:pPr>
                      <a:r>
                        <a:rPr lang="en-US" sz="1100" b="1" dirty="0">
                          <a:solidFill>
                            <a:schemeClr val="tx1"/>
                          </a:solidFill>
                          <a:effectLst/>
                          <a:latin typeface="+mn-lt"/>
                        </a:rPr>
                        <a:t>Paragraph 1</a:t>
                      </a:r>
                      <a:endParaRPr lang="en-GB" sz="1100" b="1" dirty="0">
                        <a:solidFill>
                          <a:schemeClr val="tx1"/>
                        </a:solidFill>
                        <a:effectLst/>
                        <a:latin typeface="+mn-lt"/>
                      </a:endParaRPr>
                    </a:p>
                    <a:p>
                      <a:pPr marL="239395" marR="80010" indent="-171450">
                        <a:lnSpc>
                          <a:spcPct val="103000"/>
                        </a:lnSpc>
                        <a:spcBef>
                          <a:spcPts val="25"/>
                        </a:spcBef>
                        <a:spcAft>
                          <a:spcPts val="0"/>
                        </a:spcAft>
                        <a:buFont typeface="Arial" panose="020B0604020202020204" pitchFamily="34" charset="0"/>
                        <a:buChar char="•"/>
                      </a:pPr>
                      <a:r>
                        <a:rPr lang="en-US" sz="1100" b="0" dirty="0">
                          <a:solidFill>
                            <a:schemeClr val="tx1"/>
                          </a:solidFill>
                          <a:effectLst/>
                          <a:latin typeface="+mn-lt"/>
                        </a:rPr>
                        <a:t>Make your initial </a:t>
                      </a:r>
                      <a:r>
                        <a:rPr lang="en-US" sz="1100" b="0" dirty="0" smtClean="0">
                          <a:solidFill>
                            <a:schemeClr val="tx1"/>
                          </a:solidFill>
                          <a:effectLst/>
                          <a:latin typeface="+mn-lt"/>
                        </a:rPr>
                        <a:t>argument and judgement by making</a:t>
                      </a:r>
                      <a:r>
                        <a:rPr lang="en-US" sz="1100" b="0" baseline="0" dirty="0" smtClean="0">
                          <a:solidFill>
                            <a:schemeClr val="tx1"/>
                          </a:solidFill>
                          <a:effectLst/>
                          <a:latin typeface="+mn-lt"/>
                        </a:rPr>
                        <a:t> a point</a:t>
                      </a:r>
                    </a:p>
                    <a:p>
                      <a:pPr marL="239395" marR="80010" indent="-171450">
                        <a:lnSpc>
                          <a:spcPct val="103000"/>
                        </a:lnSpc>
                        <a:spcBef>
                          <a:spcPts val="25"/>
                        </a:spcBef>
                        <a:spcAft>
                          <a:spcPts val="0"/>
                        </a:spcAft>
                        <a:buFont typeface="Arial" panose="020B0604020202020204" pitchFamily="34" charset="0"/>
                        <a:buChar char="•"/>
                      </a:pPr>
                      <a:r>
                        <a:rPr lang="en-US" sz="1100" b="0" dirty="0" smtClean="0">
                          <a:solidFill>
                            <a:schemeClr val="tx1"/>
                          </a:solidFill>
                          <a:effectLst/>
                          <a:latin typeface="+mn-lt"/>
                        </a:rPr>
                        <a:t>Support your point </a:t>
                      </a:r>
                      <a:r>
                        <a:rPr lang="en-US" sz="1100" b="0" dirty="0">
                          <a:solidFill>
                            <a:schemeClr val="tx1"/>
                          </a:solidFill>
                          <a:effectLst/>
                          <a:latin typeface="+mn-lt"/>
                        </a:rPr>
                        <a:t>with </a:t>
                      </a:r>
                      <a:r>
                        <a:rPr lang="en-US" sz="1100" b="0" dirty="0" smtClean="0">
                          <a:solidFill>
                            <a:schemeClr val="tx1"/>
                          </a:solidFill>
                          <a:effectLst/>
                          <a:latin typeface="+mn-lt"/>
                        </a:rPr>
                        <a:t>evidence</a:t>
                      </a:r>
                    </a:p>
                    <a:p>
                      <a:pPr marL="239395" marR="80010" indent="-171450">
                        <a:lnSpc>
                          <a:spcPct val="103000"/>
                        </a:lnSpc>
                        <a:spcBef>
                          <a:spcPts val="25"/>
                        </a:spcBef>
                        <a:spcAft>
                          <a:spcPts val="0"/>
                        </a:spcAft>
                        <a:buFont typeface="Arial" panose="020B0604020202020204" pitchFamily="34" charset="0"/>
                        <a:buChar char="•"/>
                      </a:pPr>
                      <a:r>
                        <a:rPr lang="en-US" sz="1100" b="0" dirty="0" smtClean="0">
                          <a:solidFill>
                            <a:schemeClr val="tx1"/>
                          </a:solidFill>
                          <a:effectLst/>
                          <a:latin typeface="+mn-lt"/>
                        </a:rPr>
                        <a:t>Explain</a:t>
                      </a:r>
                      <a:r>
                        <a:rPr lang="en-US" sz="1100" b="0" baseline="0" dirty="0" smtClean="0">
                          <a:solidFill>
                            <a:schemeClr val="tx1"/>
                          </a:solidFill>
                          <a:effectLst/>
                          <a:latin typeface="+mn-lt"/>
                        </a:rPr>
                        <a:t> your point using CATT</a:t>
                      </a:r>
                      <a:endParaRPr lang="en-GB" sz="1100" b="0" dirty="0">
                        <a:solidFill>
                          <a:schemeClr val="tx1"/>
                        </a:solidFill>
                        <a:effectLst/>
                        <a:latin typeface="+mn-lt"/>
                      </a:endParaRPr>
                    </a:p>
                    <a:p>
                      <a:pPr marL="239395" marR="297180" indent="-171450">
                        <a:lnSpc>
                          <a:spcPct val="103000"/>
                        </a:lnSpc>
                        <a:spcAft>
                          <a:spcPts val="0"/>
                        </a:spcAft>
                        <a:buFont typeface="Arial" panose="020B0604020202020204" pitchFamily="34" charset="0"/>
                        <a:buChar char="•"/>
                      </a:pPr>
                      <a:r>
                        <a:rPr lang="en-US" sz="1100" b="0" dirty="0" smtClean="0">
                          <a:solidFill>
                            <a:schemeClr val="tx1"/>
                          </a:solidFill>
                          <a:effectLst/>
                          <a:latin typeface="+mn-lt"/>
                        </a:rPr>
                        <a:t>Ensure</a:t>
                      </a:r>
                      <a:r>
                        <a:rPr lang="en-US" sz="1100" b="0" baseline="0" dirty="0" smtClean="0">
                          <a:solidFill>
                            <a:schemeClr val="tx1"/>
                          </a:solidFill>
                          <a:effectLst/>
                          <a:latin typeface="+mn-lt"/>
                        </a:rPr>
                        <a:t> you have made </a:t>
                      </a:r>
                      <a:r>
                        <a:rPr lang="en-US" sz="1100" b="0" dirty="0" smtClean="0">
                          <a:solidFill>
                            <a:schemeClr val="tx1"/>
                          </a:solidFill>
                          <a:effectLst/>
                          <a:latin typeface="+mn-lt"/>
                        </a:rPr>
                        <a:t>reference </a:t>
                      </a:r>
                      <a:r>
                        <a:rPr lang="en-US" sz="1100" b="0" dirty="0">
                          <a:solidFill>
                            <a:schemeClr val="tx1"/>
                          </a:solidFill>
                          <a:effectLst/>
                          <a:latin typeface="+mn-lt"/>
                        </a:rPr>
                        <a:t>to </a:t>
                      </a:r>
                      <a:r>
                        <a:rPr lang="en-US" sz="1100" b="0" dirty="0" smtClean="0">
                          <a:solidFill>
                            <a:schemeClr val="tx1"/>
                          </a:solidFill>
                          <a:effectLst/>
                          <a:latin typeface="+mn-lt"/>
                        </a:rPr>
                        <a:t>the relevant </a:t>
                      </a:r>
                      <a:r>
                        <a:rPr lang="en-US" sz="1100" b="0" dirty="0">
                          <a:solidFill>
                            <a:schemeClr val="tx1"/>
                          </a:solidFill>
                          <a:effectLst/>
                          <a:latin typeface="+mn-lt"/>
                        </a:rPr>
                        <a:t>case </a:t>
                      </a:r>
                      <a:r>
                        <a:rPr lang="en-US" sz="1100" b="0" dirty="0" smtClean="0">
                          <a:solidFill>
                            <a:schemeClr val="tx1"/>
                          </a:solidFill>
                          <a:effectLst/>
                          <a:latin typeface="+mn-lt"/>
                        </a:rPr>
                        <a:t>study</a:t>
                      </a:r>
                    </a:p>
                    <a:p>
                      <a:pPr marL="239395" marR="297180" lvl="0" indent="-171450" algn="l" defTabSz="914400" rtl="0" eaLnBrk="1" fontAlgn="auto" latinLnBrk="0" hangingPunct="1">
                        <a:lnSpc>
                          <a:spcPct val="103000"/>
                        </a:lnSpc>
                        <a:spcBef>
                          <a:spcPts val="0"/>
                        </a:spcBef>
                        <a:spcAft>
                          <a:spcPts val="0"/>
                        </a:spcAft>
                        <a:buClrTx/>
                        <a:buSzTx/>
                        <a:buFont typeface="Arial" panose="020B0604020202020204" pitchFamily="34" charset="0"/>
                        <a:buChar char="•"/>
                        <a:tabLst/>
                        <a:defRPr/>
                      </a:pPr>
                      <a:r>
                        <a:rPr lang="en-US" sz="1100" b="0" dirty="0" smtClean="0">
                          <a:solidFill>
                            <a:schemeClr val="tx1"/>
                          </a:solidFill>
                          <a:effectLst/>
                          <a:latin typeface="+mn-lt"/>
                          <a:ea typeface="Gothic Uralic"/>
                          <a:cs typeface="Gothic Uralic"/>
                        </a:rPr>
                        <a:t>Link</a:t>
                      </a:r>
                      <a:r>
                        <a:rPr lang="en-US" sz="1100" b="0" baseline="0" dirty="0" smtClean="0">
                          <a:solidFill>
                            <a:schemeClr val="tx1"/>
                          </a:solidFill>
                          <a:effectLst/>
                          <a:latin typeface="+mn-lt"/>
                          <a:ea typeface="Gothic Uralic"/>
                          <a:cs typeface="Gothic Uralic"/>
                        </a:rPr>
                        <a:t> back to the title (use the key words from the title)</a:t>
                      </a:r>
                      <a:endParaRPr lang="en-GB" sz="1100" b="0" dirty="0" smtClean="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68580" algn="ctr">
                        <a:spcBef>
                          <a:spcPts val="40"/>
                        </a:spcBef>
                        <a:spcAft>
                          <a:spcPts val="0"/>
                        </a:spcAft>
                      </a:pPr>
                      <a:r>
                        <a:rPr lang="en-US" sz="1100" b="1" dirty="0">
                          <a:solidFill>
                            <a:schemeClr val="tx1"/>
                          </a:solidFill>
                          <a:effectLst/>
                          <a:latin typeface="+mn-lt"/>
                        </a:rPr>
                        <a:t>Paragraph </a:t>
                      </a:r>
                      <a:r>
                        <a:rPr lang="en-US" sz="1100" b="1" dirty="0" smtClean="0">
                          <a:solidFill>
                            <a:schemeClr val="tx1"/>
                          </a:solidFill>
                          <a:effectLst/>
                          <a:latin typeface="+mn-lt"/>
                        </a:rPr>
                        <a:t>1</a:t>
                      </a:r>
                    </a:p>
                    <a:p>
                      <a:pPr marL="240030" indent="-171450">
                        <a:spcBef>
                          <a:spcPts val="40"/>
                        </a:spcBef>
                        <a:spcAft>
                          <a:spcPts val="0"/>
                        </a:spcAft>
                        <a:buFont typeface="Arial" panose="020B0604020202020204" pitchFamily="34" charset="0"/>
                        <a:buChar char="•"/>
                      </a:pPr>
                      <a:r>
                        <a:rPr lang="en-US" sz="1100" b="0" dirty="0" smtClean="0">
                          <a:solidFill>
                            <a:schemeClr val="tx1"/>
                          </a:solidFill>
                          <a:effectLst/>
                          <a:latin typeface="+mn-lt"/>
                        </a:rPr>
                        <a:t>Start by using  connective to</a:t>
                      </a:r>
                      <a:r>
                        <a:rPr lang="en-US" sz="1100" b="0" baseline="0" dirty="0" smtClean="0">
                          <a:solidFill>
                            <a:schemeClr val="tx1"/>
                          </a:solidFill>
                          <a:effectLst/>
                          <a:latin typeface="+mn-lt"/>
                        </a:rPr>
                        <a:t> show balance (on the one hand)</a:t>
                      </a:r>
                      <a:endParaRPr lang="en-GB" sz="1100" b="0" dirty="0">
                        <a:solidFill>
                          <a:schemeClr val="tx1"/>
                        </a:solidFill>
                        <a:effectLst/>
                        <a:latin typeface="+mn-lt"/>
                      </a:endParaRPr>
                    </a:p>
                    <a:p>
                      <a:pPr marL="240030" marR="226060" indent="-171450">
                        <a:lnSpc>
                          <a:spcPct val="103000"/>
                        </a:lnSpc>
                        <a:spcAft>
                          <a:spcPts val="0"/>
                        </a:spcAft>
                        <a:buFont typeface="Arial" panose="020B0604020202020204" pitchFamily="34" charset="0"/>
                        <a:buChar char="•"/>
                      </a:pPr>
                      <a:r>
                        <a:rPr lang="en-US" sz="1100" b="0" dirty="0" smtClean="0">
                          <a:solidFill>
                            <a:schemeClr val="tx1"/>
                          </a:solidFill>
                          <a:effectLst/>
                          <a:latin typeface="+mn-lt"/>
                        </a:rPr>
                        <a:t>Make </a:t>
                      </a:r>
                      <a:r>
                        <a:rPr lang="en-US" sz="1100" b="0" dirty="0">
                          <a:solidFill>
                            <a:schemeClr val="tx1"/>
                          </a:solidFill>
                          <a:effectLst/>
                          <a:latin typeface="+mn-lt"/>
                        </a:rPr>
                        <a:t>a point, support it with evidence and </a:t>
                      </a:r>
                      <a:r>
                        <a:rPr lang="en-US" sz="1100" b="0" dirty="0" smtClean="0">
                          <a:solidFill>
                            <a:schemeClr val="tx1"/>
                          </a:solidFill>
                          <a:effectLst/>
                          <a:latin typeface="+mn-lt"/>
                        </a:rPr>
                        <a:t>explain (CATT) </a:t>
                      </a:r>
                      <a:r>
                        <a:rPr lang="en-US" sz="1100" b="0" dirty="0">
                          <a:solidFill>
                            <a:schemeClr val="tx1"/>
                          </a:solidFill>
                          <a:effectLst/>
                          <a:latin typeface="+mn-lt"/>
                        </a:rPr>
                        <a:t>the evidence linking back to the </a:t>
                      </a:r>
                      <a:r>
                        <a:rPr lang="en-US" sz="1100" b="0" dirty="0" smtClean="0">
                          <a:solidFill>
                            <a:schemeClr val="tx1"/>
                          </a:solidFill>
                          <a:effectLst/>
                          <a:latin typeface="+mn-lt"/>
                        </a:rPr>
                        <a:t>question</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68580" algn="ctr">
                        <a:spcBef>
                          <a:spcPts val="40"/>
                        </a:spcBef>
                        <a:spcAft>
                          <a:spcPts val="0"/>
                        </a:spcAft>
                      </a:pPr>
                      <a:r>
                        <a:rPr lang="en-US" sz="1100" b="1" dirty="0">
                          <a:solidFill>
                            <a:schemeClr val="tx1"/>
                          </a:solidFill>
                          <a:effectLst/>
                          <a:latin typeface="+mn-lt"/>
                        </a:rPr>
                        <a:t>Paragraph 1</a:t>
                      </a:r>
                      <a:endParaRPr lang="en-GB" sz="1100" b="1" dirty="0">
                        <a:solidFill>
                          <a:schemeClr val="tx1"/>
                        </a:solidFill>
                        <a:effectLst/>
                        <a:latin typeface="+mn-lt"/>
                      </a:endParaRPr>
                    </a:p>
                    <a:p>
                      <a:pPr marL="240030" marR="114935" indent="-171450">
                        <a:lnSpc>
                          <a:spcPct val="103000"/>
                        </a:lnSpc>
                        <a:spcBef>
                          <a:spcPts val="25"/>
                        </a:spcBef>
                        <a:spcAft>
                          <a:spcPts val="0"/>
                        </a:spcAft>
                        <a:buFont typeface="Arial" panose="020B0604020202020204" pitchFamily="34" charset="0"/>
                        <a:buChar char="•"/>
                      </a:pPr>
                      <a:r>
                        <a:rPr lang="en-US" sz="1100" b="0" dirty="0">
                          <a:solidFill>
                            <a:schemeClr val="tx1"/>
                          </a:solidFill>
                          <a:effectLst/>
                          <a:latin typeface="+mn-lt"/>
                        </a:rPr>
                        <a:t>Make an initial judgement to the extent of the importance or </a:t>
                      </a:r>
                      <a:r>
                        <a:rPr lang="en-US" sz="1100" b="0" dirty="0" smtClean="0">
                          <a:solidFill>
                            <a:schemeClr val="tx1"/>
                          </a:solidFill>
                          <a:effectLst/>
                          <a:latin typeface="+mn-lt"/>
                        </a:rPr>
                        <a:t>success</a:t>
                      </a:r>
                    </a:p>
                    <a:p>
                      <a:pPr marL="240030" marR="114935" indent="-171450">
                        <a:lnSpc>
                          <a:spcPct val="103000"/>
                        </a:lnSpc>
                        <a:spcBef>
                          <a:spcPts val="25"/>
                        </a:spcBef>
                        <a:spcAft>
                          <a:spcPts val="0"/>
                        </a:spcAft>
                        <a:buFont typeface="Arial" panose="020B0604020202020204" pitchFamily="34" charset="0"/>
                        <a:buChar char="•"/>
                      </a:pPr>
                      <a:r>
                        <a:rPr lang="en-US" sz="1100" b="0" dirty="0" smtClean="0">
                          <a:solidFill>
                            <a:schemeClr val="tx1"/>
                          </a:solidFill>
                          <a:effectLst/>
                          <a:latin typeface="+mn-lt"/>
                        </a:rPr>
                        <a:t>Make </a:t>
                      </a:r>
                      <a:r>
                        <a:rPr lang="en-US" sz="1100" b="0" dirty="0">
                          <a:solidFill>
                            <a:schemeClr val="tx1"/>
                          </a:solidFill>
                          <a:effectLst/>
                          <a:latin typeface="+mn-lt"/>
                        </a:rPr>
                        <a:t>a point, support it with evidence and explain </a:t>
                      </a:r>
                      <a:r>
                        <a:rPr lang="en-US" sz="1100" b="0" dirty="0" smtClean="0">
                          <a:solidFill>
                            <a:schemeClr val="tx1"/>
                          </a:solidFill>
                          <a:effectLst/>
                          <a:latin typeface="+mn-lt"/>
                        </a:rPr>
                        <a:t>(using CATT) the </a:t>
                      </a:r>
                      <a:r>
                        <a:rPr lang="en-US" sz="1100" b="0" dirty="0">
                          <a:solidFill>
                            <a:schemeClr val="tx1"/>
                          </a:solidFill>
                          <a:effectLst/>
                          <a:latin typeface="+mn-lt"/>
                        </a:rPr>
                        <a:t>evidence linking back to the question. </a:t>
                      </a:r>
                      <a:endParaRPr lang="en-US" sz="1100" b="0" dirty="0" smtClean="0">
                        <a:solidFill>
                          <a:schemeClr val="tx1"/>
                        </a:solidFill>
                        <a:effectLst/>
                        <a:latin typeface="+mn-lt"/>
                      </a:endParaRPr>
                    </a:p>
                    <a:p>
                      <a:pPr marL="240030" marR="114935" indent="-171450">
                        <a:lnSpc>
                          <a:spcPct val="103000"/>
                        </a:lnSpc>
                        <a:spcBef>
                          <a:spcPts val="25"/>
                        </a:spcBef>
                        <a:spcAft>
                          <a:spcPts val="0"/>
                        </a:spcAft>
                        <a:buFont typeface="Arial" panose="020B0604020202020204" pitchFamily="34" charset="0"/>
                        <a:buChar char="•"/>
                      </a:pPr>
                      <a:r>
                        <a:rPr lang="en-US" sz="1100" b="0" dirty="0" smtClean="0">
                          <a:solidFill>
                            <a:schemeClr val="tx1"/>
                          </a:solidFill>
                          <a:effectLst/>
                          <a:latin typeface="+mn-lt"/>
                        </a:rPr>
                        <a:t>Make </a:t>
                      </a:r>
                      <a:r>
                        <a:rPr lang="en-US" sz="1100" b="0" dirty="0">
                          <a:solidFill>
                            <a:schemeClr val="tx1"/>
                          </a:solidFill>
                          <a:effectLst/>
                          <a:latin typeface="+mn-lt"/>
                        </a:rPr>
                        <a:t>reference to relevant case studies or </a:t>
                      </a:r>
                      <a:r>
                        <a:rPr lang="en-US" sz="1100" b="0" dirty="0" smtClean="0">
                          <a:solidFill>
                            <a:schemeClr val="tx1"/>
                          </a:solidFill>
                          <a:effectLst/>
                          <a:latin typeface="+mn-lt"/>
                        </a:rPr>
                        <a:t>evidence</a:t>
                      </a:r>
                    </a:p>
                    <a:p>
                      <a:pPr marL="240030" marR="114935" indent="-171450">
                        <a:lnSpc>
                          <a:spcPct val="103000"/>
                        </a:lnSpc>
                        <a:spcBef>
                          <a:spcPts val="25"/>
                        </a:spcBef>
                        <a:spcAft>
                          <a:spcPts val="0"/>
                        </a:spcAft>
                        <a:buFont typeface="Arial" panose="020B0604020202020204" pitchFamily="34" charset="0"/>
                        <a:buChar char="•"/>
                      </a:pPr>
                      <a:r>
                        <a:rPr lang="en-US" sz="1100" b="0" dirty="0" smtClean="0">
                          <a:solidFill>
                            <a:schemeClr val="tx1"/>
                          </a:solidFill>
                          <a:effectLst/>
                          <a:latin typeface="+mn-lt"/>
                          <a:ea typeface="Gothic Uralic"/>
                          <a:cs typeface="Gothic Uralic"/>
                        </a:rPr>
                        <a:t>Link</a:t>
                      </a:r>
                      <a:r>
                        <a:rPr lang="en-US" sz="1100" b="0" baseline="0" dirty="0" smtClean="0">
                          <a:solidFill>
                            <a:schemeClr val="tx1"/>
                          </a:solidFill>
                          <a:effectLst/>
                          <a:latin typeface="+mn-lt"/>
                          <a:ea typeface="Gothic Uralic"/>
                          <a:cs typeface="Gothic Uralic"/>
                        </a:rPr>
                        <a:t> back the question/to what extent</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039529991"/>
                  </a:ext>
                </a:extLst>
              </a:tr>
              <a:tr h="1099127">
                <a:tc>
                  <a:txBody>
                    <a:bodyPr/>
                    <a:lstStyle/>
                    <a:p>
                      <a:pPr marL="67945" algn="ctr">
                        <a:spcBef>
                          <a:spcPts val="45"/>
                        </a:spcBef>
                        <a:spcAft>
                          <a:spcPts val="0"/>
                        </a:spcAft>
                      </a:pPr>
                      <a:r>
                        <a:rPr lang="en-US" sz="1100" b="1" dirty="0">
                          <a:solidFill>
                            <a:schemeClr val="tx1"/>
                          </a:solidFill>
                          <a:effectLst/>
                          <a:latin typeface="+mn-lt"/>
                        </a:rPr>
                        <a:t>Paragraph 2</a:t>
                      </a:r>
                      <a:endParaRPr lang="en-GB" sz="1100" b="1" dirty="0">
                        <a:solidFill>
                          <a:schemeClr val="tx1"/>
                        </a:solidFill>
                        <a:effectLst/>
                        <a:latin typeface="+mn-lt"/>
                      </a:endParaRPr>
                    </a:p>
                    <a:p>
                      <a:pPr marL="239395" marR="173990" indent="-171450">
                        <a:lnSpc>
                          <a:spcPct val="103000"/>
                        </a:lnSpc>
                        <a:spcBef>
                          <a:spcPts val="20"/>
                        </a:spcBef>
                        <a:spcAft>
                          <a:spcPts val="0"/>
                        </a:spcAft>
                        <a:buFont typeface="Arial" panose="020B0604020202020204" pitchFamily="34" charset="0"/>
                        <a:buChar char="•"/>
                      </a:pPr>
                      <a:r>
                        <a:rPr lang="en-US" sz="1100" b="0" dirty="0">
                          <a:solidFill>
                            <a:schemeClr val="tx1"/>
                          </a:solidFill>
                          <a:effectLst/>
                          <a:latin typeface="+mn-lt"/>
                        </a:rPr>
                        <a:t>Make a counterargument </a:t>
                      </a:r>
                      <a:endParaRPr lang="en-US" sz="1100" b="0" dirty="0" smtClean="0">
                        <a:solidFill>
                          <a:schemeClr val="tx1"/>
                        </a:solidFill>
                        <a:effectLst/>
                        <a:latin typeface="+mn-lt"/>
                      </a:endParaRPr>
                    </a:p>
                    <a:p>
                      <a:pPr marL="239395" marR="173990" indent="-171450">
                        <a:lnSpc>
                          <a:spcPct val="103000"/>
                        </a:lnSpc>
                        <a:spcBef>
                          <a:spcPts val="20"/>
                        </a:spcBef>
                        <a:spcAft>
                          <a:spcPts val="0"/>
                        </a:spcAft>
                        <a:buFont typeface="Arial" panose="020B0604020202020204" pitchFamily="34" charset="0"/>
                        <a:buChar char="•"/>
                      </a:pPr>
                      <a:r>
                        <a:rPr lang="en-US" sz="1100" b="0" dirty="0" smtClean="0">
                          <a:solidFill>
                            <a:schemeClr val="tx1"/>
                          </a:solidFill>
                          <a:effectLst/>
                          <a:latin typeface="+mn-lt"/>
                        </a:rPr>
                        <a:t>Support</a:t>
                      </a:r>
                      <a:r>
                        <a:rPr lang="en-US" sz="1100" b="0" baseline="0" dirty="0" smtClean="0">
                          <a:solidFill>
                            <a:schemeClr val="tx1"/>
                          </a:solidFill>
                          <a:effectLst/>
                          <a:latin typeface="+mn-lt"/>
                        </a:rPr>
                        <a:t> your </a:t>
                      </a:r>
                      <a:r>
                        <a:rPr lang="en-US" sz="1100" b="0" dirty="0" smtClean="0">
                          <a:solidFill>
                            <a:schemeClr val="tx1"/>
                          </a:solidFill>
                          <a:effectLst/>
                          <a:latin typeface="+mn-lt"/>
                        </a:rPr>
                        <a:t>counterpoint with evidence</a:t>
                      </a:r>
                    </a:p>
                    <a:p>
                      <a:pPr marL="239395" marR="173990" indent="-171450">
                        <a:lnSpc>
                          <a:spcPct val="103000"/>
                        </a:lnSpc>
                        <a:spcBef>
                          <a:spcPts val="20"/>
                        </a:spcBef>
                        <a:spcAft>
                          <a:spcPts val="0"/>
                        </a:spcAft>
                        <a:buFont typeface="Arial" panose="020B0604020202020204" pitchFamily="34" charset="0"/>
                        <a:buChar char="•"/>
                      </a:pPr>
                      <a:r>
                        <a:rPr lang="en-US" sz="1100" b="0" dirty="0" smtClean="0">
                          <a:solidFill>
                            <a:schemeClr val="tx1"/>
                          </a:solidFill>
                          <a:effectLst/>
                          <a:latin typeface="+mn-lt"/>
                        </a:rPr>
                        <a:t>Explain </a:t>
                      </a:r>
                      <a:r>
                        <a:rPr lang="en-GB" sz="1100" b="0" dirty="0" smtClean="0">
                          <a:solidFill>
                            <a:schemeClr val="tx1"/>
                          </a:solidFill>
                          <a:effectLst/>
                          <a:latin typeface="+mn-lt"/>
                        </a:rPr>
                        <a:t>using</a:t>
                      </a:r>
                      <a:r>
                        <a:rPr lang="en-GB" sz="1100" b="0" baseline="0" dirty="0" smtClean="0">
                          <a:solidFill>
                            <a:schemeClr val="tx1"/>
                          </a:solidFill>
                          <a:effectLst/>
                          <a:latin typeface="+mn-lt"/>
                        </a:rPr>
                        <a:t> CATT</a:t>
                      </a:r>
                      <a:endParaRPr lang="en-GB" sz="1100" b="0" dirty="0">
                        <a:solidFill>
                          <a:schemeClr val="tx1"/>
                        </a:solidFill>
                        <a:effectLst/>
                        <a:latin typeface="+mn-lt"/>
                      </a:endParaRPr>
                    </a:p>
                    <a:p>
                      <a:pPr marL="239395" marR="297180" indent="-171450">
                        <a:lnSpc>
                          <a:spcPct val="103000"/>
                        </a:lnSpc>
                        <a:spcAft>
                          <a:spcPts val="0"/>
                        </a:spcAft>
                        <a:buFont typeface="Arial" panose="020B0604020202020204" pitchFamily="34" charset="0"/>
                        <a:buChar char="•"/>
                      </a:pPr>
                      <a:r>
                        <a:rPr lang="en-US" sz="1100" b="0" dirty="0" smtClean="0">
                          <a:solidFill>
                            <a:schemeClr val="tx1"/>
                          </a:solidFill>
                          <a:effectLst/>
                          <a:latin typeface="+mn-lt"/>
                        </a:rPr>
                        <a:t>Ensure</a:t>
                      </a:r>
                      <a:r>
                        <a:rPr lang="en-US" sz="1100" b="0" baseline="0" dirty="0" smtClean="0">
                          <a:solidFill>
                            <a:schemeClr val="tx1"/>
                          </a:solidFill>
                          <a:effectLst/>
                          <a:latin typeface="+mn-lt"/>
                        </a:rPr>
                        <a:t> you have made </a:t>
                      </a:r>
                      <a:r>
                        <a:rPr lang="en-US" sz="1100" b="0" dirty="0" smtClean="0">
                          <a:solidFill>
                            <a:schemeClr val="tx1"/>
                          </a:solidFill>
                          <a:effectLst/>
                          <a:latin typeface="+mn-lt"/>
                        </a:rPr>
                        <a:t>reference to the relevant case study</a:t>
                      </a:r>
                    </a:p>
                    <a:p>
                      <a:pPr marL="239395" marR="297180" indent="-171450">
                        <a:lnSpc>
                          <a:spcPct val="103000"/>
                        </a:lnSpc>
                        <a:spcAft>
                          <a:spcPts val="0"/>
                        </a:spcAft>
                        <a:buFont typeface="Arial" panose="020B0604020202020204" pitchFamily="34" charset="0"/>
                        <a:buChar char="•"/>
                      </a:pPr>
                      <a:r>
                        <a:rPr lang="en-US" sz="1100" b="0" dirty="0" smtClean="0">
                          <a:solidFill>
                            <a:schemeClr val="tx1"/>
                          </a:solidFill>
                          <a:effectLst/>
                          <a:latin typeface="+mn-lt"/>
                          <a:ea typeface="Gothic Uralic"/>
                          <a:cs typeface="Gothic Uralic"/>
                        </a:rPr>
                        <a:t>Link</a:t>
                      </a:r>
                      <a:r>
                        <a:rPr lang="en-US" sz="1100" b="0" baseline="0" dirty="0" smtClean="0">
                          <a:solidFill>
                            <a:schemeClr val="tx1"/>
                          </a:solidFill>
                          <a:effectLst/>
                          <a:latin typeface="+mn-lt"/>
                          <a:ea typeface="Gothic Uralic"/>
                          <a:cs typeface="Gothic Uralic"/>
                        </a:rPr>
                        <a:t> back to the title (use the key words from the title)</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68580" algn="ctr">
                        <a:spcBef>
                          <a:spcPts val="45"/>
                        </a:spcBef>
                        <a:spcAft>
                          <a:spcPts val="0"/>
                        </a:spcAft>
                      </a:pPr>
                      <a:r>
                        <a:rPr lang="en-US" sz="1100" b="1" dirty="0">
                          <a:solidFill>
                            <a:schemeClr val="tx1"/>
                          </a:solidFill>
                          <a:effectLst/>
                          <a:latin typeface="+mn-lt"/>
                        </a:rPr>
                        <a:t>Paragraph 2</a:t>
                      </a:r>
                      <a:endParaRPr lang="en-GB" sz="1100" b="1" dirty="0">
                        <a:solidFill>
                          <a:schemeClr val="tx1"/>
                        </a:solidFill>
                        <a:effectLst/>
                        <a:latin typeface="+mn-lt"/>
                      </a:endParaRPr>
                    </a:p>
                    <a:p>
                      <a:pPr marL="240030" marR="219075" indent="-171450">
                        <a:lnSpc>
                          <a:spcPct val="103000"/>
                        </a:lnSpc>
                        <a:spcBef>
                          <a:spcPts val="20"/>
                        </a:spcBef>
                        <a:spcAft>
                          <a:spcPts val="0"/>
                        </a:spcAft>
                        <a:buFont typeface="Arial" panose="020B0604020202020204" pitchFamily="34" charset="0"/>
                        <a:buChar char="•"/>
                      </a:pPr>
                      <a:r>
                        <a:rPr lang="en-US" sz="1100" b="0" dirty="0">
                          <a:solidFill>
                            <a:schemeClr val="tx1"/>
                          </a:solidFill>
                          <a:effectLst/>
                          <a:latin typeface="+mn-lt"/>
                        </a:rPr>
                        <a:t>Make an alternative </a:t>
                      </a:r>
                      <a:r>
                        <a:rPr lang="en-US" sz="1100" b="0" dirty="0" smtClean="0">
                          <a:solidFill>
                            <a:schemeClr val="tx1"/>
                          </a:solidFill>
                          <a:effectLst/>
                          <a:latin typeface="+mn-lt"/>
                        </a:rPr>
                        <a:t>point</a:t>
                      </a:r>
                      <a:r>
                        <a:rPr lang="en-US" sz="1100" b="0" baseline="0" dirty="0" smtClean="0">
                          <a:solidFill>
                            <a:schemeClr val="tx1"/>
                          </a:solidFill>
                          <a:effectLst/>
                          <a:latin typeface="+mn-lt"/>
                        </a:rPr>
                        <a:t> by using on the other hand</a:t>
                      </a:r>
                    </a:p>
                    <a:p>
                      <a:pPr marL="240030" marR="219075" indent="-171450">
                        <a:lnSpc>
                          <a:spcPct val="103000"/>
                        </a:lnSpc>
                        <a:spcBef>
                          <a:spcPts val="20"/>
                        </a:spcBef>
                        <a:spcAft>
                          <a:spcPts val="0"/>
                        </a:spcAft>
                        <a:buFont typeface="Arial" panose="020B0604020202020204" pitchFamily="34" charset="0"/>
                        <a:buChar char="•"/>
                      </a:pPr>
                      <a:r>
                        <a:rPr lang="en-US" sz="1100" b="0" dirty="0" smtClean="0">
                          <a:solidFill>
                            <a:schemeClr val="tx1"/>
                          </a:solidFill>
                          <a:effectLst/>
                          <a:latin typeface="+mn-lt"/>
                        </a:rPr>
                        <a:t>Support your</a:t>
                      </a:r>
                      <a:r>
                        <a:rPr lang="en-US" sz="1100" b="0" baseline="0" dirty="0" smtClean="0">
                          <a:solidFill>
                            <a:schemeClr val="tx1"/>
                          </a:solidFill>
                          <a:effectLst/>
                          <a:latin typeface="+mn-lt"/>
                        </a:rPr>
                        <a:t> point</a:t>
                      </a:r>
                      <a:r>
                        <a:rPr lang="en-US" sz="1100" b="0" dirty="0" smtClean="0">
                          <a:solidFill>
                            <a:schemeClr val="tx1"/>
                          </a:solidFill>
                          <a:effectLst/>
                          <a:latin typeface="+mn-lt"/>
                        </a:rPr>
                        <a:t> </a:t>
                      </a:r>
                      <a:r>
                        <a:rPr lang="en-US" sz="1100" b="0" dirty="0">
                          <a:solidFill>
                            <a:schemeClr val="tx1"/>
                          </a:solidFill>
                          <a:effectLst/>
                          <a:latin typeface="+mn-lt"/>
                        </a:rPr>
                        <a:t>with evidence and explain </a:t>
                      </a:r>
                      <a:r>
                        <a:rPr lang="en-US" sz="1100" b="0" dirty="0" smtClean="0">
                          <a:solidFill>
                            <a:schemeClr val="tx1"/>
                          </a:solidFill>
                          <a:effectLst/>
                          <a:latin typeface="+mn-lt"/>
                        </a:rPr>
                        <a:t>(using CATT) the </a:t>
                      </a:r>
                      <a:r>
                        <a:rPr lang="en-US" sz="1100" b="0" dirty="0">
                          <a:solidFill>
                            <a:schemeClr val="tx1"/>
                          </a:solidFill>
                          <a:effectLst/>
                          <a:latin typeface="+mn-lt"/>
                        </a:rPr>
                        <a:t>evidence linking back to the </a:t>
                      </a:r>
                      <a:r>
                        <a:rPr lang="en-US" sz="1100" b="0" dirty="0" smtClean="0">
                          <a:solidFill>
                            <a:schemeClr val="tx1"/>
                          </a:solidFill>
                          <a:effectLst/>
                          <a:latin typeface="+mn-lt"/>
                        </a:rPr>
                        <a:t>question</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68580" algn="ctr">
                        <a:spcBef>
                          <a:spcPts val="45"/>
                        </a:spcBef>
                        <a:spcAft>
                          <a:spcPts val="0"/>
                        </a:spcAft>
                      </a:pPr>
                      <a:r>
                        <a:rPr lang="en-US" sz="1100" b="1" dirty="0">
                          <a:solidFill>
                            <a:schemeClr val="tx1"/>
                          </a:solidFill>
                          <a:effectLst/>
                          <a:latin typeface="+mn-lt"/>
                        </a:rPr>
                        <a:t>Paragraph 2</a:t>
                      </a:r>
                      <a:endParaRPr lang="en-GB" sz="1100" b="1" dirty="0">
                        <a:solidFill>
                          <a:schemeClr val="tx1"/>
                        </a:solidFill>
                        <a:effectLst/>
                        <a:latin typeface="+mn-lt"/>
                      </a:endParaRPr>
                    </a:p>
                    <a:p>
                      <a:pPr marL="240030" marR="248285" indent="-171450">
                        <a:lnSpc>
                          <a:spcPct val="103000"/>
                        </a:lnSpc>
                        <a:spcBef>
                          <a:spcPts val="20"/>
                        </a:spcBef>
                        <a:spcAft>
                          <a:spcPts val="0"/>
                        </a:spcAft>
                        <a:buFont typeface="Arial" panose="020B0604020202020204" pitchFamily="34" charset="0"/>
                        <a:buChar char="•"/>
                      </a:pPr>
                      <a:r>
                        <a:rPr lang="en-US" sz="1100" b="0" dirty="0">
                          <a:solidFill>
                            <a:schemeClr val="tx1"/>
                          </a:solidFill>
                          <a:effectLst/>
                          <a:latin typeface="+mn-lt"/>
                        </a:rPr>
                        <a:t>Make a counterpoint or another supporting </a:t>
                      </a:r>
                      <a:r>
                        <a:rPr lang="en-US" sz="1100" b="0" dirty="0" smtClean="0">
                          <a:solidFill>
                            <a:schemeClr val="tx1"/>
                          </a:solidFill>
                          <a:effectLst/>
                          <a:latin typeface="+mn-lt"/>
                        </a:rPr>
                        <a:t>point</a:t>
                      </a:r>
                      <a:endParaRPr lang="en-GB" sz="1100" b="0" dirty="0">
                        <a:solidFill>
                          <a:schemeClr val="tx1"/>
                        </a:solidFill>
                        <a:effectLst/>
                        <a:latin typeface="+mn-lt"/>
                      </a:endParaRPr>
                    </a:p>
                    <a:p>
                      <a:pPr marL="240030" marR="200660" indent="-171450">
                        <a:lnSpc>
                          <a:spcPct val="103000"/>
                        </a:lnSpc>
                        <a:spcAft>
                          <a:spcPts val="0"/>
                        </a:spcAft>
                        <a:buFont typeface="Arial" panose="020B0604020202020204" pitchFamily="34" charset="0"/>
                        <a:buChar char="•"/>
                      </a:pPr>
                      <a:r>
                        <a:rPr lang="en-US" sz="1100" b="0" dirty="0">
                          <a:solidFill>
                            <a:schemeClr val="tx1"/>
                          </a:solidFill>
                          <a:effectLst/>
                          <a:latin typeface="+mn-lt"/>
                        </a:rPr>
                        <a:t>Make a point support with evidence, explain the </a:t>
                      </a:r>
                      <a:r>
                        <a:rPr lang="en-US" sz="1100" b="0" dirty="0" smtClean="0">
                          <a:solidFill>
                            <a:schemeClr val="tx1"/>
                          </a:solidFill>
                          <a:effectLst/>
                          <a:latin typeface="+mn-lt"/>
                        </a:rPr>
                        <a:t>evidence </a:t>
                      </a:r>
                      <a:r>
                        <a:rPr lang="en-US" sz="1100" b="0" dirty="0">
                          <a:solidFill>
                            <a:schemeClr val="tx1"/>
                          </a:solidFill>
                          <a:effectLst/>
                          <a:latin typeface="+mn-lt"/>
                        </a:rPr>
                        <a:t>Make reference to relevant </a:t>
                      </a:r>
                      <a:r>
                        <a:rPr lang="en-US" sz="1100" b="0" dirty="0" smtClean="0">
                          <a:solidFill>
                            <a:schemeClr val="tx1"/>
                          </a:solidFill>
                          <a:effectLst/>
                          <a:latin typeface="+mn-lt"/>
                        </a:rPr>
                        <a:t>case studies </a:t>
                      </a:r>
                      <a:r>
                        <a:rPr lang="en-US" sz="1100" b="0" dirty="0">
                          <a:solidFill>
                            <a:schemeClr val="tx1"/>
                          </a:solidFill>
                          <a:effectLst/>
                          <a:latin typeface="+mn-lt"/>
                        </a:rPr>
                        <a:t>or </a:t>
                      </a:r>
                      <a:r>
                        <a:rPr lang="en-US" sz="1100" b="0" dirty="0" smtClean="0">
                          <a:solidFill>
                            <a:schemeClr val="tx1"/>
                          </a:solidFill>
                          <a:effectLst/>
                          <a:latin typeface="+mn-lt"/>
                        </a:rPr>
                        <a:t>evidence</a:t>
                      </a:r>
                    </a:p>
                    <a:p>
                      <a:pPr marL="240030" marR="200660" lvl="0" indent="-171450" algn="l" defTabSz="914400" rtl="0" eaLnBrk="1" fontAlgn="auto" latinLnBrk="0" hangingPunct="1">
                        <a:lnSpc>
                          <a:spcPct val="103000"/>
                        </a:lnSpc>
                        <a:spcBef>
                          <a:spcPts val="0"/>
                        </a:spcBef>
                        <a:spcAft>
                          <a:spcPts val="0"/>
                        </a:spcAft>
                        <a:buClrTx/>
                        <a:buSzTx/>
                        <a:buFont typeface="Arial" panose="020B0604020202020204" pitchFamily="34" charset="0"/>
                        <a:buChar char="•"/>
                        <a:tabLst/>
                        <a:defRPr/>
                      </a:pPr>
                      <a:r>
                        <a:rPr lang="en-US" sz="1100" b="0" dirty="0" smtClean="0">
                          <a:solidFill>
                            <a:schemeClr val="tx1"/>
                          </a:solidFill>
                          <a:effectLst/>
                          <a:latin typeface="+mn-lt"/>
                          <a:ea typeface="Gothic Uralic"/>
                          <a:cs typeface="Gothic Uralic"/>
                        </a:rPr>
                        <a:t>Link</a:t>
                      </a:r>
                      <a:r>
                        <a:rPr lang="en-US" sz="1100" b="0" baseline="0" dirty="0" smtClean="0">
                          <a:solidFill>
                            <a:schemeClr val="tx1"/>
                          </a:solidFill>
                          <a:effectLst/>
                          <a:latin typeface="+mn-lt"/>
                          <a:ea typeface="Gothic Uralic"/>
                          <a:cs typeface="Gothic Uralic"/>
                        </a:rPr>
                        <a:t> back the question/to what extent</a:t>
                      </a:r>
                      <a:endParaRPr lang="en-GB" sz="1100" b="0" smtClean="0">
                        <a:solidFill>
                          <a:schemeClr val="tx1"/>
                        </a:solidFill>
                        <a:effectLst/>
                        <a:latin typeface="+mn-lt"/>
                        <a:ea typeface="Gothic Uralic"/>
                        <a:cs typeface="Gothic Uralic"/>
                      </a:endParaRPr>
                    </a:p>
                    <a:p>
                      <a:pPr marL="68580" marR="200660" indent="0">
                        <a:lnSpc>
                          <a:spcPct val="103000"/>
                        </a:lnSpc>
                        <a:spcAft>
                          <a:spcPts val="0"/>
                        </a:spcAft>
                        <a:buFont typeface="Arial" panose="020B0604020202020204" pitchFamily="34" charset="0"/>
                        <a:buNone/>
                      </a:pP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580668222"/>
                  </a:ext>
                </a:extLst>
              </a:tr>
              <a:tr h="498764">
                <a:tc>
                  <a:txBody>
                    <a:bodyPr/>
                    <a:lstStyle/>
                    <a:p>
                      <a:pPr marL="67945" algn="ctr">
                        <a:spcBef>
                          <a:spcPts val="35"/>
                        </a:spcBef>
                        <a:spcAft>
                          <a:spcPts val="0"/>
                        </a:spcAft>
                      </a:pPr>
                      <a:r>
                        <a:rPr lang="en-US" sz="1100" b="1" dirty="0">
                          <a:solidFill>
                            <a:schemeClr val="tx1"/>
                          </a:solidFill>
                          <a:effectLst/>
                          <a:latin typeface="+mn-lt"/>
                        </a:rPr>
                        <a:t>Conclusion</a:t>
                      </a:r>
                      <a:endParaRPr lang="en-GB" sz="1100" b="1" dirty="0">
                        <a:solidFill>
                          <a:schemeClr val="tx1"/>
                        </a:solidFill>
                        <a:effectLst/>
                        <a:latin typeface="+mn-lt"/>
                      </a:endParaRPr>
                    </a:p>
                    <a:p>
                      <a:pPr marL="67945" marR="84455" algn="ctr">
                        <a:lnSpc>
                          <a:spcPct val="103000"/>
                        </a:lnSpc>
                        <a:spcBef>
                          <a:spcPts val="30"/>
                        </a:spcBef>
                        <a:spcAft>
                          <a:spcPts val="0"/>
                        </a:spcAft>
                      </a:pPr>
                      <a:r>
                        <a:rPr lang="en-US" sz="1100" b="0" dirty="0">
                          <a:solidFill>
                            <a:schemeClr val="tx1"/>
                          </a:solidFill>
                          <a:effectLst/>
                          <a:latin typeface="+mn-lt"/>
                        </a:rPr>
                        <a:t>State your </a:t>
                      </a:r>
                      <a:r>
                        <a:rPr lang="en-US" sz="1100" b="0" dirty="0" smtClean="0">
                          <a:solidFill>
                            <a:schemeClr val="tx1"/>
                          </a:solidFill>
                          <a:effectLst/>
                          <a:latin typeface="+mn-lt"/>
                        </a:rPr>
                        <a:t>overall judgement </a:t>
                      </a:r>
                      <a:r>
                        <a:rPr lang="en-US" sz="1100" b="0" dirty="0">
                          <a:solidFill>
                            <a:schemeClr val="tx1"/>
                          </a:solidFill>
                          <a:effectLst/>
                          <a:latin typeface="+mn-lt"/>
                        </a:rPr>
                        <a:t>using the evidence previously</a:t>
                      </a:r>
                      <a:r>
                        <a:rPr lang="en-US" sz="1100" b="0" spc="-40" dirty="0">
                          <a:solidFill>
                            <a:schemeClr val="tx1"/>
                          </a:solidFill>
                          <a:effectLst/>
                          <a:latin typeface="+mn-lt"/>
                        </a:rPr>
                        <a:t> </a:t>
                      </a:r>
                      <a:r>
                        <a:rPr lang="en-US" sz="1100" b="0" dirty="0">
                          <a:solidFill>
                            <a:schemeClr val="tx1"/>
                          </a:solidFill>
                          <a:effectLst/>
                          <a:latin typeface="+mn-lt"/>
                        </a:rPr>
                        <a:t>stated</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67945" algn="ctr">
                        <a:spcBef>
                          <a:spcPts val="35"/>
                        </a:spcBef>
                        <a:spcAft>
                          <a:spcPts val="0"/>
                        </a:spcAft>
                      </a:pPr>
                      <a:r>
                        <a:rPr lang="en-US" sz="1100" b="1" dirty="0" smtClean="0">
                          <a:solidFill>
                            <a:schemeClr val="tx1"/>
                          </a:solidFill>
                          <a:effectLst/>
                          <a:latin typeface="+mn-lt"/>
                        </a:rPr>
                        <a:t>Conclusion</a:t>
                      </a:r>
                      <a:endParaRPr lang="en-GB" sz="1100" b="1" dirty="0" smtClean="0">
                        <a:solidFill>
                          <a:schemeClr val="tx1"/>
                        </a:solidFill>
                        <a:effectLst/>
                        <a:latin typeface="+mn-lt"/>
                      </a:endParaRPr>
                    </a:p>
                    <a:p>
                      <a:pPr marL="67945" marR="84455" algn="ctr">
                        <a:lnSpc>
                          <a:spcPct val="103000"/>
                        </a:lnSpc>
                        <a:spcBef>
                          <a:spcPts val="30"/>
                        </a:spcBef>
                        <a:spcAft>
                          <a:spcPts val="0"/>
                        </a:spcAft>
                      </a:pPr>
                      <a:r>
                        <a:rPr lang="en-US" sz="1100" b="0" dirty="0" smtClean="0">
                          <a:solidFill>
                            <a:schemeClr val="tx1"/>
                          </a:solidFill>
                          <a:effectLst/>
                          <a:latin typeface="+mn-lt"/>
                        </a:rPr>
                        <a:t>State your overall judgement using the evidence previously</a:t>
                      </a:r>
                      <a:r>
                        <a:rPr lang="en-US" sz="1100" b="0" spc="-40" dirty="0" smtClean="0">
                          <a:solidFill>
                            <a:schemeClr val="tx1"/>
                          </a:solidFill>
                          <a:effectLst/>
                          <a:latin typeface="+mn-lt"/>
                        </a:rPr>
                        <a:t> </a:t>
                      </a:r>
                      <a:r>
                        <a:rPr lang="en-US" sz="1100" b="0" dirty="0" smtClean="0">
                          <a:solidFill>
                            <a:schemeClr val="tx1"/>
                          </a:solidFill>
                          <a:effectLst/>
                          <a:latin typeface="+mn-lt"/>
                        </a:rPr>
                        <a:t>stated</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67945" algn="ctr">
                        <a:spcBef>
                          <a:spcPts val="35"/>
                        </a:spcBef>
                        <a:spcAft>
                          <a:spcPts val="0"/>
                        </a:spcAft>
                      </a:pPr>
                      <a:r>
                        <a:rPr lang="en-US" sz="1100" b="1" dirty="0" smtClean="0">
                          <a:solidFill>
                            <a:schemeClr val="tx1"/>
                          </a:solidFill>
                          <a:effectLst/>
                          <a:latin typeface="+mn-lt"/>
                        </a:rPr>
                        <a:t>Conclusion</a:t>
                      </a:r>
                      <a:endParaRPr lang="en-GB" sz="1100" b="1" dirty="0" smtClean="0">
                        <a:solidFill>
                          <a:schemeClr val="tx1"/>
                        </a:solidFill>
                        <a:effectLst/>
                        <a:latin typeface="+mn-lt"/>
                      </a:endParaRPr>
                    </a:p>
                    <a:p>
                      <a:pPr marL="67945" marR="84455" algn="ctr">
                        <a:lnSpc>
                          <a:spcPct val="103000"/>
                        </a:lnSpc>
                        <a:spcBef>
                          <a:spcPts val="30"/>
                        </a:spcBef>
                        <a:spcAft>
                          <a:spcPts val="0"/>
                        </a:spcAft>
                      </a:pPr>
                      <a:r>
                        <a:rPr lang="en-US" sz="1100" b="0" dirty="0" smtClean="0">
                          <a:solidFill>
                            <a:schemeClr val="tx1"/>
                          </a:solidFill>
                          <a:effectLst/>
                          <a:latin typeface="+mn-lt"/>
                        </a:rPr>
                        <a:t>State your overall judgement using the evidence previously</a:t>
                      </a:r>
                      <a:r>
                        <a:rPr lang="en-US" sz="1100" b="0" spc="-40" dirty="0" smtClean="0">
                          <a:solidFill>
                            <a:schemeClr val="tx1"/>
                          </a:solidFill>
                          <a:effectLst/>
                          <a:latin typeface="+mn-lt"/>
                        </a:rPr>
                        <a:t> </a:t>
                      </a:r>
                      <a:r>
                        <a:rPr lang="en-US" sz="1100" b="0" dirty="0" smtClean="0">
                          <a:solidFill>
                            <a:schemeClr val="tx1"/>
                          </a:solidFill>
                          <a:effectLst/>
                          <a:latin typeface="+mn-lt"/>
                        </a:rPr>
                        <a:t>stated</a:t>
                      </a:r>
                      <a:endParaRPr lang="en-GB" sz="1100" b="0" dirty="0">
                        <a:solidFill>
                          <a:schemeClr val="tx1"/>
                        </a:solidFill>
                        <a:effectLst/>
                        <a:latin typeface="+mn-lt"/>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88337442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05969024"/>
              </p:ext>
            </p:extLst>
          </p:nvPr>
        </p:nvGraphicFramePr>
        <p:xfrm>
          <a:off x="286328" y="4922981"/>
          <a:ext cx="6280728" cy="1687732"/>
        </p:xfrm>
        <a:graphic>
          <a:graphicData uri="http://schemas.openxmlformats.org/drawingml/2006/table">
            <a:tbl>
              <a:tblPr firstRow="1" firstCol="1" lastRow="1" lastCol="1" bandRow="1" bandCol="1">
                <a:tableStyleId>{5C22544A-7EE6-4342-B048-85BDC9FD1C3A}</a:tableStyleId>
              </a:tblPr>
              <a:tblGrid>
                <a:gridCol w="1567412">
                  <a:extLst>
                    <a:ext uri="{9D8B030D-6E8A-4147-A177-3AD203B41FA5}">
                      <a16:colId xmlns:a16="http://schemas.microsoft.com/office/drawing/2014/main" val="2699178943"/>
                    </a:ext>
                  </a:extLst>
                </a:gridCol>
                <a:gridCol w="1571105">
                  <a:extLst>
                    <a:ext uri="{9D8B030D-6E8A-4147-A177-3AD203B41FA5}">
                      <a16:colId xmlns:a16="http://schemas.microsoft.com/office/drawing/2014/main" val="3771786882"/>
                    </a:ext>
                  </a:extLst>
                </a:gridCol>
                <a:gridCol w="1780143">
                  <a:extLst>
                    <a:ext uri="{9D8B030D-6E8A-4147-A177-3AD203B41FA5}">
                      <a16:colId xmlns:a16="http://schemas.microsoft.com/office/drawing/2014/main" val="543633503"/>
                    </a:ext>
                  </a:extLst>
                </a:gridCol>
                <a:gridCol w="1362068">
                  <a:extLst>
                    <a:ext uri="{9D8B030D-6E8A-4147-A177-3AD203B41FA5}">
                      <a16:colId xmlns:a16="http://schemas.microsoft.com/office/drawing/2014/main" val="3528715280"/>
                    </a:ext>
                  </a:extLst>
                </a:gridCol>
              </a:tblGrid>
              <a:tr h="204010">
                <a:tc>
                  <a:txBody>
                    <a:bodyPr/>
                    <a:lstStyle/>
                    <a:p>
                      <a:pPr marL="67945" algn="ctr">
                        <a:lnSpc>
                          <a:spcPts val="1340"/>
                        </a:lnSpc>
                        <a:spcAft>
                          <a:spcPts val="0"/>
                        </a:spcAft>
                      </a:pPr>
                      <a:r>
                        <a:rPr lang="en-US" sz="1400" b="1" dirty="0">
                          <a:solidFill>
                            <a:schemeClr val="tx1"/>
                          </a:solidFill>
                          <a:effectLst/>
                        </a:rPr>
                        <a:t>How important?</a:t>
                      </a:r>
                      <a:endParaRPr lang="en-GB" sz="1400" b="1"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67945" algn="ctr">
                        <a:lnSpc>
                          <a:spcPts val="1340"/>
                        </a:lnSpc>
                        <a:spcAft>
                          <a:spcPts val="0"/>
                        </a:spcAft>
                      </a:pPr>
                      <a:r>
                        <a:rPr lang="en-US" sz="1400" b="1" dirty="0">
                          <a:solidFill>
                            <a:schemeClr val="tx1"/>
                          </a:solidFill>
                          <a:effectLst/>
                        </a:rPr>
                        <a:t>How significant?</a:t>
                      </a:r>
                      <a:endParaRPr lang="en-GB" sz="1400" b="1"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67945" algn="ctr">
                        <a:lnSpc>
                          <a:spcPts val="1340"/>
                        </a:lnSpc>
                        <a:spcAft>
                          <a:spcPts val="0"/>
                        </a:spcAft>
                      </a:pPr>
                      <a:r>
                        <a:rPr lang="en-US" sz="1400" b="1" dirty="0">
                          <a:solidFill>
                            <a:schemeClr val="tx1"/>
                          </a:solidFill>
                          <a:effectLst/>
                        </a:rPr>
                        <a:t>How far do you agree?</a:t>
                      </a:r>
                      <a:endParaRPr lang="en-GB" sz="1400" b="1"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67945" algn="ctr">
                        <a:lnSpc>
                          <a:spcPts val="1340"/>
                        </a:lnSpc>
                        <a:spcAft>
                          <a:spcPts val="0"/>
                        </a:spcAft>
                      </a:pPr>
                      <a:r>
                        <a:rPr lang="en-US" sz="1400" b="1" dirty="0">
                          <a:solidFill>
                            <a:schemeClr val="tx1"/>
                          </a:solidFill>
                          <a:effectLst/>
                        </a:rPr>
                        <a:t>How successful?</a:t>
                      </a:r>
                      <a:endParaRPr lang="en-GB" sz="1400" b="1"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14534217"/>
                  </a:ext>
                </a:extLst>
              </a:tr>
              <a:tr h="284941">
                <a:tc>
                  <a:txBody>
                    <a:bodyPr/>
                    <a:lstStyle/>
                    <a:p>
                      <a:pPr marL="67945">
                        <a:lnSpc>
                          <a:spcPts val="1340"/>
                        </a:lnSpc>
                        <a:spcAft>
                          <a:spcPts val="0"/>
                        </a:spcAft>
                      </a:pPr>
                      <a:r>
                        <a:rPr lang="en-US" sz="1200" b="0" dirty="0">
                          <a:solidFill>
                            <a:schemeClr val="tx1"/>
                          </a:solidFill>
                          <a:effectLst/>
                        </a:rPr>
                        <a:t>Extremely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Extremely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Completely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Extremely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46409881"/>
                  </a:ext>
                </a:extLst>
              </a:tr>
              <a:tr h="313527">
                <a:tc>
                  <a:txBody>
                    <a:bodyPr/>
                    <a:lstStyle/>
                    <a:p>
                      <a:pPr marL="67945">
                        <a:lnSpc>
                          <a:spcPts val="1340"/>
                        </a:lnSpc>
                        <a:spcAft>
                          <a:spcPts val="0"/>
                        </a:spcAft>
                      </a:pPr>
                      <a:r>
                        <a:rPr lang="en-US" sz="1200" b="0">
                          <a:solidFill>
                            <a:schemeClr val="tx1"/>
                          </a:solidFill>
                          <a:effectLst/>
                        </a:rPr>
                        <a:t>Very</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Very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Strongly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Very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53599347"/>
                  </a:ext>
                </a:extLst>
              </a:tr>
              <a:tr h="286786">
                <a:tc>
                  <a:txBody>
                    <a:bodyPr/>
                    <a:lstStyle/>
                    <a:p>
                      <a:pPr marL="67945">
                        <a:lnSpc>
                          <a:spcPts val="1340"/>
                        </a:lnSpc>
                        <a:spcAft>
                          <a:spcPts val="0"/>
                        </a:spcAft>
                      </a:pPr>
                      <a:r>
                        <a:rPr lang="en-US" sz="1200" b="0">
                          <a:solidFill>
                            <a:schemeClr val="tx1"/>
                          </a:solidFill>
                          <a:effectLst/>
                        </a:rPr>
                        <a:t>Quite/Moderate</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Quite/Moderate</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a:solidFill>
                            <a:schemeClr val="tx1"/>
                          </a:solidFill>
                          <a:effectLst/>
                        </a:rPr>
                        <a:t>Undecided</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a:solidFill>
                            <a:schemeClr val="tx1"/>
                          </a:solidFill>
                          <a:effectLst/>
                        </a:rPr>
                        <a:t>Quite</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98660608"/>
                  </a:ext>
                </a:extLst>
              </a:tr>
              <a:tr h="313527">
                <a:tc>
                  <a:txBody>
                    <a:bodyPr/>
                    <a:lstStyle/>
                    <a:p>
                      <a:pPr marL="67945">
                        <a:lnSpc>
                          <a:spcPts val="1340"/>
                        </a:lnSpc>
                        <a:spcAft>
                          <a:spcPts val="0"/>
                        </a:spcAft>
                      </a:pPr>
                      <a:r>
                        <a:rPr lang="en-US" sz="1200" b="0">
                          <a:solidFill>
                            <a:schemeClr val="tx1"/>
                          </a:solidFill>
                          <a:effectLst/>
                        </a:rPr>
                        <a:t>Somewhat/Slightly</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a:solidFill>
                            <a:schemeClr val="tx1"/>
                          </a:solidFill>
                          <a:effectLst/>
                        </a:rPr>
                        <a:t>Somewhat/Slightly</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Slightly</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a:solidFill>
                            <a:schemeClr val="tx1"/>
                          </a:solidFill>
                          <a:effectLst/>
                        </a:rPr>
                        <a:t>Slightly/little</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38216626"/>
                  </a:ext>
                </a:extLst>
              </a:tr>
              <a:tr h="284941">
                <a:tc>
                  <a:txBody>
                    <a:bodyPr/>
                    <a:lstStyle/>
                    <a:p>
                      <a:pPr marL="67945">
                        <a:lnSpc>
                          <a:spcPts val="1340"/>
                        </a:lnSpc>
                        <a:spcAft>
                          <a:spcPts val="0"/>
                        </a:spcAft>
                      </a:pPr>
                      <a:r>
                        <a:rPr lang="en-US" sz="1200" b="0">
                          <a:solidFill>
                            <a:schemeClr val="tx1"/>
                          </a:solidFill>
                          <a:effectLst/>
                        </a:rPr>
                        <a:t>Minor or little</a:t>
                      </a:r>
                      <a:endParaRPr lang="en-GB" sz="1200" b="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Insignificant</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Disagree</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67945">
                        <a:lnSpc>
                          <a:spcPts val="1340"/>
                        </a:lnSpc>
                        <a:spcAft>
                          <a:spcPts val="0"/>
                        </a:spcAft>
                      </a:pPr>
                      <a:r>
                        <a:rPr lang="en-US" sz="1200" b="0" dirty="0">
                          <a:solidFill>
                            <a:schemeClr val="tx1"/>
                          </a:solidFill>
                          <a:effectLst/>
                        </a:rPr>
                        <a:t>Unsuccessful</a:t>
                      </a:r>
                      <a:endParaRPr lang="en-GB" sz="1200" b="0" dirty="0">
                        <a:solidFill>
                          <a:schemeClr val="tx1"/>
                        </a:solidFill>
                        <a:effectLst/>
                        <a:latin typeface="Gothic Uralic"/>
                        <a:ea typeface="Gothic Uralic"/>
                        <a:cs typeface="Gothic Uralic"/>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76557585"/>
                  </a:ext>
                </a:extLst>
              </a:tr>
            </a:tbl>
          </a:graphicData>
        </a:graphic>
      </p:graphicFrame>
      <p:sp>
        <p:nvSpPr>
          <p:cNvPr id="5" name="Text Box 1"/>
          <p:cNvSpPr txBox="1">
            <a:spLocks noChangeArrowheads="1"/>
          </p:cNvSpPr>
          <p:nvPr/>
        </p:nvSpPr>
        <p:spPr bwMode="auto">
          <a:xfrm>
            <a:off x="8931563" y="4922982"/>
            <a:ext cx="2909455" cy="1687731"/>
          </a:xfrm>
          <a:prstGeom prst="rect">
            <a:avLst/>
          </a:prstGeom>
          <a:solidFill>
            <a:srgbClr val="FFCCFF"/>
          </a:solidFill>
          <a:ln w="6350">
            <a:solidFill>
              <a:srgbClr val="000000"/>
            </a:solidFill>
            <a:miter lim="800000"/>
            <a:headEnd/>
            <a:tailEnd/>
          </a:ln>
        </p:spPr>
        <p:txBody>
          <a:bodyPr vert="horz" wrap="square" lIns="0" tIns="0" rIns="0" bIns="0" numCol="1" anchor="t" anchorCtr="0" compatLnSpc="1">
            <a:prstTxWarp prst="textNoShape">
              <a:avLst/>
            </a:prstTxWarp>
          </a:bodyPr>
          <a:lstStyle/>
          <a:p>
            <a:pPr marL="0" marR="98425" lvl="0" indent="0" algn="ctr" defTabSz="914400" rtl="0" eaLnBrk="0" fontAlgn="base" latinLnBrk="0" hangingPunct="0">
              <a:lnSpc>
                <a:spcPct val="100000"/>
              </a:lnSpc>
              <a:spcBef>
                <a:spcPts val="363"/>
              </a:spcBef>
              <a:spcAft>
                <a:spcPct val="0"/>
              </a:spcAft>
              <a:buClrTx/>
              <a:buSzTx/>
              <a:buFontTx/>
              <a:buNone/>
              <a:tabLst/>
            </a:pPr>
            <a:r>
              <a:rPr kumimoji="0" lang="en-US" altLang="en-US" sz="1200" b="0" i="0" u="none" strike="noStrike" cap="none" normalizeH="0" baseline="0" dirty="0" smtClean="0">
                <a:ln>
                  <a:noFill/>
                </a:ln>
                <a:solidFill>
                  <a:schemeClr val="tx1"/>
                </a:solidFill>
                <a:effectLst/>
              </a:rPr>
              <a:t>Always demonstrate your subject knowledge. Explain the relevance of the evidence you provide.</a:t>
            </a:r>
          </a:p>
          <a:p>
            <a:pPr marL="0" marR="0" lvl="0" indent="0" algn="ctr" defTabSz="914400" rtl="0" eaLnBrk="0" fontAlgn="base" latinLnBrk="0" hangingPunct="0">
              <a:lnSpc>
                <a:spcPct val="100000"/>
              </a:lnSpc>
              <a:spcBef>
                <a:spcPts val="788"/>
              </a:spcBef>
              <a:spcAft>
                <a:spcPct val="0"/>
              </a:spcAft>
              <a:buClrTx/>
              <a:buSzTx/>
              <a:buFontTx/>
              <a:buNone/>
              <a:tabLst/>
            </a:pPr>
            <a:r>
              <a:rPr kumimoji="0" lang="en-US" altLang="en-US" sz="1200" b="0" i="0" u="none" strike="noStrike" cap="none" normalizeH="0" baseline="0" dirty="0" smtClean="0">
                <a:ln>
                  <a:noFill/>
                </a:ln>
                <a:solidFill>
                  <a:schemeClr val="tx1"/>
                </a:solidFill>
                <a:effectLst/>
              </a:rPr>
              <a:t>Use geographical terms where possible.</a:t>
            </a:r>
          </a:p>
          <a:p>
            <a:pPr marL="0" marR="98425" lvl="0" indent="0" algn="ctr" defTabSz="914400" rtl="0" eaLnBrk="0" fontAlgn="base" latinLnBrk="0" hangingPunct="0">
              <a:lnSpc>
                <a:spcPct val="100000"/>
              </a:lnSpc>
              <a:spcBef>
                <a:spcPts val="913"/>
              </a:spcBef>
              <a:spcAft>
                <a:spcPct val="0"/>
              </a:spcAft>
              <a:buClrTx/>
              <a:buSzTx/>
              <a:buFontTx/>
              <a:buNone/>
              <a:tabLst/>
            </a:pPr>
            <a:r>
              <a:rPr kumimoji="0" lang="en-US" altLang="en-US" sz="1200" b="0" i="0" u="none" strike="noStrike" cap="none" normalizeH="0" baseline="0" dirty="0" smtClean="0">
                <a:ln>
                  <a:noFill/>
                </a:ln>
                <a:solidFill>
                  <a:schemeClr val="tx1"/>
                </a:solidFill>
                <a:effectLst/>
              </a:rPr>
              <a:t>Use facts</a:t>
            </a:r>
            <a:r>
              <a:rPr kumimoji="0" lang="en-US" altLang="en-US" sz="1200" b="0" i="0" u="none" strike="noStrike" cap="none" normalizeH="0" dirty="0" smtClean="0">
                <a:ln>
                  <a:noFill/>
                </a:ln>
                <a:solidFill>
                  <a:schemeClr val="tx1"/>
                </a:solidFill>
                <a:effectLst/>
              </a:rPr>
              <a:t> </a:t>
            </a:r>
            <a:r>
              <a:rPr kumimoji="0" lang="en-US" altLang="en-US" sz="1200" b="0" i="0" u="none" strike="noStrike" cap="none" normalizeH="0" baseline="0" dirty="0" smtClean="0">
                <a:ln>
                  <a:noFill/>
                </a:ln>
                <a:solidFill>
                  <a:schemeClr val="tx1"/>
                </a:solidFill>
                <a:effectLst/>
              </a:rPr>
              <a:t>and specifics from case studies where possible.</a:t>
            </a:r>
          </a:p>
          <a:p>
            <a:pPr marL="0" marR="98425" lvl="0" indent="0" algn="ctr" defTabSz="914400" rtl="0" eaLnBrk="0" fontAlgn="base" latinLnBrk="0" hangingPunct="0">
              <a:lnSpc>
                <a:spcPct val="100000"/>
              </a:lnSpc>
              <a:spcBef>
                <a:spcPts val="913"/>
              </a:spcBef>
              <a:spcAft>
                <a:spcPct val="0"/>
              </a:spcAft>
              <a:buClrTx/>
              <a:buSzTx/>
              <a:buFontTx/>
              <a:buNone/>
              <a:tabLst/>
            </a:pPr>
            <a:r>
              <a:rPr lang="en-US" altLang="en-US" sz="1200" dirty="0" smtClean="0"/>
              <a:t>Always link back to the title.</a:t>
            </a:r>
            <a:endParaRPr lang="en-US" altLang="en-US" sz="1200" dirty="0"/>
          </a:p>
        </p:txBody>
      </p:sp>
      <p:pic>
        <p:nvPicPr>
          <p:cNvPr id="6" name="Picture 5" descr="Globe | Free Stock Photo | Illustration of a globe | # 169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8155" y="5056984"/>
            <a:ext cx="1442308" cy="1419725"/>
          </a:xfrm>
          <a:prstGeom prst="rect">
            <a:avLst/>
          </a:prstGeom>
        </p:spPr>
      </p:pic>
    </p:spTree>
    <p:extLst>
      <p:ext uri="{BB962C8B-B14F-4D97-AF65-F5344CB8AC3E}">
        <p14:creationId xmlns:p14="http://schemas.microsoft.com/office/powerpoint/2010/main" val="1151008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45D7552145FC4BB853F36EEC9011C1" ma:contentTypeVersion="32" ma:contentTypeDescription="Create a new document." ma:contentTypeScope="" ma:versionID="9fc7a5616dc916de9d1bf34b9e1a61a5">
  <xsd:schema xmlns:xsd="http://www.w3.org/2001/XMLSchema" xmlns:xs="http://www.w3.org/2001/XMLSchema" xmlns:p="http://schemas.microsoft.com/office/2006/metadata/properties" xmlns:ns2="42337492-de93-46b6-8ec4-39fcb967fb2c" xmlns:ns3="1a81dbfc-6715-422b-bea6-f83427372c05" targetNamespace="http://schemas.microsoft.com/office/2006/metadata/properties" ma:root="true" ma:fieldsID="0eb16b2e4acdadba1a9cece54cdc7125" ns2:_="" ns3:_="">
    <xsd:import namespace="42337492-de93-46b6-8ec4-39fcb967fb2c"/>
    <xsd:import namespace="1a81dbfc-6715-422b-bea6-f83427372c05"/>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37492-de93-46b6-8ec4-39fcb967fb2c"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element name="MediaServiceAutoTags" ma:index="33" nillable="true" ma:displayName="Tags" ma:internalName="MediaServiceAutoTags"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Location" ma:index="3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81dbfc-6715-422b-bea6-f83427372c05" elementFormDefault="qualified">
    <xsd:import namespace="http://schemas.microsoft.com/office/2006/documentManagement/types"/>
    <xsd:import namespace="http://schemas.microsoft.com/office/infopath/2007/PartnerControls"/>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vited_Leaders xmlns="42337492-de93-46b6-8ec4-39fcb967fb2c" xsi:nil="true"/>
    <NotebookType xmlns="42337492-de93-46b6-8ec4-39fcb967fb2c" xsi:nil="true"/>
    <TeamsChannelId xmlns="42337492-de93-46b6-8ec4-39fcb967fb2c" xsi:nil="true"/>
    <Self_Registration_Enabled xmlns="42337492-de93-46b6-8ec4-39fcb967fb2c" xsi:nil="true"/>
    <Has_Leaders_Only_SectionGroup xmlns="42337492-de93-46b6-8ec4-39fcb967fb2c" xsi:nil="true"/>
    <Distribution_Groups xmlns="42337492-de93-46b6-8ec4-39fcb967fb2c" xsi:nil="true"/>
    <AppVersion xmlns="42337492-de93-46b6-8ec4-39fcb967fb2c" xsi:nil="true"/>
    <IsNotebookLocked xmlns="42337492-de93-46b6-8ec4-39fcb967fb2c" xsi:nil="true"/>
    <Invited_Members xmlns="42337492-de93-46b6-8ec4-39fcb967fb2c" xsi:nil="true"/>
    <Math_Settings xmlns="42337492-de93-46b6-8ec4-39fcb967fb2c" xsi:nil="true"/>
    <Templates xmlns="42337492-de93-46b6-8ec4-39fcb967fb2c" xsi:nil="true"/>
    <Members xmlns="42337492-de93-46b6-8ec4-39fcb967fb2c">
      <UserInfo>
        <DisplayName/>
        <AccountId xsi:nil="true"/>
        <AccountType/>
      </UserInfo>
    </Members>
    <Member_Groups xmlns="42337492-de93-46b6-8ec4-39fcb967fb2c">
      <UserInfo>
        <DisplayName/>
        <AccountId xsi:nil="true"/>
        <AccountType/>
      </UserInfo>
    </Member_Groups>
    <FolderType xmlns="42337492-de93-46b6-8ec4-39fcb967fb2c" xsi:nil="true"/>
    <LMS_Mappings xmlns="42337492-de93-46b6-8ec4-39fcb967fb2c" xsi:nil="true"/>
    <DefaultSectionNames xmlns="42337492-de93-46b6-8ec4-39fcb967fb2c" xsi:nil="true"/>
    <Is_Collaboration_Space_Locked xmlns="42337492-de93-46b6-8ec4-39fcb967fb2c" xsi:nil="true"/>
    <CultureName xmlns="42337492-de93-46b6-8ec4-39fcb967fb2c" xsi:nil="true"/>
    <Owner xmlns="42337492-de93-46b6-8ec4-39fcb967fb2c">
      <UserInfo>
        <DisplayName/>
        <AccountId xsi:nil="true"/>
        <AccountType/>
      </UserInfo>
    </Owner>
    <Leaders xmlns="42337492-de93-46b6-8ec4-39fcb967fb2c">
      <UserInfo>
        <DisplayName/>
        <AccountId xsi:nil="true"/>
        <AccountType/>
      </UserInfo>
    </Leaders>
  </documentManagement>
</p:properties>
</file>

<file path=customXml/itemProps1.xml><?xml version="1.0" encoding="utf-8"?>
<ds:datastoreItem xmlns:ds="http://schemas.openxmlformats.org/officeDocument/2006/customXml" ds:itemID="{697CBDAB-021B-4C55-B589-9DDD42089D8A}"/>
</file>

<file path=customXml/itemProps2.xml><?xml version="1.0" encoding="utf-8"?>
<ds:datastoreItem xmlns:ds="http://schemas.openxmlformats.org/officeDocument/2006/customXml" ds:itemID="{4EEAAD2D-0FAC-4574-9B3B-F3ED1300F678}">
  <ds:schemaRefs>
    <ds:schemaRef ds:uri="http://schemas.microsoft.com/sharepoint/v3/contenttype/forms"/>
  </ds:schemaRefs>
</ds:datastoreItem>
</file>

<file path=customXml/itemProps3.xml><?xml version="1.0" encoding="utf-8"?>
<ds:datastoreItem xmlns:ds="http://schemas.openxmlformats.org/officeDocument/2006/customXml" ds:itemID="{AC85F07A-D1EA-4781-9DA0-2E3774B4300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2337492-de93-46b6-8ec4-39fcb967fb2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644</TotalTime>
  <Words>2487</Words>
  <Application>Microsoft Office PowerPoint</Application>
  <PresentationFormat>Widescreen</PresentationFormat>
  <Paragraphs>179</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Adobe Fangsong Std R</vt:lpstr>
      <vt:lpstr>Adobe Kaiti Std R</vt:lpstr>
      <vt:lpstr>Arial</vt:lpstr>
      <vt:lpstr>Calibri</vt:lpstr>
      <vt:lpstr>Calibri Light</vt:lpstr>
      <vt:lpstr>Franklin Gothic Demi</vt:lpstr>
      <vt:lpstr>Gothic Uralic</vt:lpstr>
      <vt:lpstr>Office Theme</vt:lpstr>
      <vt:lpstr>PowerPoint Presentation</vt:lpstr>
      <vt:lpstr>PowerPoint Presentation</vt:lpstr>
      <vt:lpstr>PowerPoint Presentation</vt:lpstr>
      <vt:lpstr>PowerPoint Presentation</vt:lpstr>
    </vt:vector>
  </TitlesOfParts>
  <Company>St Marys C of 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Brooksbank</dc:creator>
  <cp:lastModifiedBy>LouiseD</cp:lastModifiedBy>
  <cp:revision>31</cp:revision>
  <dcterms:created xsi:type="dcterms:W3CDTF">2021-02-08T14:46:19Z</dcterms:created>
  <dcterms:modified xsi:type="dcterms:W3CDTF">2021-02-09T18:01:46Z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0x010100E845D7552145FC4BB853F36EEC9011C1</vt:lpwstr>
  </property>
</Properties>
</file>