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6" r:id="rId5"/>
    <p:sldId id="257" r:id="rId6"/>
    <p:sldId id="273" r:id="rId7"/>
    <p:sldId id="276" r:id="rId8"/>
    <p:sldId id="294" r:id="rId9"/>
    <p:sldId id="275" r:id="rId10"/>
    <p:sldId id="274" r:id="rId11"/>
    <p:sldId id="287" r:id="rId12"/>
    <p:sldId id="288" r:id="rId13"/>
    <p:sldId id="286" r:id="rId14"/>
    <p:sldId id="283" r:id="rId15"/>
    <p:sldId id="301" r:id="rId16"/>
    <p:sldId id="297" r:id="rId17"/>
    <p:sldId id="298" r:id="rId18"/>
    <p:sldId id="278" r:id="rId19"/>
    <p:sldId id="282" r:id="rId20"/>
    <p:sldId id="299" r:id="rId21"/>
    <p:sldId id="264" r:id="rId22"/>
    <p:sldId id="265" r:id="rId23"/>
    <p:sldId id="279" r:id="rId24"/>
    <p:sldId id="289" r:id="rId25"/>
    <p:sldId id="296" r:id="rId26"/>
    <p:sldId id="290" r:id="rId27"/>
    <p:sldId id="295" r:id="rId28"/>
    <p:sldId id="280" r:id="rId29"/>
    <p:sldId id="268" r:id="rId30"/>
    <p:sldId id="272" r:id="rId31"/>
    <p:sldId id="291" r:id="rId32"/>
    <p:sldId id="293" r:id="rId33"/>
    <p:sldId id="292" r:id="rId34"/>
    <p:sldId id="300" r:id="rId35"/>
    <p:sldId id="281" r:id="rId36"/>
    <p:sldId id="269" r:id="rId37"/>
    <p:sldId id="270" r:id="rId38"/>
  </p:sldIdLst>
  <p:sldSz cx="6858000" cy="9144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562" y="67"/>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Douglas" userId="adb9f317-fa12-407e-a7f0-8bd3f92b5a5f" providerId="ADAL" clId="{6BD2D99B-1D07-4F78-98A1-71DFE570A2CC}"/>
    <pc:docChg chg="undo custSel addSld modSld">
      <pc:chgData name="Louise Douglas" userId="adb9f317-fa12-407e-a7f0-8bd3f92b5a5f" providerId="ADAL" clId="{6BD2D99B-1D07-4F78-98A1-71DFE570A2CC}" dt="2024-02-22T18:36:52.243" v="1771" actId="20577"/>
      <pc:docMkLst>
        <pc:docMk/>
      </pc:docMkLst>
      <pc:sldChg chg="addSp delSp modSp">
        <pc:chgData name="Louise Douglas" userId="adb9f317-fa12-407e-a7f0-8bd3f92b5a5f" providerId="ADAL" clId="{6BD2D99B-1D07-4F78-98A1-71DFE570A2CC}" dt="2024-02-22T18:27:18.364" v="1668" actId="20577"/>
        <pc:sldMkLst>
          <pc:docMk/>
          <pc:sldMk cId="3621605942" sldId="257"/>
        </pc:sldMkLst>
        <pc:graphicFrameChg chg="add del mod modGraphic">
          <ac:chgData name="Louise Douglas" userId="adb9f317-fa12-407e-a7f0-8bd3f92b5a5f" providerId="ADAL" clId="{6BD2D99B-1D07-4F78-98A1-71DFE570A2CC}" dt="2024-02-22T18:27:18.364" v="1668" actId="20577"/>
          <ac:graphicFrameMkLst>
            <pc:docMk/>
            <pc:sldMk cId="3621605942" sldId="257"/>
            <ac:graphicFrameMk id="4" creationId="{00000000-0000-0000-0000-000000000000}"/>
          </ac:graphicFrameMkLst>
        </pc:graphicFrameChg>
      </pc:sldChg>
      <pc:sldChg chg="modSp">
        <pc:chgData name="Louise Douglas" userId="adb9f317-fa12-407e-a7f0-8bd3f92b5a5f" providerId="ADAL" clId="{6BD2D99B-1D07-4F78-98A1-71DFE570A2CC}" dt="2024-02-22T16:45:42.322" v="723" actId="1076"/>
        <pc:sldMkLst>
          <pc:docMk/>
          <pc:sldMk cId="4017579497" sldId="268"/>
        </pc:sldMkLst>
        <pc:spChg chg="mod">
          <ac:chgData name="Louise Douglas" userId="adb9f317-fa12-407e-a7f0-8bd3f92b5a5f" providerId="ADAL" clId="{6BD2D99B-1D07-4F78-98A1-71DFE570A2CC}" dt="2024-02-22T16:43:38.778" v="696" actId="14100"/>
          <ac:spMkLst>
            <pc:docMk/>
            <pc:sldMk cId="4017579497" sldId="268"/>
            <ac:spMk id="4" creationId="{00000000-0000-0000-0000-000000000000}"/>
          </ac:spMkLst>
        </pc:spChg>
        <pc:spChg chg="mod">
          <ac:chgData name="Louise Douglas" userId="adb9f317-fa12-407e-a7f0-8bd3f92b5a5f" providerId="ADAL" clId="{6BD2D99B-1D07-4F78-98A1-71DFE570A2CC}" dt="2024-02-22T16:45:29.409" v="721" actId="255"/>
          <ac:spMkLst>
            <pc:docMk/>
            <pc:sldMk cId="4017579497" sldId="268"/>
            <ac:spMk id="5" creationId="{00000000-0000-0000-0000-000000000000}"/>
          </ac:spMkLst>
        </pc:spChg>
        <pc:spChg chg="mod">
          <ac:chgData name="Louise Douglas" userId="adb9f317-fa12-407e-a7f0-8bd3f92b5a5f" providerId="ADAL" clId="{6BD2D99B-1D07-4F78-98A1-71DFE570A2CC}" dt="2024-02-22T16:44:39.254" v="706" actId="1076"/>
          <ac:spMkLst>
            <pc:docMk/>
            <pc:sldMk cId="4017579497" sldId="268"/>
            <ac:spMk id="6" creationId="{00000000-0000-0000-0000-000000000000}"/>
          </ac:spMkLst>
        </pc:spChg>
        <pc:spChg chg="mod">
          <ac:chgData name="Louise Douglas" userId="adb9f317-fa12-407e-a7f0-8bd3f92b5a5f" providerId="ADAL" clId="{6BD2D99B-1D07-4F78-98A1-71DFE570A2CC}" dt="2024-02-22T16:45:42.322" v="723" actId="1076"/>
          <ac:spMkLst>
            <pc:docMk/>
            <pc:sldMk cId="4017579497" sldId="268"/>
            <ac:spMk id="8" creationId="{00000000-0000-0000-0000-000000000000}"/>
          </ac:spMkLst>
        </pc:spChg>
        <pc:spChg chg="mod">
          <ac:chgData name="Louise Douglas" userId="adb9f317-fa12-407e-a7f0-8bd3f92b5a5f" providerId="ADAL" clId="{6BD2D99B-1D07-4F78-98A1-71DFE570A2CC}" dt="2024-02-22T15:40:37.942" v="61" actId="1076"/>
          <ac:spMkLst>
            <pc:docMk/>
            <pc:sldMk cId="4017579497" sldId="268"/>
            <ac:spMk id="9" creationId="{00000000-0000-0000-0000-000000000000}"/>
          </ac:spMkLst>
        </pc:spChg>
        <pc:picChg chg="mod">
          <ac:chgData name="Louise Douglas" userId="adb9f317-fa12-407e-a7f0-8bd3f92b5a5f" providerId="ADAL" clId="{6BD2D99B-1D07-4F78-98A1-71DFE570A2CC}" dt="2024-02-22T16:43:28.675" v="694" actId="1076"/>
          <ac:picMkLst>
            <pc:docMk/>
            <pc:sldMk cId="4017579497" sldId="268"/>
            <ac:picMk id="10" creationId="{00000000-0000-0000-0000-000000000000}"/>
          </ac:picMkLst>
        </pc:picChg>
      </pc:sldChg>
      <pc:sldChg chg="addSp delSp modSp">
        <pc:chgData name="Louise Douglas" userId="adb9f317-fa12-407e-a7f0-8bd3f92b5a5f" providerId="ADAL" clId="{6BD2D99B-1D07-4F78-98A1-71DFE570A2CC}" dt="2024-02-22T16:32:35.037" v="451" actId="1076"/>
        <pc:sldMkLst>
          <pc:docMk/>
          <pc:sldMk cId="3022560655" sldId="272"/>
        </pc:sldMkLst>
        <pc:spChg chg="mod">
          <ac:chgData name="Louise Douglas" userId="adb9f317-fa12-407e-a7f0-8bd3f92b5a5f" providerId="ADAL" clId="{6BD2D99B-1D07-4F78-98A1-71DFE570A2CC}" dt="2024-02-22T15:47:35.108" v="96" actId="1076"/>
          <ac:spMkLst>
            <pc:docMk/>
            <pc:sldMk cId="3022560655" sldId="272"/>
            <ac:spMk id="4" creationId="{00000000-0000-0000-0000-000000000000}"/>
          </ac:spMkLst>
        </pc:spChg>
        <pc:spChg chg="del mod">
          <ac:chgData name="Louise Douglas" userId="adb9f317-fa12-407e-a7f0-8bd3f92b5a5f" providerId="ADAL" clId="{6BD2D99B-1D07-4F78-98A1-71DFE570A2CC}" dt="2024-02-22T15:43:38.590" v="80" actId="478"/>
          <ac:spMkLst>
            <pc:docMk/>
            <pc:sldMk cId="3022560655" sldId="272"/>
            <ac:spMk id="5" creationId="{00000000-0000-0000-0000-000000000000}"/>
          </ac:spMkLst>
        </pc:spChg>
        <pc:spChg chg="mod">
          <ac:chgData name="Louise Douglas" userId="adb9f317-fa12-407e-a7f0-8bd3f92b5a5f" providerId="ADAL" clId="{6BD2D99B-1D07-4F78-98A1-71DFE570A2CC}" dt="2024-02-22T15:47:59.825" v="99" actId="1076"/>
          <ac:spMkLst>
            <pc:docMk/>
            <pc:sldMk cId="3022560655" sldId="272"/>
            <ac:spMk id="6" creationId="{00000000-0000-0000-0000-000000000000}"/>
          </ac:spMkLst>
        </pc:spChg>
        <pc:spChg chg="mod">
          <ac:chgData name="Louise Douglas" userId="adb9f317-fa12-407e-a7f0-8bd3f92b5a5f" providerId="ADAL" clId="{6BD2D99B-1D07-4F78-98A1-71DFE570A2CC}" dt="2024-02-22T16:16:09.258" v="106" actId="1076"/>
          <ac:spMkLst>
            <pc:docMk/>
            <pc:sldMk cId="3022560655" sldId="272"/>
            <ac:spMk id="7" creationId="{00000000-0000-0000-0000-000000000000}"/>
          </ac:spMkLst>
        </pc:spChg>
        <pc:spChg chg="mod">
          <ac:chgData name="Louise Douglas" userId="adb9f317-fa12-407e-a7f0-8bd3f92b5a5f" providerId="ADAL" clId="{6BD2D99B-1D07-4F78-98A1-71DFE570A2CC}" dt="2024-02-22T15:38:50.489" v="45" actId="1076"/>
          <ac:spMkLst>
            <pc:docMk/>
            <pc:sldMk cId="3022560655" sldId="272"/>
            <ac:spMk id="9" creationId="{00000000-0000-0000-0000-000000000000}"/>
          </ac:spMkLst>
        </pc:spChg>
        <pc:spChg chg="mod">
          <ac:chgData name="Louise Douglas" userId="adb9f317-fa12-407e-a7f0-8bd3f92b5a5f" providerId="ADAL" clId="{6BD2D99B-1D07-4F78-98A1-71DFE570A2CC}" dt="2024-02-22T15:47:49.072" v="98" actId="1076"/>
          <ac:spMkLst>
            <pc:docMk/>
            <pc:sldMk cId="3022560655" sldId="272"/>
            <ac:spMk id="10" creationId="{C72A3CC4-8098-42D7-AA54-17BBD3A70000}"/>
          </ac:spMkLst>
        </pc:spChg>
        <pc:spChg chg="add mod">
          <ac:chgData name="Louise Douglas" userId="adb9f317-fa12-407e-a7f0-8bd3f92b5a5f" providerId="ADAL" clId="{6BD2D99B-1D07-4F78-98A1-71DFE570A2CC}" dt="2024-02-22T15:48:04.565" v="100" actId="1076"/>
          <ac:spMkLst>
            <pc:docMk/>
            <pc:sldMk cId="3022560655" sldId="272"/>
            <ac:spMk id="11" creationId="{343D9D78-2550-4591-97B1-1357A4F257DC}"/>
          </ac:spMkLst>
        </pc:spChg>
        <pc:spChg chg="add mod">
          <ac:chgData name="Louise Douglas" userId="adb9f317-fa12-407e-a7f0-8bd3f92b5a5f" providerId="ADAL" clId="{6BD2D99B-1D07-4F78-98A1-71DFE570A2CC}" dt="2024-02-22T15:48:31.095" v="102" actId="948"/>
          <ac:spMkLst>
            <pc:docMk/>
            <pc:sldMk cId="3022560655" sldId="272"/>
            <ac:spMk id="12" creationId="{1E6B697D-F34D-454C-AC42-1E0478006DE5}"/>
          </ac:spMkLst>
        </pc:spChg>
        <pc:graphicFrameChg chg="mod modGraphic">
          <ac:chgData name="Louise Douglas" userId="adb9f317-fa12-407e-a7f0-8bd3f92b5a5f" providerId="ADAL" clId="{6BD2D99B-1D07-4F78-98A1-71DFE570A2CC}" dt="2024-02-22T16:32:35.037" v="451" actId="1076"/>
          <ac:graphicFrameMkLst>
            <pc:docMk/>
            <pc:sldMk cId="3022560655" sldId="272"/>
            <ac:graphicFrameMk id="8" creationId="{00000000-0000-0000-0000-000000000000}"/>
          </ac:graphicFrameMkLst>
        </pc:graphicFrameChg>
      </pc:sldChg>
      <pc:sldChg chg="addSp delSp modSp">
        <pc:chgData name="Louise Douglas" userId="adb9f317-fa12-407e-a7f0-8bd3f92b5a5f" providerId="ADAL" clId="{6BD2D99B-1D07-4F78-98A1-71DFE570A2CC}" dt="2024-02-22T18:13:39.591" v="1618" actId="313"/>
        <pc:sldMkLst>
          <pc:docMk/>
          <pc:sldMk cId="3471868588" sldId="283"/>
        </pc:sldMkLst>
        <pc:spChg chg="mod">
          <ac:chgData name="Louise Douglas" userId="adb9f317-fa12-407e-a7f0-8bd3f92b5a5f" providerId="ADAL" clId="{6BD2D99B-1D07-4F78-98A1-71DFE570A2CC}" dt="2024-02-22T17:05:48.772" v="849" actId="20577"/>
          <ac:spMkLst>
            <pc:docMk/>
            <pc:sldMk cId="3471868588" sldId="283"/>
            <ac:spMk id="6" creationId="{00000000-0000-0000-0000-000000000000}"/>
          </ac:spMkLst>
        </pc:spChg>
        <pc:spChg chg="mod">
          <ac:chgData name="Louise Douglas" userId="adb9f317-fa12-407e-a7f0-8bd3f92b5a5f" providerId="ADAL" clId="{6BD2D99B-1D07-4F78-98A1-71DFE570A2CC}" dt="2024-02-22T17:14:06.503" v="1109"/>
          <ac:spMkLst>
            <pc:docMk/>
            <pc:sldMk cId="3471868588" sldId="283"/>
            <ac:spMk id="7" creationId="{00000000-0000-0000-0000-000000000000}"/>
          </ac:spMkLst>
        </pc:spChg>
        <pc:spChg chg="del">
          <ac:chgData name="Louise Douglas" userId="adb9f317-fa12-407e-a7f0-8bd3f92b5a5f" providerId="ADAL" clId="{6BD2D99B-1D07-4F78-98A1-71DFE570A2CC}" dt="2024-02-22T17:02:56.200" v="808"/>
          <ac:spMkLst>
            <pc:docMk/>
            <pc:sldMk cId="3471868588" sldId="283"/>
            <ac:spMk id="8" creationId="{00000000-0000-0000-0000-000000000000}"/>
          </ac:spMkLst>
        </pc:spChg>
        <pc:spChg chg="add mod">
          <ac:chgData name="Louise Douglas" userId="adb9f317-fa12-407e-a7f0-8bd3f92b5a5f" providerId="ADAL" clId="{6BD2D99B-1D07-4F78-98A1-71DFE570A2CC}" dt="2024-02-22T17:13:53.640" v="1107" actId="1076"/>
          <ac:spMkLst>
            <pc:docMk/>
            <pc:sldMk cId="3471868588" sldId="283"/>
            <ac:spMk id="11" creationId="{9BB658E3-A271-42BD-A9F6-6151DB7CF749}"/>
          </ac:spMkLst>
        </pc:spChg>
        <pc:spChg chg="mod">
          <ac:chgData name="Louise Douglas" userId="adb9f317-fa12-407e-a7f0-8bd3f92b5a5f" providerId="ADAL" clId="{6BD2D99B-1D07-4F78-98A1-71DFE570A2CC}" dt="2024-02-22T17:41:33.147" v="1431" actId="20577"/>
          <ac:spMkLst>
            <pc:docMk/>
            <pc:sldMk cId="3471868588" sldId="283"/>
            <ac:spMk id="12" creationId="{00000000-0000-0000-0000-000000000000}"/>
          </ac:spMkLst>
        </pc:spChg>
        <pc:spChg chg="add mod">
          <ac:chgData name="Louise Douglas" userId="adb9f317-fa12-407e-a7f0-8bd3f92b5a5f" providerId="ADAL" clId="{6BD2D99B-1D07-4F78-98A1-71DFE570A2CC}" dt="2024-02-22T17:45:31.793" v="1440" actId="14100"/>
          <ac:spMkLst>
            <pc:docMk/>
            <pc:sldMk cId="3471868588" sldId="283"/>
            <ac:spMk id="14" creationId="{27FD7FA8-93BC-4E11-ABA3-1E4E1237133C}"/>
          </ac:spMkLst>
        </pc:spChg>
        <pc:spChg chg="mod">
          <ac:chgData name="Louise Douglas" userId="adb9f317-fa12-407e-a7f0-8bd3f92b5a5f" providerId="ADAL" clId="{6BD2D99B-1D07-4F78-98A1-71DFE570A2CC}" dt="2024-02-22T17:11:13.813" v="1008" actId="14100"/>
          <ac:spMkLst>
            <pc:docMk/>
            <pc:sldMk cId="3471868588" sldId="283"/>
            <ac:spMk id="15" creationId="{00000000-0000-0000-0000-000000000000}"/>
          </ac:spMkLst>
        </pc:spChg>
        <pc:spChg chg="mod">
          <ac:chgData name="Louise Douglas" userId="adb9f317-fa12-407e-a7f0-8bd3f92b5a5f" providerId="ADAL" clId="{6BD2D99B-1D07-4F78-98A1-71DFE570A2CC}" dt="2024-02-22T18:13:39.591" v="1618" actId="313"/>
          <ac:spMkLst>
            <pc:docMk/>
            <pc:sldMk cId="3471868588" sldId="283"/>
            <ac:spMk id="18" creationId="{00000000-0000-0000-0000-000000000000}"/>
          </ac:spMkLst>
        </pc:spChg>
        <pc:picChg chg="mod">
          <ac:chgData name="Louise Douglas" userId="adb9f317-fa12-407e-a7f0-8bd3f92b5a5f" providerId="ADAL" clId="{6BD2D99B-1D07-4F78-98A1-71DFE570A2CC}" dt="2024-02-22T17:11:10.492" v="1007" actId="1076"/>
          <ac:picMkLst>
            <pc:docMk/>
            <pc:sldMk cId="3471868588" sldId="283"/>
            <ac:picMk id="4" creationId="{00000000-0000-0000-0000-000000000000}"/>
          </ac:picMkLst>
        </pc:picChg>
        <pc:picChg chg="add mod">
          <ac:chgData name="Louise Douglas" userId="adb9f317-fa12-407e-a7f0-8bd3f92b5a5f" providerId="ADAL" clId="{6BD2D99B-1D07-4F78-98A1-71DFE570A2CC}" dt="2024-02-22T17:13:49.374" v="1106" actId="14100"/>
          <ac:picMkLst>
            <pc:docMk/>
            <pc:sldMk cId="3471868588" sldId="283"/>
            <ac:picMk id="9" creationId="{B36FFDBE-5C51-4D7E-A1D4-4F8F359D0A98}"/>
          </ac:picMkLst>
        </pc:picChg>
        <pc:picChg chg="mod">
          <ac:chgData name="Louise Douglas" userId="adb9f317-fa12-407e-a7f0-8bd3f92b5a5f" providerId="ADAL" clId="{6BD2D99B-1D07-4F78-98A1-71DFE570A2CC}" dt="2024-02-22T17:12:50.267" v="1101" actId="1076"/>
          <ac:picMkLst>
            <pc:docMk/>
            <pc:sldMk cId="3471868588" sldId="283"/>
            <ac:picMk id="10" creationId="{00000000-0000-0000-0000-000000000000}"/>
          </ac:picMkLst>
        </pc:picChg>
        <pc:picChg chg="mod">
          <ac:chgData name="Louise Douglas" userId="adb9f317-fa12-407e-a7f0-8bd3f92b5a5f" providerId="ADAL" clId="{6BD2D99B-1D07-4F78-98A1-71DFE570A2CC}" dt="2024-02-22T17:45:48.347" v="1442" actId="1076"/>
          <ac:picMkLst>
            <pc:docMk/>
            <pc:sldMk cId="3471868588" sldId="283"/>
            <ac:picMk id="17" creationId="{00000000-0000-0000-0000-000000000000}"/>
          </ac:picMkLst>
        </pc:picChg>
        <pc:picChg chg="add mod">
          <ac:chgData name="Louise Douglas" userId="adb9f317-fa12-407e-a7f0-8bd3f92b5a5f" providerId="ADAL" clId="{6BD2D99B-1D07-4F78-98A1-71DFE570A2CC}" dt="2024-02-22T17:13:46.903" v="1105" actId="1076"/>
          <ac:picMkLst>
            <pc:docMk/>
            <pc:sldMk cId="3471868588" sldId="283"/>
            <ac:picMk id="1026" creationId="{D70F12AE-D5FD-4DCE-A21A-864AE634BCD6}"/>
          </ac:picMkLst>
        </pc:picChg>
        <pc:picChg chg="add mod modCrop">
          <ac:chgData name="Louise Douglas" userId="adb9f317-fa12-407e-a7f0-8bd3f92b5a5f" providerId="ADAL" clId="{6BD2D99B-1D07-4F78-98A1-71DFE570A2CC}" dt="2024-02-22T17:45:59.028" v="1444" actId="1076"/>
          <ac:picMkLst>
            <pc:docMk/>
            <pc:sldMk cId="3471868588" sldId="283"/>
            <ac:picMk id="1028" creationId="{21DA3CCB-9386-4978-9922-DA259F18B14E}"/>
          </ac:picMkLst>
        </pc:picChg>
      </pc:sldChg>
      <pc:sldChg chg="modSp">
        <pc:chgData name="Louise Douglas" userId="adb9f317-fa12-407e-a7f0-8bd3f92b5a5f" providerId="ADAL" clId="{6BD2D99B-1D07-4F78-98A1-71DFE570A2CC}" dt="2024-02-22T18:36:52.243" v="1771" actId="20577"/>
        <pc:sldMkLst>
          <pc:docMk/>
          <pc:sldMk cId="576002367" sldId="290"/>
        </pc:sldMkLst>
        <pc:spChg chg="mod">
          <ac:chgData name="Louise Douglas" userId="adb9f317-fa12-407e-a7f0-8bd3f92b5a5f" providerId="ADAL" clId="{6BD2D99B-1D07-4F78-98A1-71DFE570A2CC}" dt="2024-02-22T18:36:24.333" v="1711" actId="1076"/>
          <ac:spMkLst>
            <pc:docMk/>
            <pc:sldMk cId="576002367" sldId="290"/>
            <ac:spMk id="3" creationId="{B18887AD-D1F8-490F-B675-518B1958840D}"/>
          </ac:spMkLst>
        </pc:spChg>
        <pc:spChg chg="mod">
          <ac:chgData name="Louise Douglas" userId="adb9f317-fa12-407e-a7f0-8bd3f92b5a5f" providerId="ADAL" clId="{6BD2D99B-1D07-4F78-98A1-71DFE570A2CC}" dt="2024-02-22T18:36:52.243" v="1771" actId="20577"/>
          <ac:spMkLst>
            <pc:docMk/>
            <pc:sldMk cId="576002367" sldId="290"/>
            <ac:spMk id="6" creationId="{00000000-0000-0000-0000-000000000000}"/>
          </ac:spMkLst>
        </pc:spChg>
        <pc:spChg chg="mod">
          <ac:chgData name="Louise Douglas" userId="adb9f317-fa12-407e-a7f0-8bd3f92b5a5f" providerId="ADAL" clId="{6BD2D99B-1D07-4F78-98A1-71DFE570A2CC}" dt="2024-02-22T18:36:36.225" v="1715" actId="1076"/>
          <ac:spMkLst>
            <pc:docMk/>
            <pc:sldMk cId="576002367" sldId="290"/>
            <ac:spMk id="8" creationId="{00000000-0000-0000-0000-000000000000}"/>
          </ac:spMkLst>
        </pc:spChg>
        <pc:picChg chg="mod">
          <ac:chgData name="Louise Douglas" userId="adb9f317-fa12-407e-a7f0-8bd3f92b5a5f" providerId="ADAL" clId="{6BD2D99B-1D07-4F78-98A1-71DFE570A2CC}" dt="2024-02-22T18:36:32.575" v="1714" actId="1076"/>
          <ac:picMkLst>
            <pc:docMk/>
            <pc:sldMk cId="576002367" sldId="290"/>
            <ac:picMk id="3074" creationId="{B6BCB594-FA09-4A5F-9F9A-AD65C76FE780}"/>
          </ac:picMkLst>
        </pc:picChg>
        <pc:picChg chg="mod">
          <ac:chgData name="Louise Douglas" userId="adb9f317-fa12-407e-a7f0-8bd3f92b5a5f" providerId="ADAL" clId="{6BD2D99B-1D07-4F78-98A1-71DFE570A2CC}" dt="2024-02-22T18:36:29.913" v="1713" actId="1076"/>
          <ac:picMkLst>
            <pc:docMk/>
            <pc:sldMk cId="576002367" sldId="290"/>
            <ac:picMk id="3076" creationId="{11420A49-F519-47F6-97FF-C04A0DD80284}"/>
          </ac:picMkLst>
        </pc:picChg>
      </pc:sldChg>
      <pc:sldChg chg="modSp">
        <pc:chgData name="Louise Douglas" userId="adb9f317-fa12-407e-a7f0-8bd3f92b5a5f" providerId="ADAL" clId="{6BD2D99B-1D07-4F78-98A1-71DFE570A2CC}" dt="2024-02-22T16:49:01.423" v="773" actId="20577"/>
        <pc:sldMkLst>
          <pc:docMk/>
          <pc:sldMk cId="3400555789" sldId="298"/>
        </pc:sldMkLst>
        <pc:spChg chg="mod">
          <ac:chgData name="Louise Douglas" userId="adb9f317-fa12-407e-a7f0-8bd3f92b5a5f" providerId="ADAL" clId="{6BD2D99B-1D07-4F78-98A1-71DFE570A2CC}" dt="2024-02-22T16:47:46.708" v="724" actId="1076"/>
          <ac:spMkLst>
            <pc:docMk/>
            <pc:sldMk cId="3400555789" sldId="298"/>
            <ac:spMk id="2" creationId="{0830368B-4931-4043-B4A2-22854C0361E8}"/>
          </ac:spMkLst>
        </pc:spChg>
        <pc:spChg chg="mod">
          <ac:chgData name="Louise Douglas" userId="adb9f317-fa12-407e-a7f0-8bd3f92b5a5f" providerId="ADAL" clId="{6BD2D99B-1D07-4F78-98A1-71DFE570A2CC}" dt="2024-02-22T16:49:01.423" v="773" actId="20577"/>
          <ac:spMkLst>
            <pc:docMk/>
            <pc:sldMk cId="3400555789" sldId="298"/>
            <ac:spMk id="5" creationId="{A100FE18-2460-4EBD-9C3B-E9C5EA5EF392}"/>
          </ac:spMkLst>
        </pc:spChg>
        <pc:spChg chg="mod">
          <ac:chgData name="Louise Douglas" userId="adb9f317-fa12-407e-a7f0-8bd3f92b5a5f" providerId="ADAL" clId="{6BD2D99B-1D07-4F78-98A1-71DFE570A2CC}" dt="2024-02-22T16:47:51.772" v="726" actId="14100"/>
          <ac:spMkLst>
            <pc:docMk/>
            <pc:sldMk cId="3400555789" sldId="298"/>
            <ac:spMk id="9" creationId="{C1FE62BA-22EE-4F7D-AB7B-170A2F79EC46}"/>
          </ac:spMkLst>
        </pc:spChg>
        <pc:picChg chg="mod">
          <ac:chgData name="Louise Douglas" userId="adb9f317-fa12-407e-a7f0-8bd3f92b5a5f" providerId="ADAL" clId="{6BD2D99B-1D07-4F78-98A1-71DFE570A2CC}" dt="2024-02-22T16:47:48.770" v="725" actId="1076"/>
          <ac:picMkLst>
            <pc:docMk/>
            <pc:sldMk cId="3400555789" sldId="298"/>
            <ac:picMk id="10" creationId="{2D01371A-EFB0-4B8A-B347-2A7373B42FAA}"/>
          </ac:picMkLst>
        </pc:picChg>
      </pc:sldChg>
      <pc:sldChg chg="addSp delSp modSp add">
        <pc:chgData name="Louise Douglas" userId="adb9f317-fa12-407e-a7f0-8bd3f92b5a5f" providerId="ADAL" clId="{6BD2D99B-1D07-4F78-98A1-71DFE570A2CC}" dt="2024-02-22T18:12:49.531" v="1617" actId="478"/>
        <pc:sldMkLst>
          <pc:docMk/>
          <pc:sldMk cId="4273162510" sldId="301"/>
        </pc:sldMkLst>
        <pc:spChg chg="mod">
          <ac:chgData name="Louise Douglas" userId="adb9f317-fa12-407e-a7f0-8bd3f92b5a5f" providerId="ADAL" clId="{6BD2D99B-1D07-4F78-98A1-71DFE570A2CC}" dt="2024-02-22T17:58:12.567" v="1453" actId="1076"/>
          <ac:spMkLst>
            <pc:docMk/>
            <pc:sldMk cId="4273162510" sldId="301"/>
            <ac:spMk id="2" creationId="{135981FB-C129-4838-B0BC-34D77FFE86AE}"/>
          </ac:spMkLst>
        </pc:spChg>
        <pc:spChg chg="add mod">
          <ac:chgData name="Louise Douglas" userId="adb9f317-fa12-407e-a7f0-8bd3f92b5a5f" providerId="ADAL" clId="{6BD2D99B-1D07-4F78-98A1-71DFE570A2CC}" dt="2024-02-22T18:10:19.045" v="1592" actId="1076"/>
          <ac:spMkLst>
            <pc:docMk/>
            <pc:sldMk cId="4273162510" sldId="301"/>
            <ac:spMk id="3" creationId="{2B0B0FB3-2E7F-4251-B756-32C921185373}"/>
          </ac:spMkLst>
        </pc:spChg>
        <pc:spChg chg="add del mod">
          <ac:chgData name="Louise Douglas" userId="adb9f317-fa12-407e-a7f0-8bd3f92b5a5f" providerId="ADAL" clId="{6BD2D99B-1D07-4F78-98A1-71DFE570A2CC}" dt="2024-02-22T17:01:20.178" v="806"/>
          <ac:spMkLst>
            <pc:docMk/>
            <pc:sldMk cId="4273162510" sldId="301"/>
            <ac:spMk id="4" creationId="{4BFD91D3-8F69-487F-BC16-CB9FDD8EA752}"/>
          </ac:spMkLst>
        </pc:spChg>
        <pc:spChg chg="add mod">
          <ac:chgData name="Louise Douglas" userId="adb9f317-fa12-407e-a7f0-8bd3f92b5a5f" providerId="ADAL" clId="{6BD2D99B-1D07-4F78-98A1-71DFE570A2CC}" dt="2024-02-22T18:10:23.351" v="1593" actId="1076"/>
          <ac:spMkLst>
            <pc:docMk/>
            <pc:sldMk cId="4273162510" sldId="301"/>
            <ac:spMk id="5" creationId="{5F5B76B7-A321-4133-89EC-F215668BCF84}"/>
          </ac:spMkLst>
        </pc:spChg>
        <pc:spChg chg="add mod">
          <ac:chgData name="Louise Douglas" userId="adb9f317-fa12-407e-a7f0-8bd3f92b5a5f" providerId="ADAL" clId="{6BD2D99B-1D07-4F78-98A1-71DFE570A2CC}" dt="2024-02-22T18:11:27.394" v="1604" actId="6549"/>
          <ac:spMkLst>
            <pc:docMk/>
            <pc:sldMk cId="4273162510" sldId="301"/>
            <ac:spMk id="6" creationId="{A3581049-803D-42A8-A6BB-6B33A659E298}"/>
          </ac:spMkLst>
        </pc:spChg>
        <pc:spChg chg="add mod">
          <ac:chgData name="Louise Douglas" userId="adb9f317-fa12-407e-a7f0-8bd3f92b5a5f" providerId="ADAL" clId="{6BD2D99B-1D07-4F78-98A1-71DFE570A2CC}" dt="2024-02-22T18:12:29.261" v="1613"/>
          <ac:spMkLst>
            <pc:docMk/>
            <pc:sldMk cId="4273162510" sldId="301"/>
            <ac:spMk id="9" creationId="{98B1918C-E4B0-465B-8F1E-0E5CE6267613}"/>
          </ac:spMkLst>
        </pc:spChg>
        <pc:spChg chg="add mod">
          <ac:chgData name="Louise Douglas" userId="adb9f317-fa12-407e-a7f0-8bd3f92b5a5f" providerId="ADAL" clId="{6BD2D99B-1D07-4F78-98A1-71DFE570A2CC}" dt="2024-02-22T18:12:44.407" v="1616" actId="14100"/>
          <ac:spMkLst>
            <pc:docMk/>
            <pc:sldMk cId="4273162510" sldId="301"/>
            <ac:spMk id="10" creationId="{E82BF66D-6EE3-4C87-85D5-4467C08F3B81}"/>
          </ac:spMkLst>
        </pc:spChg>
        <pc:picChg chg="add del mod">
          <ac:chgData name="Louise Douglas" userId="adb9f317-fa12-407e-a7f0-8bd3f92b5a5f" providerId="ADAL" clId="{6BD2D99B-1D07-4F78-98A1-71DFE570A2CC}" dt="2024-02-22T18:12:49.531" v="1617" actId="478"/>
          <ac:picMkLst>
            <pc:docMk/>
            <pc:sldMk cId="4273162510" sldId="301"/>
            <ac:picMk id="7" creationId="{708EEA3B-D960-4C68-820E-E5ACA36590DB}"/>
          </ac:picMkLst>
        </pc:picChg>
        <pc:picChg chg="add mod">
          <ac:chgData name="Louise Douglas" userId="adb9f317-fa12-407e-a7f0-8bd3f92b5a5f" providerId="ADAL" clId="{6BD2D99B-1D07-4F78-98A1-71DFE570A2CC}" dt="2024-02-22T18:10:05.191" v="1591" actId="1076"/>
          <ac:picMkLst>
            <pc:docMk/>
            <pc:sldMk cId="4273162510" sldId="301"/>
            <ac:picMk id="8" creationId="{731730D7-6BF0-49F8-A1CC-5BB0DA942EC6}"/>
          </ac:picMkLst>
        </pc:picChg>
      </pc:sldChg>
    </pc:docChg>
  </pc:docChgLst>
  <pc:docChgLst>
    <pc:chgData name="Louise Douglas" userId="adb9f317-fa12-407e-a7f0-8bd3f92b5a5f" providerId="ADAL" clId="{89934E31-0B3A-4EC5-A23D-5FAAA564C046}"/>
    <pc:docChg chg="undo custSel modSld">
      <pc:chgData name="Louise Douglas" userId="adb9f317-fa12-407e-a7f0-8bd3f92b5a5f" providerId="ADAL" clId="{89934E31-0B3A-4EC5-A23D-5FAAA564C046}" dt="2024-01-08T12:09:31.663" v="2951" actId="20577"/>
      <pc:docMkLst>
        <pc:docMk/>
      </pc:docMkLst>
      <pc:sldChg chg="modSp">
        <pc:chgData name="Louise Douglas" userId="adb9f317-fa12-407e-a7f0-8bd3f92b5a5f" providerId="ADAL" clId="{89934E31-0B3A-4EC5-A23D-5FAAA564C046}" dt="2024-01-04T13:52:44.932" v="43" actId="20577"/>
        <pc:sldMkLst>
          <pc:docMk/>
          <pc:sldMk cId="2928182694" sldId="256"/>
        </pc:sldMkLst>
        <pc:graphicFrameChg chg="modGraphic">
          <ac:chgData name="Louise Douglas" userId="adb9f317-fa12-407e-a7f0-8bd3f92b5a5f" providerId="ADAL" clId="{89934E31-0B3A-4EC5-A23D-5FAAA564C046}" dt="2024-01-04T13:52:44.932" v="43" actId="20577"/>
          <ac:graphicFrameMkLst>
            <pc:docMk/>
            <pc:sldMk cId="2928182694" sldId="256"/>
            <ac:graphicFrameMk id="5" creationId="{00000000-0000-0000-0000-000000000000}"/>
          </ac:graphicFrameMkLst>
        </pc:graphicFrameChg>
      </pc:sldChg>
      <pc:sldChg chg="modSp">
        <pc:chgData name="Louise Douglas" userId="adb9f317-fa12-407e-a7f0-8bd3f92b5a5f" providerId="ADAL" clId="{89934E31-0B3A-4EC5-A23D-5FAAA564C046}" dt="2024-01-04T13:53:17.508" v="73" actId="20577"/>
        <pc:sldMkLst>
          <pc:docMk/>
          <pc:sldMk cId="3621605942" sldId="257"/>
        </pc:sldMkLst>
        <pc:graphicFrameChg chg="modGraphic">
          <ac:chgData name="Louise Douglas" userId="adb9f317-fa12-407e-a7f0-8bd3f92b5a5f" providerId="ADAL" clId="{89934E31-0B3A-4EC5-A23D-5FAAA564C046}" dt="2024-01-04T13:53:17.508" v="73" actId="20577"/>
          <ac:graphicFrameMkLst>
            <pc:docMk/>
            <pc:sldMk cId="3621605942" sldId="257"/>
            <ac:graphicFrameMk id="4" creationId="{00000000-0000-0000-0000-000000000000}"/>
          </ac:graphicFrameMkLst>
        </pc:graphicFrameChg>
      </pc:sldChg>
      <pc:sldChg chg="addSp delSp modSp">
        <pc:chgData name="Louise Douglas" userId="adb9f317-fa12-407e-a7f0-8bd3f92b5a5f" providerId="ADAL" clId="{89934E31-0B3A-4EC5-A23D-5FAAA564C046}" dt="2024-01-08T12:09:31.663" v="2951" actId="20577"/>
        <pc:sldMkLst>
          <pc:docMk/>
          <pc:sldMk cId="2429432048" sldId="275"/>
        </pc:sldMkLst>
        <pc:spChg chg="mod">
          <ac:chgData name="Louise Douglas" userId="adb9f317-fa12-407e-a7f0-8bd3f92b5a5f" providerId="ADAL" clId="{89934E31-0B3A-4EC5-A23D-5FAAA564C046}" dt="2024-01-04T21:12:36.114" v="817" actId="1035"/>
          <ac:spMkLst>
            <pc:docMk/>
            <pc:sldMk cId="2429432048" sldId="275"/>
            <ac:spMk id="7" creationId="{00000000-0000-0000-0000-000000000000}"/>
          </ac:spMkLst>
        </pc:spChg>
        <pc:spChg chg="mod">
          <ac:chgData name="Louise Douglas" userId="adb9f317-fa12-407e-a7f0-8bd3f92b5a5f" providerId="ADAL" clId="{89934E31-0B3A-4EC5-A23D-5FAAA564C046}" dt="2024-01-08T11:06:48.609" v="2184" actId="20577"/>
          <ac:spMkLst>
            <pc:docMk/>
            <pc:sldMk cId="2429432048" sldId="275"/>
            <ac:spMk id="8" creationId="{00000000-0000-0000-0000-000000000000}"/>
          </ac:spMkLst>
        </pc:spChg>
        <pc:spChg chg="mod">
          <ac:chgData name="Louise Douglas" userId="adb9f317-fa12-407e-a7f0-8bd3f92b5a5f" providerId="ADAL" clId="{89934E31-0B3A-4EC5-A23D-5FAAA564C046}" dt="2024-01-08T11:54:22.509" v="2918" actId="1035"/>
          <ac:spMkLst>
            <pc:docMk/>
            <pc:sldMk cId="2429432048" sldId="275"/>
            <ac:spMk id="9" creationId="{00000000-0000-0000-0000-000000000000}"/>
          </ac:spMkLst>
        </pc:spChg>
        <pc:spChg chg="mod">
          <ac:chgData name="Louise Douglas" userId="adb9f317-fa12-407e-a7f0-8bd3f92b5a5f" providerId="ADAL" clId="{89934E31-0B3A-4EC5-A23D-5FAAA564C046}" dt="2024-01-08T11:54:26.755" v="2920" actId="1035"/>
          <ac:spMkLst>
            <pc:docMk/>
            <pc:sldMk cId="2429432048" sldId="275"/>
            <ac:spMk id="10" creationId="{00000000-0000-0000-0000-000000000000}"/>
          </ac:spMkLst>
        </pc:spChg>
        <pc:spChg chg="mod">
          <ac:chgData name="Louise Douglas" userId="adb9f317-fa12-407e-a7f0-8bd3f92b5a5f" providerId="ADAL" clId="{89934E31-0B3A-4EC5-A23D-5FAAA564C046}" dt="2024-01-08T12:09:31.663" v="2951" actId="20577"/>
          <ac:spMkLst>
            <pc:docMk/>
            <pc:sldMk cId="2429432048" sldId="275"/>
            <ac:spMk id="11" creationId="{00000000-0000-0000-0000-000000000000}"/>
          </ac:spMkLst>
        </pc:spChg>
        <pc:spChg chg="del mod">
          <ac:chgData name="Louise Douglas" userId="adb9f317-fa12-407e-a7f0-8bd3f92b5a5f" providerId="ADAL" clId="{89934E31-0B3A-4EC5-A23D-5FAAA564C046}" dt="2024-01-04T20:59:44.274" v="117" actId="478"/>
          <ac:spMkLst>
            <pc:docMk/>
            <pc:sldMk cId="2429432048" sldId="275"/>
            <ac:spMk id="13" creationId="{00000000-0000-0000-0000-000000000000}"/>
          </ac:spMkLst>
        </pc:spChg>
        <pc:spChg chg="add mod">
          <ac:chgData name="Louise Douglas" userId="adb9f317-fa12-407e-a7f0-8bd3f92b5a5f" providerId="ADAL" clId="{89934E31-0B3A-4EC5-A23D-5FAAA564C046}" dt="2024-01-08T11:07:03.733" v="2188" actId="1076"/>
          <ac:spMkLst>
            <pc:docMk/>
            <pc:sldMk cId="2429432048" sldId="275"/>
            <ac:spMk id="15" creationId="{21D5557E-5853-400D-BD46-542AF6D9EC83}"/>
          </ac:spMkLst>
        </pc:spChg>
        <pc:spChg chg="add mod">
          <ac:chgData name="Louise Douglas" userId="adb9f317-fa12-407e-a7f0-8bd3f92b5a5f" providerId="ADAL" clId="{89934E31-0B3A-4EC5-A23D-5FAAA564C046}" dt="2024-01-08T11:53:57.238" v="2913" actId="1076"/>
          <ac:spMkLst>
            <pc:docMk/>
            <pc:sldMk cId="2429432048" sldId="275"/>
            <ac:spMk id="16" creationId="{6BEEBACF-4B53-4ABD-8948-E6693565A995}"/>
          </ac:spMkLst>
        </pc:spChg>
        <pc:picChg chg="del">
          <ac:chgData name="Louise Douglas" userId="adb9f317-fa12-407e-a7f0-8bd3f92b5a5f" providerId="ADAL" clId="{89934E31-0B3A-4EC5-A23D-5FAAA564C046}" dt="2024-01-04T19:32:35.503" v="109" actId="478"/>
          <ac:picMkLst>
            <pc:docMk/>
            <pc:sldMk cId="2429432048" sldId="275"/>
            <ac:picMk id="12" creationId="{00000000-0000-0000-0000-000000000000}"/>
          </ac:picMkLst>
        </pc:picChg>
        <pc:picChg chg="add mod modCrop">
          <ac:chgData name="Louise Douglas" userId="adb9f317-fa12-407e-a7f0-8bd3f92b5a5f" providerId="ADAL" clId="{89934E31-0B3A-4EC5-A23D-5FAAA564C046}" dt="2024-01-08T11:07:13.558" v="2189" actId="732"/>
          <ac:picMkLst>
            <pc:docMk/>
            <pc:sldMk cId="2429432048" sldId="275"/>
            <ac:picMk id="14" creationId="{E039D4BC-6146-417D-8CEB-1D6B8142C64B}"/>
          </ac:picMkLst>
        </pc:picChg>
      </pc:sldChg>
      <pc:sldChg chg="modSp">
        <pc:chgData name="Louise Douglas" userId="adb9f317-fa12-407e-a7f0-8bd3f92b5a5f" providerId="ADAL" clId="{89934E31-0B3A-4EC5-A23D-5FAAA564C046}" dt="2024-01-04T16:13:01.805" v="78" actId="20577"/>
        <pc:sldMkLst>
          <pc:docMk/>
          <pc:sldMk cId="578868983" sldId="292"/>
        </pc:sldMkLst>
        <pc:spChg chg="mod">
          <ac:chgData name="Louise Douglas" userId="adb9f317-fa12-407e-a7f0-8bd3f92b5a5f" providerId="ADAL" clId="{89934E31-0B3A-4EC5-A23D-5FAAA564C046}" dt="2024-01-04T16:13:01.805" v="78" actId="20577"/>
          <ac:spMkLst>
            <pc:docMk/>
            <pc:sldMk cId="578868983" sldId="292"/>
            <ac:spMk id="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5561" tIns="47781" rIns="95561" bIns="47781" rtlCol="0"/>
          <a:lstStyle>
            <a:lvl1pPr algn="l">
              <a:defRPr sz="13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5561" tIns="47781" rIns="95561" bIns="47781" rtlCol="0"/>
          <a:lstStyle>
            <a:lvl1pPr algn="r">
              <a:defRPr sz="1300"/>
            </a:lvl1pPr>
          </a:lstStyle>
          <a:p>
            <a:fld id="{4DBA3A24-3F76-6F46-A59D-5BC11282ED8B}" type="datetimeFigureOut">
              <a:rPr lang="en-US" smtClean="0"/>
              <a:t>2/22/2024</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5561" tIns="47781" rIns="95561" bIns="47781" rtlCol="0" anchor="b"/>
          <a:lstStyle>
            <a:lvl1pPr algn="l">
              <a:defRPr sz="13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5561" tIns="47781" rIns="95561" bIns="47781" rtlCol="0" anchor="b"/>
          <a:lstStyle>
            <a:lvl1pPr algn="r">
              <a:defRPr sz="1300"/>
            </a:lvl1pPr>
          </a:lstStyle>
          <a:p>
            <a:fld id="{C88BAC1F-0A19-1540-94EF-4128D1C69823}" type="slidenum">
              <a:rPr lang="en-US" smtClean="0"/>
              <a:t>‹#›</a:t>
            </a:fld>
            <a:endParaRPr lang="en-US"/>
          </a:p>
        </p:txBody>
      </p:sp>
    </p:spTree>
    <p:extLst>
      <p:ext uri="{BB962C8B-B14F-4D97-AF65-F5344CB8AC3E}">
        <p14:creationId xmlns:p14="http://schemas.microsoft.com/office/powerpoint/2010/main" val="262075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5561" tIns="47781" rIns="95561" bIns="47781" rtlCol="0"/>
          <a:lstStyle>
            <a:lvl1pPr algn="l">
              <a:defRPr sz="13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5561" tIns="47781" rIns="95561" bIns="47781" rtlCol="0"/>
          <a:lstStyle>
            <a:lvl1pPr algn="r">
              <a:defRPr sz="1300"/>
            </a:lvl1pPr>
          </a:lstStyle>
          <a:p>
            <a:fld id="{9862B57B-4F40-D946-A456-9F185A420061}" type="datetimeFigureOut">
              <a:rPr lang="en-US" smtClean="0"/>
              <a:t>2/22/2024</a:t>
            </a:fld>
            <a:endParaRPr lang="en-US"/>
          </a:p>
        </p:txBody>
      </p:sp>
      <p:sp>
        <p:nvSpPr>
          <p:cNvPr id="4" name="Slide Image Placeholder 3"/>
          <p:cNvSpPr>
            <a:spLocks noGrp="1" noRot="1" noChangeAspect="1"/>
          </p:cNvSpPr>
          <p:nvPr>
            <p:ph type="sldImg" idx="2"/>
          </p:nvPr>
        </p:nvSpPr>
        <p:spPr>
          <a:xfrm>
            <a:off x="2003425" y="744538"/>
            <a:ext cx="2790825" cy="3724275"/>
          </a:xfrm>
          <a:prstGeom prst="rect">
            <a:avLst/>
          </a:prstGeom>
          <a:noFill/>
          <a:ln w="12700">
            <a:solidFill>
              <a:prstClr val="black"/>
            </a:solidFill>
          </a:ln>
        </p:spPr>
        <p:txBody>
          <a:bodyPr vert="horz" lIns="95561" tIns="47781" rIns="95561" bIns="47781" rtlCol="0" anchor="ctr"/>
          <a:lstStyle/>
          <a:p>
            <a:endParaRPr lang="en-US"/>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5561" tIns="47781" rIns="95561" bIns="4778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5561" tIns="47781" rIns="95561" bIns="47781"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5561" tIns="47781" rIns="95561" bIns="47781" rtlCol="0" anchor="b"/>
          <a:lstStyle>
            <a:lvl1pPr algn="r">
              <a:defRPr sz="1300"/>
            </a:lvl1pPr>
          </a:lstStyle>
          <a:p>
            <a:fld id="{8D41077B-EC10-1347-9ECA-F72C1918D80F}" type="slidenum">
              <a:rPr lang="en-US" smtClean="0"/>
              <a:t>‹#›</a:t>
            </a:fld>
            <a:endParaRPr lang="en-US"/>
          </a:p>
        </p:txBody>
      </p:sp>
    </p:spTree>
    <p:extLst>
      <p:ext uri="{BB962C8B-B14F-4D97-AF65-F5344CB8AC3E}">
        <p14:creationId xmlns:p14="http://schemas.microsoft.com/office/powerpoint/2010/main" val="189881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41077B-EC10-1347-9ECA-F72C1918D80F}" type="slidenum">
              <a:rPr lang="en-US" smtClean="0"/>
              <a:t>31</a:t>
            </a:fld>
            <a:endParaRPr lang="en-US"/>
          </a:p>
        </p:txBody>
      </p:sp>
    </p:spTree>
    <p:extLst>
      <p:ext uri="{BB962C8B-B14F-4D97-AF65-F5344CB8AC3E}">
        <p14:creationId xmlns:p14="http://schemas.microsoft.com/office/powerpoint/2010/main" val="327023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GB"/>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41E79AB-7AB4-1446-8C7B-891D6275F3A0}" type="datetime1">
              <a:rPr lang="en-GB" smtClean="0"/>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96149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1E408FD-B760-6445-A79C-24849817B155}" type="datetime1">
              <a:rPr lang="en-GB" smtClean="0"/>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62922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776CDC-5C7C-1C4B-AC82-D08DE00ED2B8}" type="datetime1">
              <a:rPr lang="en-GB" smtClean="0"/>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176114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01CD0A1-C040-9444-9EBA-3F778B1373EE}" type="datetime1">
              <a:rPr lang="en-GB" smtClean="0"/>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91986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3F8933A-BA19-C74A-A904-2C67E1A05131}" type="datetime1">
              <a:rPr lang="en-GB" smtClean="0"/>
              <a:t>22/02/2024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177623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036A705-D7B1-8E48-AEF8-4F9292048036}" type="datetime1">
              <a:rPr lang="en-GB" smtClean="0"/>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65371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927E81F-053F-3F46-9C0A-6187A11F7033}" type="datetime1">
              <a:rPr lang="en-GB" smtClean="0"/>
              <a:t>22/02/2024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383053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05791C4-7A33-0647-A958-316115C5056E}" type="datetime1">
              <a:rPr lang="en-GB" smtClean="0"/>
              <a:t>22/02/2024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55237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B9C3-FAAE-B64E-A8C5-F15904B90BFA}" type="datetime1">
              <a:rPr lang="en-GB" smtClean="0"/>
              <a:t>22/02/2024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118283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64171A-0AA4-E840-B75A-249D5F0CB46A}" type="datetime1">
              <a:rPr lang="en-GB" smtClean="0"/>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341750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246373-7639-1D48-8EBA-B2CE255D128D}" type="datetime1">
              <a:rPr lang="en-GB" smtClean="0"/>
              <a:t>22/02/2024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B786A-AADC-CC40-94F2-0C6B1445BCE0}" type="slidenum">
              <a:rPr lang="en-US" smtClean="0"/>
              <a:t>‹#›</a:t>
            </a:fld>
            <a:endParaRPr lang="en-US"/>
          </a:p>
        </p:txBody>
      </p:sp>
    </p:spTree>
    <p:extLst>
      <p:ext uri="{BB962C8B-B14F-4D97-AF65-F5344CB8AC3E}">
        <p14:creationId xmlns:p14="http://schemas.microsoft.com/office/powerpoint/2010/main" val="25364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E241D40-779A-2E43-9773-77480C16563E}" type="datetime1">
              <a:rPr lang="en-GB" smtClean="0"/>
              <a:t>22/02/2024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6DB786A-AADC-CC40-94F2-0C6B1445BCE0}" type="slidenum">
              <a:rPr lang="en-US" smtClean="0"/>
              <a:t>‹#›</a:t>
            </a:fld>
            <a:endParaRPr lang="en-US"/>
          </a:p>
        </p:txBody>
      </p:sp>
    </p:spTree>
    <p:extLst>
      <p:ext uri="{BB962C8B-B14F-4D97-AF65-F5344CB8AC3E}">
        <p14:creationId xmlns:p14="http://schemas.microsoft.com/office/powerpoint/2010/main" val="2838430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hyperlink" Target="https://data.london.gov.uk/dataset/londons-popula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412133" y="5616160"/>
            <a:ext cx="2114837" cy="1384533"/>
          </a:xfrm>
          <a:prstGeom prst="rect">
            <a:avLst/>
          </a:prstGeom>
        </p:spPr>
      </p:pic>
      <p:pic>
        <p:nvPicPr>
          <p:cNvPr id="6" name="Picture 5"/>
          <p:cNvPicPr>
            <a:picLocks noChangeAspect="1"/>
          </p:cNvPicPr>
          <p:nvPr/>
        </p:nvPicPr>
        <p:blipFill>
          <a:blip r:embed="rId3"/>
          <a:stretch>
            <a:fillRect/>
          </a:stretch>
        </p:blipFill>
        <p:spPr>
          <a:xfrm>
            <a:off x="3923496" y="7148146"/>
            <a:ext cx="2764345" cy="1839546"/>
          </a:xfrm>
          <a:prstGeom prst="rect">
            <a:avLst/>
          </a:prstGeom>
        </p:spPr>
      </p:pic>
      <p:sp>
        <p:nvSpPr>
          <p:cNvPr id="2" name="Title 1"/>
          <p:cNvSpPr>
            <a:spLocks noGrp="1"/>
          </p:cNvSpPr>
          <p:nvPr>
            <p:ph type="ctrTitle"/>
          </p:nvPr>
        </p:nvSpPr>
        <p:spPr>
          <a:xfrm>
            <a:off x="475270" y="188545"/>
            <a:ext cx="5829300" cy="1342293"/>
          </a:xfrm>
        </p:spPr>
        <p:txBody>
          <a:bodyPr>
            <a:noAutofit/>
          </a:bodyPr>
          <a:lstStyle/>
          <a:p>
            <a:r>
              <a:rPr lang="en-US" dirty="0"/>
              <a:t>Case study revision guide </a:t>
            </a:r>
          </a:p>
        </p:txBody>
      </p:sp>
      <p:sp>
        <p:nvSpPr>
          <p:cNvPr id="4" name="TextBox 3"/>
          <p:cNvSpPr txBox="1"/>
          <p:nvPr/>
        </p:nvSpPr>
        <p:spPr>
          <a:xfrm>
            <a:off x="906663" y="1531704"/>
            <a:ext cx="504467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Name: </a:t>
            </a:r>
          </a:p>
          <a:p>
            <a:endParaRPr lang="en-US"/>
          </a:p>
          <a:p>
            <a:r>
              <a:rPr lang="en-US"/>
              <a:t>Class:</a:t>
            </a:r>
          </a:p>
        </p:txBody>
      </p:sp>
      <p:graphicFrame>
        <p:nvGraphicFramePr>
          <p:cNvPr id="5" name="Table 4"/>
          <p:cNvGraphicFramePr>
            <a:graphicFrameLocks noGrp="1"/>
          </p:cNvGraphicFramePr>
          <p:nvPr>
            <p:extLst>
              <p:ext uri="{D42A27DB-BD31-4B8C-83A1-F6EECF244321}">
                <p14:modId xmlns:p14="http://schemas.microsoft.com/office/powerpoint/2010/main" val="2117009988"/>
              </p:ext>
            </p:extLst>
          </p:nvPr>
        </p:nvGraphicFramePr>
        <p:xfrm>
          <a:off x="342900" y="2635526"/>
          <a:ext cx="6172200" cy="261268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a:txBody>
                    <a:bodyPr/>
                    <a:lstStyle/>
                    <a:p>
                      <a:r>
                        <a:rPr lang="en-US"/>
                        <a:t>Exam 1</a:t>
                      </a:r>
                    </a:p>
                  </a:txBody>
                  <a:tcPr/>
                </a:tc>
                <a:tc>
                  <a:txBody>
                    <a:bodyPr/>
                    <a:lstStyle/>
                    <a:p>
                      <a:r>
                        <a:rPr lang="en-US"/>
                        <a:t>Exam 2</a:t>
                      </a:r>
                    </a:p>
                  </a:txBody>
                  <a:tcPr/>
                </a:tc>
                <a:tc>
                  <a:txBody>
                    <a:bodyPr/>
                    <a:lstStyle/>
                    <a:p>
                      <a:r>
                        <a:rPr lang="en-US"/>
                        <a:t>Exam 3</a:t>
                      </a:r>
                    </a:p>
                  </a:txBody>
                  <a:tcPr/>
                </a:tc>
                <a:extLst>
                  <a:ext uri="{0D108BD9-81ED-4DB2-BD59-A6C34878D82A}">
                    <a16:rowId xmlns:a16="http://schemas.microsoft.com/office/drawing/2014/main" val="10000"/>
                  </a:ext>
                </a:extLst>
              </a:tr>
              <a:tr h="370840">
                <a:tc>
                  <a:txBody>
                    <a:bodyPr/>
                    <a:lstStyle/>
                    <a:p>
                      <a:r>
                        <a:rPr lang="en-US"/>
                        <a:t>Natural World</a:t>
                      </a:r>
                    </a:p>
                  </a:txBody>
                  <a:tcPr/>
                </a:tc>
                <a:tc>
                  <a:txBody>
                    <a:bodyPr/>
                    <a:lstStyle/>
                    <a:p>
                      <a:r>
                        <a:rPr lang="en-US"/>
                        <a:t>People and Society</a:t>
                      </a:r>
                    </a:p>
                  </a:txBody>
                  <a:tcPr/>
                </a:tc>
                <a:tc>
                  <a:txBody>
                    <a:bodyPr/>
                    <a:lstStyle/>
                    <a:p>
                      <a:r>
                        <a:rPr lang="en-US"/>
                        <a:t>Geographical exploration</a:t>
                      </a:r>
                    </a:p>
                  </a:txBody>
                  <a:tcPr/>
                </a:tc>
                <a:extLst>
                  <a:ext uri="{0D108BD9-81ED-4DB2-BD59-A6C34878D82A}">
                    <a16:rowId xmlns:a16="http://schemas.microsoft.com/office/drawing/2014/main" val="10001"/>
                  </a:ext>
                </a:extLst>
              </a:tr>
              <a:tr h="489244">
                <a:tc>
                  <a:txBody>
                    <a:bodyPr/>
                    <a:lstStyle/>
                    <a:p>
                      <a:r>
                        <a:rPr lang="en-US"/>
                        <a:t>70</a:t>
                      </a:r>
                      <a:r>
                        <a:rPr lang="en-US" baseline="0"/>
                        <a:t> marks</a:t>
                      </a:r>
                      <a:endParaRPr lang="en-US"/>
                    </a:p>
                  </a:txBody>
                  <a:tcPr/>
                </a:tc>
                <a:tc>
                  <a:txBody>
                    <a:bodyPr/>
                    <a:lstStyle/>
                    <a:p>
                      <a:r>
                        <a:rPr lang="en-US"/>
                        <a:t>70 marks</a:t>
                      </a:r>
                    </a:p>
                  </a:txBody>
                  <a:tcPr/>
                </a:tc>
                <a:tc>
                  <a:txBody>
                    <a:bodyPr/>
                    <a:lstStyle/>
                    <a:p>
                      <a:r>
                        <a:rPr lang="en-US"/>
                        <a:t>60 marks</a:t>
                      </a:r>
                    </a:p>
                  </a:txBody>
                  <a:tcPr/>
                </a:tc>
                <a:extLst>
                  <a:ext uri="{0D108BD9-81ED-4DB2-BD59-A6C34878D82A}">
                    <a16:rowId xmlns:a16="http://schemas.microsoft.com/office/drawing/2014/main" val="10002"/>
                  </a:ext>
                </a:extLst>
              </a:tr>
              <a:tr h="370840">
                <a:tc>
                  <a:txBody>
                    <a:bodyPr/>
                    <a:lstStyle/>
                    <a:p>
                      <a:r>
                        <a:rPr lang="en-US"/>
                        <a:t>1 hour</a:t>
                      </a:r>
                      <a:r>
                        <a:rPr lang="en-US" baseline="0"/>
                        <a:t> 15 minutes</a:t>
                      </a:r>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1 hour</a:t>
                      </a:r>
                      <a:r>
                        <a:rPr lang="en-US" baseline="0"/>
                        <a:t> 15 minutes</a:t>
                      </a:r>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1 hour</a:t>
                      </a:r>
                      <a:r>
                        <a:rPr lang="en-US" baseline="0"/>
                        <a:t> 30 minutes</a:t>
                      </a:r>
                      <a:endParaRPr lang="en-US"/>
                    </a:p>
                  </a:txBody>
                  <a:tcPr/>
                </a:tc>
                <a:extLst>
                  <a:ext uri="{0D108BD9-81ED-4DB2-BD59-A6C34878D82A}">
                    <a16:rowId xmlns:a16="http://schemas.microsoft.com/office/drawing/2014/main" val="10003"/>
                  </a:ext>
                </a:extLst>
              </a:tr>
              <a:tr h="370840">
                <a:tc>
                  <a:txBody>
                    <a:bodyPr/>
                    <a:lstStyle/>
                    <a:p>
                      <a:r>
                        <a:rPr lang="en-US"/>
                        <a:t>35%</a:t>
                      </a:r>
                    </a:p>
                  </a:txBody>
                  <a:tcPr/>
                </a:tc>
                <a:tc>
                  <a:txBody>
                    <a:bodyPr/>
                    <a:lstStyle/>
                    <a:p>
                      <a:r>
                        <a:rPr lang="en-US"/>
                        <a:t>35%</a:t>
                      </a:r>
                    </a:p>
                  </a:txBody>
                  <a:tcPr/>
                </a:tc>
                <a:tc>
                  <a:txBody>
                    <a:bodyPr/>
                    <a:lstStyle/>
                    <a:p>
                      <a:r>
                        <a:rPr lang="en-US" dirty="0"/>
                        <a:t>30%</a:t>
                      </a:r>
                    </a:p>
                  </a:txBody>
                  <a:tcPr/>
                </a:tc>
                <a:extLst>
                  <a:ext uri="{0D108BD9-81ED-4DB2-BD59-A6C34878D82A}">
                    <a16:rowId xmlns:a16="http://schemas.microsoft.com/office/drawing/2014/main" val="10004"/>
                  </a:ext>
                </a:extLst>
              </a:tr>
              <a:tr h="370840">
                <a:tc>
                  <a:txBody>
                    <a:bodyPr/>
                    <a:lstStyle/>
                    <a:p>
                      <a:r>
                        <a:rPr lang="en-US" dirty="0"/>
                        <a:t>17 May 2024 PM</a:t>
                      </a:r>
                    </a:p>
                  </a:txBody>
                  <a:tcPr/>
                </a:tc>
                <a:tc>
                  <a:txBody>
                    <a:bodyPr/>
                    <a:lstStyle/>
                    <a:p>
                      <a:r>
                        <a:rPr lang="en-US" dirty="0"/>
                        <a:t>05 June 2024 AM</a:t>
                      </a:r>
                    </a:p>
                  </a:txBody>
                  <a:tcPr/>
                </a:tc>
                <a:tc>
                  <a:txBody>
                    <a:bodyPr/>
                    <a:lstStyle/>
                    <a:p>
                      <a:r>
                        <a:rPr lang="en-US" dirty="0"/>
                        <a:t>14 June 2024 AM</a:t>
                      </a:r>
                    </a:p>
                  </a:txBody>
                  <a:tcPr/>
                </a:tc>
                <a:extLst>
                  <a:ext uri="{0D108BD9-81ED-4DB2-BD59-A6C34878D82A}">
                    <a16:rowId xmlns:a16="http://schemas.microsoft.com/office/drawing/2014/main" val="1747172999"/>
                  </a:ext>
                </a:extLst>
              </a:tr>
            </a:tbl>
          </a:graphicData>
        </a:graphic>
      </p:graphicFrame>
      <p:pic>
        <p:nvPicPr>
          <p:cNvPr id="8" name="Picture 7"/>
          <p:cNvPicPr>
            <a:picLocks noChangeAspect="1"/>
          </p:cNvPicPr>
          <p:nvPr/>
        </p:nvPicPr>
        <p:blipFill>
          <a:blip r:embed="rId4"/>
          <a:stretch>
            <a:fillRect/>
          </a:stretch>
        </p:blipFill>
        <p:spPr>
          <a:xfrm>
            <a:off x="4634553" y="5616160"/>
            <a:ext cx="2086963" cy="1388779"/>
          </a:xfrm>
          <a:prstGeom prst="rect">
            <a:avLst/>
          </a:prstGeom>
        </p:spPr>
      </p:pic>
      <p:pic>
        <p:nvPicPr>
          <p:cNvPr id="9" name="Picture 8"/>
          <p:cNvPicPr>
            <a:picLocks noChangeAspect="1"/>
          </p:cNvPicPr>
          <p:nvPr/>
        </p:nvPicPr>
        <p:blipFill>
          <a:blip r:embed="rId5"/>
          <a:stretch>
            <a:fillRect/>
          </a:stretch>
        </p:blipFill>
        <p:spPr>
          <a:xfrm>
            <a:off x="136484" y="5597612"/>
            <a:ext cx="2114837" cy="1407328"/>
          </a:xfrm>
          <a:prstGeom prst="rect">
            <a:avLst/>
          </a:prstGeom>
        </p:spPr>
      </p:pic>
      <p:pic>
        <p:nvPicPr>
          <p:cNvPr id="10" name="Picture 9"/>
          <p:cNvPicPr>
            <a:picLocks noChangeAspect="1"/>
          </p:cNvPicPr>
          <p:nvPr/>
        </p:nvPicPr>
        <p:blipFill>
          <a:blip r:embed="rId6"/>
          <a:stretch>
            <a:fillRect/>
          </a:stretch>
        </p:blipFill>
        <p:spPr>
          <a:xfrm>
            <a:off x="2045504" y="7148146"/>
            <a:ext cx="1778001" cy="1839546"/>
          </a:xfrm>
          <a:prstGeom prst="rect">
            <a:avLst/>
          </a:prstGeom>
        </p:spPr>
      </p:pic>
      <p:pic>
        <p:nvPicPr>
          <p:cNvPr id="11" name="Picture 10"/>
          <p:cNvPicPr>
            <a:picLocks noChangeAspect="1"/>
          </p:cNvPicPr>
          <p:nvPr/>
        </p:nvPicPr>
        <p:blipFill>
          <a:blip r:embed="rId7"/>
          <a:stretch>
            <a:fillRect/>
          </a:stretch>
        </p:blipFill>
        <p:spPr>
          <a:xfrm>
            <a:off x="136485" y="7148146"/>
            <a:ext cx="1748978" cy="1839546"/>
          </a:xfrm>
          <a:prstGeom prst="rect">
            <a:avLst/>
          </a:prstGeom>
        </p:spPr>
      </p:pic>
      <p:sp>
        <p:nvSpPr>
          <p:cNvPr id="3" name="Slide Number Placeholder 2"/>
          <p:cNvSpPr>
            <a:spLocks noGrp="1"/>
          </p:cNvSpPr>
          <p:nvPr>
            <p:ph type="sldNum" sz="quarter" idx="12"/>
          </p:nvPr>
        </p:nvSpPr>
        <p:spPr/>
        <p:txBody>
          <a:bodyPr/>
          <a:lstStyle/>
          <a:p>
            <a:fld id="{26DB786A-AADC-CC40-94F2-0C6B1445BCE0}" type="slidenum">
              <a:rPr lang="en-US" smtClean="0"/>
              <a:t>1</a:t>
            </a:fld>
            <a:endParaRPr lang="en-US"/>
          </a:p>
        </p:txBody>
      </p:sp>
    </p:spTree>
    <p:extLst>
      <p:ext uri="{BB962C8B-B14F-4D97-AF65-F5344CB8AC3E}">
        <p14:creationId xmlns:p14="http://schemas.microsoft.com/office/powerpoint/2010/main" val="292818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385" y="203515"/>
            <a:ext cx="6480086" cy="1751409"/>
          </a:xfrm>
        </p:spPr>
        <p:txBody>
          <a:bodyPr anchor="t"/>
          <a:lstStyle/>
          <a:p>
            <a:pPr algn="ctr"/>
            <a:r>
              <a:rPr lang="en-GB" u="sng"/>
              <a:t>Topic 3 – Distinctive Landscapes</a:t>
            </a:r>
          </a:p>
        </p:txBody>
      </p:sp>
      <p:sp>
        <p:nvSpPr>
          <p:cNvPr id="5" name="Rectangle 4"/>
          <p:cNvSpPr/>
          <p:nvPr/>
        </p:nvSpPr>
        <p:spPr>
          <a:xfrm>
            <a:off x="185384" y="1757680"/>
            <a:ext cx="3060091" cy="4591193"/>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Rivers</a:t>
            </a:r>
            <a:r>
              <a:rPr lang="en-GB" sz="240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sz="2000" b="1"/>
              <a:t>Landforms</a:t>
            </a:r>
            <a:r>
              <a:rPr lang="en-GB" sz="2000"/>
              <a:t> created by geomorphic processes </a:t>
            </a:r>
          </a:p>
          <a:p>
            <a:pPr marL="742950" lvl="1" indent="-285750">
              <a:buFont typeface="Arial" panose="020B0604020202020204" pitchFamily="34" charset="0"/>
              <a:buChar char="•"/>
            </a:pPr>
            <a:r>
              <a:rPr lang="en-GB" sz="2000"/>
              <a:t>River profile</a:t>
            </a:r>
          </a:p>
          <a:p>
            <a:pPr marL="742950" lvl="1" indent="-285750">
              <a:buFont typeface="Arial" panose="020B0604020202020204" pitchFamily="34" charset="0"/>
              <a:buChar char="•"/>
            </a:pPr>
            <a:r>
              <a:rPr lang="en-GB" sz="2000"/>
              <a:t>Waterfall</a:t>
            </a:r>
          </a:p>
          <a:p>
            <a:pPr marL="285750" indent="-285750">
              <a:buFont typeface="Arial" panose="020B0604020202020204" pitchFamily="34" charset="0"/>
              <a:buChar char="•"/>
            </a:pPr>
            <a:r>
              <a:rPr lang="en-GB" sz="2000"/>
              <a:t>Geomorphic processes operating at different scales and how these are influence by geology and climate</a:t>
            </a:r>
          </a:p>
          <a:p>
            <a:pPr marL="285750" indent="-285750">
              <a:buFont typeface="Arial" panose="020B0604020202020204" pitchFamily="34" charset="0"/>
              <a:buChar char="•"/>
            </a:pPr>
            <a:r>
              <a:rPr lang="en-GB" sz="2000"/>
              <a:t>Human activities and management and their influences on the river</a:t>
            </a:r>
          </a:p>
          <a:p>
            <a:pPr marL="0" lvl="1"/>
            <a:r>
              <a:rPr lang="en-GB" sz="2000" b="1" i="1">
                <a:solidFill>
                  <a:srgbClr val="FF0000"/>
                </a:solidFill>
              </a:rPr>
              <a:t>River Tees</a:t>
            </a:r>
          </a:p>
        </p:txBody>
      </p:sp>
      <p:sp>
        <p:nvSpPr>
          <p:cNvPr id="8" name="Rectangle 7"/>
          <p:cNvSpPr/>
          <p:nvPr/>
        </p:nvSpPr>
        <p:spPr>
          <a:xfrm>
            <a:off x="3358971" y="1757680"/>
            <a:ext cx="3306500" cy="5514523"/>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Coasts</a:t>
            </a:r>
            <a:r>
              <a:rPr lang="en-GB" sz="240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sz="2000" b="1"/>
              <a:t>Landforms</a:t>
            </a:r>
            <a:r>
              <a:rPr lang="en-GB" sz="2000"/>
              <a:t> created by geomorphic processes </a:t>
            </a:r>
          </a:p>
          <a:p>
            <a:pPr marL="742950" lvl="1" indent="-285750">
              <a:buFont typeface="Arial" panose="020B0604020202020204" pitchFamily="34" charset="0"/>
              <a:buChar char="•"/>
            </a:pPr>
            <a:r>
              <a:rPr lang="en-GB" sz="2000"/>
              <a:t>Headlands and bays</a:t>
            </a:r>
          </a:p>
          <a:p>
            <a:pPr marL="742950" lvl="1" indent="-285750">
              <a:buFont typeface="Arial" panose="020B0604020202020204" pitchFamily="34" charset="0"/>
              <a:buChar char="•"/>
            </a:pPr>
            <a:r>
              <a:rPr lang="en-GB" sz="2000"/>
              <a:t>Arches, stacks and stumps</a:t>
            </a:r>
          </a:p>
          <a:p>
            <a:pPr marL="742950" lvl="1" indent="-285750">
              <a:buFont typeface="Arial" panose="020B0604020202020204" pitchFamily="34" charset="0"/>
              <a:buChar char="•"/>
            </a:pPr>
            <a:r>
              <a:rPr lang="en-GB" sz="2000"/>
              <a:t>Spits, estuaries, bars, </a:t>
            </a:r>
            <a:r>
              <a:rPr lang="en-GB" sz="2000" err="1"/>
              <a:t>tombolos</a:t>
            </a:r>
            <a:endParaRPr lang="en-GB" sz="2000"/>
          </a:p>
          <a:p>
            <a:pPr marL="285750" indent="-285750">
              <a:buFont typeface="Arial" panose="020B0604020202020204" pitchFamily="34" charset="0"/>
              <a:buChar char="•"/>
            </a:pPr>
            <a:r>
              <a:rPr lang="en-GB" sz="2000"/>
              <a:t>Geomorphic processes operating at different scales and how these are influence by geology and climate</a:t>
            </a:r>
          </a:p>
          <a:p>
            <a:pPr marL="285750" indent="-285750">
              <a:buFont typeface="Arial" panose="020B0604020202020204" pitchFamily="34" charset="0"/>
              <a:buChar char="•"/>
            </a:pPr>
            <a:r>
              <a:rPr lang="en-GB" sz="2000"/>
              <a:t>Human activities and management and their influences on the coast</a:t>
            </a:r>
          </a:p>
          <a:p>
            <a:r>
              <a:rPr lang="en-GB" sz="2000" b="1" i="1">
                <a:solidFill>
                  <a:srgbClr val="FF0000"/>
                </a:solidFill>
              </a:rPr>
              <a:t>Jurassic Coast</a:t>
            </a:r>
          </a:p>
        </p:txBody>
      </p:sp>
    </p:spTree>
    <p:extLst>
      <p:ext uri="{BB962C8B-B14F-4D97-AF65-F5344CB8AC3E}">
        <p14:creationId xmlns:p14="http://schemas.microsoft.com/office/powerpoint/2010/main" val="228942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264966" y="8767882"/>
            <a:ext cx="1600200" cy="486833"/>
          </a:xfrm>
        </p:spPr>
        <p:txBody>
          <a:bodyPr/>
          <a:lstStyle/>
          <a:p>
            <a:fld id="{26DB786A-AADC-CC40-94F2-0C6B1445BCE0}" type="slidenum">
              <a:rPr lang="en-US" smtClean="0"/>
              <a:t>11</a:t>
            </a:fld>
            <a:endParaRPr lang="en-US"/>
          </a:p>
        </p:txBody>
      </p:sp>
      <p:sp>
        <p:nvSpPr>
          <p:cNvPr id="5" name="Rectangle 4"/>
          <p:cNvSpPr/>
          <p:nvPr/>
        </p:nvSpPr>
        <p:spPr>
          <a:xfrm>
            <a:off x="2480791" y="13505"/>
            <a:ext cx="1975284" cy="461665"/>
          </a:xfrm>
          <a:prstGeom prst="rect">
            <a:avLst/>
          </a:prstGeom>
        </p:spPr>
        <p:txBody>
          <a:bodyPr wrap="none">
            <a:spAutoFit/>
          </a:bodyPr>
          <a:lstStyle/>
          <a:p>
            <a:r>
              <a:rPr lang="en-GB" sz="2400"/>
              <a:t>The River Tees</a:t>
            </a:r>
          </a:p>
        </p:txBody>
      </p:sp>
      <p:sp>
        <p:nvSpPr>
          <p:cNvPr id="6" name="Rectangle 5"/>
          <p:cNvSpPr/>
          <p:nvPr/>
        </p:nvSpPr>
        <p:spPr>
          <a:xfrm>
            <a:off x="-37609" y="211338"/>
            <a:ext cx="5314820" cy="830997"/>
          </a:xfrm>
          <a:prstGeom prst="rect">
            <a:avLst/>
          </a:prstGeom>
        </p:spPr>
        <p:txBody>
          <a:bodyPr wrap="square">
            <a:spAutoFit/>
          </a:bodyPr>
          <a:lstStyle/>
          <a:p>
            <a:r>
              <a:rPr lang="en-GB" sz="1200" b="1" dirty="0"/>
              <a:t>Location and Background</a:t>
            </a:r>
          </a:p>
          <a:p>
            <a:r>
              <a:rPr lang="en-GB" sz="1200" dirty="0"/>
              <a:t>Located in the North of England it flows 137km from its source in the Pennine Hills where rainfall is 2000mm a year to its mouth in the North Sea near Middlesbrough.</a:t>
            </a:r>
          </a:p>
        </p:txBody>
      </p:sp>
      <p:sp>
        <p:nvSpPr>
          <p:cNvPr id="7" name="Rectangle 6"/>
          <p:cNvSpPr/>
          <p:nvPr/>
        </p:nvSpPr>
        <p:spPr>
          <a:xfrm>
            <a:off x="-37609" y="3666433"/>
            <a:ext cx="4691373" cy="2123658"/>
          </a:xfrm>
          <a:prstGeom prst="rect">
            <a:avLst/>
          </a:prstGeom>
        </p:spPr>
        <p:txBody>
          <a:bodyPr wrap="square">
            <a:spAutoFit/>
          </a:bodyPr>
          <a:lstStyle/>
          <a:p>
            <a:pPr lvl="0"/>
            <a:r>
              <a:rPr lang="en-GB" sz="1200" b="1" dirty="0">
                <a:solidFill>
                  <a:prstClr val="black"/>
                </a:solidFill>
              </a:rPr>
              <a:t>Geomorphic Processes  </a:t>
            </a:r>
          </a:p>
          <a:p>
            <a:pPr lvl="0">
              <a:spcBef>
                <a:spcPct val="0"/>
              </a:spcBef>
            </a:pPr>
            <a:r>
              <a:rPr lang="en-GB" sz="1200" b="1" dirty="0">
                <a:solidFill>
                  <a:prstClr val="black"/>
                </a:solidFill>
              </a:rPr>
              <a:t>Upper – </a:t>
            </a:r>
            <a:r>
              <a:rPr lang="en-GB" sz="1200" dirty="0">
                <a:solidFill>
                  <a:prstClr val="black"/>
                </a:solidFill>
              </a:rPr>
              <a:t>Features include </a:t>
            </a:r>
            <a:r>
              <a:rPr lang="en-GB" sz="1200" dirty="0">
                <a:solidFill>
                  <a:srgbClr val="FF0000"/>
                </a:solidFill>
              </a:rPr>
              <a:t>V-Shaped valley</a:t>
            </a:r>
            <a:r>
              <a:rPr lang="en-GB" sz="1200" dirty="0"/>
              <a:t>,</a:t>
            </a:r>
            <a:r>
              <a:rPr lang="en-GB" sz="1200" dirty="0">
                <a:solidFill>
                  <a:srgbClr val="FF0000"/>
                </a:solidFill>
              </a:rPr>
              <a:t> rapids </a:t>
            </a:r>
            <a:r>
              <a:rPr lang="en-GB" sz="1200" dirty="0">
                <a:solidFill>
                  <a:prstClr val="black"/>
                </a:solidFill>
              </a:rPr>
              <a:t>and </a:t>
            </a:r>
            <a:r>
              <a:rPr lang="en-GB" sz="1200" dirty="0">
                <a:solidFill>
                  <a:srgbClr val="FF0000"/>
                </a:solidFill>
              </a:rPr>
              <a:t>waterfalls. </a:t>
            </a:r>
            <a:r>
              <a:rPr lang="en-GB" sz="1200" dirty="0"/>
              <a:t>The rocks are impermeable and the vertical erosion creates steep valleys. </a:t>
            </a:r>
            <a:r>
              <a:rPr lang="en-GB" sz="1200" b="1" dirty="0">
                <a:solidFill>
                  <a:srgbClr val="FF0000"/>
                </a:solidFill>
              </a:rPr>
              <a:t>High Force </a:t>
            </a:r>
            <a:r>
              <a:rPr lang="en-GB" sz="1200" dirty="0"/>
              <a:t>is a famous waterfall with a 21m drop and flows over a cap rock called </a:t>
            </a:r>
            <a:r>
              <a:rPr lang="en-GB" sz="1200" dirty="0" err="1"/>
              <a:t>Whinsill</a:t>
            </a:r>
            <a:r>
              <a:rPr lang="en-GB" sz="1200" dirty="0"/>
              <a:t> which sits on softer sandstone. This attracts visitors from all over the world. High Force is in a gorge which was formed by glacial ice melt in the last ice age. The waterfall during high flow becomes 2 and during extreme periods they join together the last time this happened was in 2015 during storm Desmond.</a:t>
            </a:r>
            <a:endParaRPr lang="en-GB" sz="1200" dirty="0">
              <a:solidFill>
                <a:srgbClr val="FF0000"/>
              </a:solidFill>
            </a:endParaRPr>
          </a:p>
          <a:p>
            <a:pPr lvl="0">
              <a:spcBef>
                <a:spcPct val="0"/>
              </a:spcBef>
            </a:pPr>
            <a:r>
              <a:rPr lang="en-GB" sz="1200" b="1" dirty="0">
                <a:solidFill>
                  <a:prstClr val="black"/>
                </a:solidFill>
              </a:rPr>
              <a:t>Middle – </a:t>
            </a:r>
            <a:r>
              <a:rPr lang="en-GB" sz="1200" dirty="0">
                <a:solidFill>
                  <a:prstClr val="black"/>
                </a:solidFill>
              </a:rPr>
              <a:t>The gradient becomes less steep and lateral erosion is taking place. Features include </a:t>
            </a:r>
            <a:r>
              <a:rPr lang="en-GB" sz="1200" dirty="0">
                <a:solidFill>
                  <a:srgbClr val="FF0000"/>
                </a:solidFill>
              </a:rPr>
              <a:t>meanders.</a:t>
            </a:r>
          </a:p>
        </p:txBody>
      </p:sp>
      <p:pic>
        <p:nvPicPr>
          <p:cNvPr id="10" name="Picture 9" descr="http://2.bp.blogspot.com/-DrKrxhIulkY/UMEiLN4SDvI/AAAAAAAAFBo/f5Aj1Ou0lqo/s1600/a4409eab-5a52-409e-8bf8-4242a2b077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357" y="2896022"/>
            <a:ext cx="2221765" cy="26430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73" y="6524174"/>
            <a:ext cx="4895970" cy="1569660"/>
          </a:xfrm>
          <a:prstGeom prst="rect">
            <a:avLst/>
          </a:prstGeom>
          <a:noFill/>
        </p:spPr>
        <p:txBody>
          <a:bodyPr wrap="square" rtlCol="0">
            <a:spAutoFit/>
          </a:bodyPr>
          <a:lstStyle/>
          <a:p>
            <a:r>
              <a:rPr lang="en-GB" sz="1200" b="1" dirty="0"/>
              <a:t>Human activities</a:t>
            </a:r>
          </a:p>
          <a:p>
            <a:r>
              <a:rPr lang="en-GB" sz="1200" dirty="0">
                <a:solidFill>
                  <a:srgbClr val="FF0000"/>
                </a:solidFill>
              </a:rPr>
              <a:t>Yarm</a:t>
            </a:r>
            <a:r>
              <a:rPr lang="en-GB" sz="1200" dirty="0"/>
              <a:t> is a historic market town and was once an inland port. </a:t>
            </a:r>
            <a:r>
              <a:rPr lang="en-GB" sz="1200" dirty="0">
                <a:solidFill>
                  <a:srgbClr val="FF0000"/>
                </a:solidFill>
              </a:rPr>
              <a:t>Yarm </a:t>
            </a:r>
            <a:r>
              <a:rPr lang="en-GB" sz="1200" dirty="0"/>
              <a:t>is built in a meander bend, the meander was used for defence but now it restricts the towns growth and means that it is prone to flooding. The most recent serious flood was in 1995 and since then a £2.1million flood defence scheme including gates have been built. There is a 1.3km flood wall protecting over 500 homes and businesses at a cost of £2.1million.New development on low-lying land is discouraged. </a:t>
            </a:r>
          </a:p>
        </p:txBody>
      </p:sp>
      <p:sp>
        <p:nvSpPr>
          <p:cNvPr id="13" name="AutoShape 2" descr="Image result for symonds y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211" y="7937"/>
            <a:ext cx="1575711" cy="190976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957" y="1303337"/>
            <a:ext cx="2215965" cy="1228724"/>
          </a:xfrm>
          <a:prstGeom prst="rect">
            <a:avLst/>
          </a:prstGeom>
        </p:spPr>
      </p:pic>
      <p:sp>
        <p:nvSpPr>
          <p:cNvPr id="15" name="TextBox 14"/>
          <p:cNvSpPr txBox="1"/>
          <p:nvPr/>
        </p:nvSpPr>
        <p:spPr>
          <a:xfrm>
            <a:off x="-37609" y="1030770"/>
            <a:ext cx="4674566" cy="1384995"/>
          </a:xfrm>
          <a:prstGeom prst="rect">
            <a:avLst/>
          </a:prstGeom>
          <a:noFill/>
        </p:spPr>
        <p:txBody>
          <a:bodyPr wrap="square" rtlCol="0">
            <a:spAutoFit/>
          </a:bodyPr>
          <a:lstStyle/>
          <a:p>
            <a:r>
              <a:rPr lang="en-GB" sz="1200" dirty="0"/>
              <a:t>The </a:t>
            </a:r>
            <a:r>
              <a:rPr lang="en-GB" sz="1200" dirty="0">
                <a:solidFill>
                  <a:srgbClr val="FF0000"/>
                </a:solidFill>
              </a:rPr>
              <a:t>Upper course </a:t>
            </a:r>
            <a:r>
              <a:rPr lang="en-GB" sz="1200" dirty="0"/>
              <a:t>flows through open moorland and rough grazing where the main land use is agricultural. Run-off in the upper course is high due to the impermeable rocks and steep slopes. The river flows East and along the way there are many tributaries and confluences.</a:t>
            </a:r>
          </a:p>
          <a:p>
            <a:r>
              <a:rPr lang="en-GB" sz="1200" dirty="0"/>
              <a:t>9 reservoirs have been built in the upper course to provide water for homes and industry and flood control to settlements. An example of these is the Cow Green reservoir which was built in 1967.</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610" y="5656975"/>
            <a:ext cx="1646927" cy="964201"/>
          </a:xfrm>
          <a:prstGeom prst="rect">
            <a:avLst/>
          </a:prstGeom>
        </p:spPr>
      </p:pic>
      <p:sp>
        <p:nvSpPr>
          <p:cNvPr id="18" name="TextBox 17"/>
          <p:cNvSpPr txBox="1"/>
          <p:nvPr/>
        </p:nvSpPr>
        <p:spPr>
          <a:xfrm>
            <a:off x="-6573" y="8167855"/>
            <a:ext cx="6859495" cy="830997"/>
          </a:xfrm>
          <a:prstGeom prst="rect">
            <a:avLst/>
          </a:prstGeom>
          <a:noFill/>
        </p:spPr>
        <p:txBody>
          <a:bodyPr wrap="square" rtlCol="0">
            <a:spAutoFit/>
          </a:bodyPr>
          <a:lstStyle/>
          <a:p>
            <a:r>
              <a:rPr lang="en-GB" sz="1200" dirty="0"/>
              <a:t>The</a:t>
            </a:r>
            <a:r>
              <a:rPr lang="en-GB" sz="1200" dirty="0">
                <a:solidFill>
                  <a:srgbClr val="FF0000"/>
                </a:solidFill>
              </a:rPr>
              <a:t> estuary </a:t>
            </a:r>
            <a:r>
              <a:rPr lang="en-GB" sz="1200" dirty="0"/>
              <a:t>is used for heavy industry (Iron and steel works, engineering and plastics manufacturing) and it has important sites for wildlife. Some areas are SSSI’s and are carefully managed such as Seal Sands. </a:t>
            </a:r>
          </a:p>
          <a:p>
            <a:r>
              <a:rPr lang="en-GB" sz="1200" dirty="0"/>
              <a:t>The river has been used for transportation since the industrial revolution and especially to support the steel industries along the river. </a:t>
            </a:r>
            <a:r>
              <a:rPr lang="en-GB" sz="1200" dirty="0" err="1"/>
              <a:t>Teesport</a:t>
            </a:r>
            <a:r>
              <a:rPr lang="en-GB" sz="1200" dirty="0"/>
              <a:t> is the 3</a:t>
            </a:r>
            <a:r>
              <a:rPr lang="en-GB" sz="1200" baseline="30000" dirty="0"/>
              <a:t>rd</a:t>
            </a:r>
            <a:r>
              <a:rPr lang="en-GB" sz="1200" dirty="0"/>
              <a:t> largest port in the UK handling 56million tonnes of cargo a year.</a:t>
            </a:r>
          </a:p>
        </p:txBody>
      </p:sp>
      <p:pic>
        <p:nvPicPr>
          <p:cNvPr id="9" name="Picture 8">
            <a:extLst>
              <a:ext uri="{FF2B5EF4-FFF2-40B4-BE49-F238E27FC236}">
                <a16:creationId xmlns:a16="http://schemas.microsoft.com/office/drawing/2014/main" id="{B36FFDBE-5C51-4D7E-A1D4-4F8F359D0A98}"/>
              </a:ext>
            </a:extLst>
          </p:cNvPr>
          <p:cNvPicPr>
            <a:picLocks noChangeAspect="1"/>
          </p:cNvPicPr>
          <p:nvPr/>
        </p:nvPicPr>
        <p:blipFill>
          <a:blip r:embed="rId6"/>
          <a:stretch>
            <a:fillRect/>
          </a:stretch>
        </p:blipFill>
        <p:spPr>
          <a:xfrm>
            <a:off x="9016" y="2415766"/>
            <a:ext cx="1756622" cy="1176496"/>
          </a:xfrm>
          <a:prstGeom prst="rect">
            <a:avLst/>
          </a:prstGeom>
        </p:spPr>
      </p:pic>
      <p:sp>
        <p:nvSpPr>
          <p:cNvPr id="11" name="TextBox 10">
            <a:extLst>
              <a:ext uri="{FF2B5EF4-FFF2-40B4-BE49-F238E27FC236}">
                <a16:creationId xmlns:a16="http://schemas.microsoft.com/office/drawing/2014/main" id="{9BB658E3-A271-42BD-A9F6-6151DB7CF749}"/>
              </a:ext>
            </a:extLst>
          </p:cNvPr>
          <p:cNvSpPr txBox="1"/>
          <p:nvPr/>
        </p:nvSpPr>
        <p:spPr>
          <a:xfrm>
            <a:off x="1765638" y="2527633"/>
            <a:ext cx="4782189" cy="276999"/>
          </a:xfrm>
          <a:prstGeom prst="rect">
            <a:avLst/>
          </a:prstGeom>
          <a:noFill/>
        </p:spPr>
        <p:txBody>
          <a:bodyPr wrap="square" rtlCol="0">
            <a:spAutoFit/>
          </a:bodyPr>
          <a:lstStyle/>
          <a:p>
            <a:r>
              <a:rPr lang="en-GB" sz="1200" dirty="0"/>
              <a:t>Cow Green reservoir holds 40,000 million litres of water. It is 2 miles long.</a:t>
            </a:r>
          </a:p>
        </p:txBody>
      </p:sp>
      <p:pic>
        <p:nvPicPr>
          <p:cNvPr id="1026" name="Picture 2" descr="High Force - Wikipedia">
            <a:extLst>
              <a:ext uri="{FF2B5EF4-FFF2-40B4-BE49-F238E27FC236}">
                <a16:creationId xmlns:a16="http://schemas.microsoft.com/office/drawing/2014/main" id="{D70F12AE-D5FD-4DCE-A21A-864AE634BC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9626" y="2872886"/>
            <a:ext cx="1382905" cy="93031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7FD7FA8-93BC-4E11-ABA3-1E4E1237133C}"/>
              </a:ext>
            </a:extLst>
          </p:cNvPr>
          <p:cNvSpPr/>
          <p:nvPr/>
        </p:nvSpPr>
        <p:spPr>
          <a:xfrm>
            <a:off x="-37609" y="5699593"/>
            <a:ext cx="5511484" cy="830997"/>
          </a:xfrm>
          <a:prstGeom prst="rect">
            <a:avLst/>
          </a:prstGeom>
        </p:spPr>
        <p:txBody>
          <a:bodyPr wrap="square">
            <a:spAutoFit/>
          </a:bodyPr>
          <a:lstStyle/>
          <a:p>
            <a:pPr>
              <a:spcBef>
                <a:spcPct val="0"/>
              </a:spcBef>
            </a:pPr>
            <a:r>
              <a:rPr lang="en-GB" sz="1200" b="1" dirty="0">
                <a:solidFill>
                  <a:prstClr val="black"/>
                </a:solidFill>
              </a:rPr>
              <a:t>Lower – </a:t>
            </a:r>
            <a:r>
              <a:rPr lang="en-GB" sz="1200" dirty="0">
                <a:solidFill>
                  <a:prstClr val="black"/>
                </a:solidFill>
              </a:rPr>
              <a:t>Greater lateral erosion creates features such as </a:t>
            </a:r>
            <a:r>
              <a:rPr lang="en-GB" sz="1200" dirty="0">
                <a:solidFill>
                  <a:srgbClr val="FF0000"/>
                </a:solidFill>
              </a:rPr>
              <a:t>floodplains, large meanders and ox-bow lakes</a:t>
            </a:r>
            <a:r>
              <a:rPr lang="en-GB" sz="1200" dirty="0">
                <a:solidFill>
                  <a:prstClr val="black"/>
                </a:solidFill>
              </a:rPr>
              <a:t>. The Tees floods often, during which fine sediment (alluvium) is deposited creating </a:t>
            </a:r>
            <a:r>
              <a:rPr lang="en-GB" sz="1200" dirty="0">
                <a:solidFill>
                  <a:srgbClr val="FF0000"/>
                </a:solidFill>
              </a:rPr>
              <a:t>levees</a:t>
            </a:r>
            <a:r>
              <a:rPr lang="en-GB" sz="1200" dirty="0">
                <a:solidFill>
                  <a:prstClr val="black"/>
                </a:solidFill>
              </a:rPr>
              <a:t>.  The alluvium being deposited is very fertile creating good farmland.  The </a:t>
            </a:r>
            <a:r>
              <a:rPr lang="en-GB" sz="1200" dirty="0">
                <a:solidFill>
                  <a:srgbClr val="FF0000"/>
                </a:solidFill>
              </a:rPr>
              <a:t>mouth</a:t>
            </a:r>
            <a:r>
              <a:rPr lang="en-GB" sz="1200" dirty="0">
                <a:solidFill>
                  <a:prstClr val="black"/>
                </a:solidFill>
              </a:rPr>
              <a:t> of the Tees is an estuary with mudflats and sandbanks. </a:t>
            </a:r>
          </a:p>
        </p:txBody>
      </p:sp>
      <p:pic>
        <p:nvPicPr>
          <p:cNvPr id="1028" name="Picture 4" descr="Town's flood gates to be replaced - GOV.UK">
            <a:extLst>
              <a:ext uri="{FF2B5EF4-FFF2-40B4-BE49-F238E27FC236}">
                <a16:creationId xmlns:a16="http://schemas.microsoft.com/office/drawing/2014/main" id="{21DA3CCB-9386-4978-9922-DA259F18B14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612" t="18410" r="4523" b="14636"/>
          <a:stretch/>
        </p:blipFill>
        <p:spPr bwMode="auto">
          <a:xfrm>
            <a:off x="4823482" y="6795536"/>
            <a:ext cx="2056171" cy="113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86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5981FB-C129-4838-B0BC-34D77FFE86AE}"/>
              </a:ext>
            </a:extLst>
          </p:cNvPr>
          <p:cNvSpPr>
            <a:spLocks noGrp="1"/>
          </p:cNvSpPr>
          <p:nvPr>
            <p:ph type="sldNum" sz="quarter" idx="12"/>
          </p:nvPr>
        </p:nvSpPr>
        <p:spPr>
          <a:xfrm>
            <a:off x="5257800" y="8762883"/>
            <a:ext cx="1600200" cy="486833"/>
          </a:xfrm>
        </p:spPr>
        <p:txBody>
          <a:bodyPr/>
          <a:lstStyle/>
          <a:p>
            <a:fld id="{26DB786A-AADC-CC40-94F2-0C6B1445BCE0}" type="slidenum">
              <a:rPr lang="en-US" smtClean="0"/>
              <a:t>12</a:t>
            </a:fld>
            <a:endParaRPr lang="en-US" dirty="0"/>
          </a:p>
        </p:txBody>
      </p:sp>
      <p:sp>
        <p:nvSpPr>
          <p:cNvPr id="3" name="Rectangle 2">
            <a:extLst>
              <a:ext uri="{FF2B5EF4-FFF2-40B4-BE49-F238E27FC236}">
                <a16:creationId xmlns:a16="http://schemas.microsoft.com/office/drawing/2014/main" id="{2B0B0FB3-2E7F-4251-B756-32C921185373}"/>
              </a:ext>
            </a:extLst>
          </p:cNvPr>
          <p:cNvSpPr/>
          <p:nvPr/>
        </p:nvSpPr>
        <p:spPr>
          <a:xfrm>
            <a:off x="-1" y="11495"/>
            <a:ext cx="5235880" cy="312650"/>
          </a:xfrm>
          <a:prstGeom prst="rect">
            <a:avLst/>
          </a:prstGeom>
        </p:spPr>
        <p:txBody>
          <a:bodyPr wrap="square">
            <a:spAutoFit/>
          </a:bodyPr>
          <a:lstStyle/>
          <a:p>
            <a:pPr>
              <a:lnSpc>
                <a:spcPct val="107000"/>
              </a:lnSpc>
              <a:spcAft>
                <a:spcPts val="800"/>
              </a:spcAft>
            </a:pPr>
            <a:r>
              <a:rPr lang="en-GB" sz="1400" b="1" u="sng" dirty="0">
                <a:latin typeface="Calibri" panose="020F0502020204030204" pitchFamily="34" charset="0"/>
                <a:ea typeface="Calibri" panose="020F0502020204030204" pitchFamily="34" charset="0"/>
                <a:cs typeface="Times New Roman" panose="02020603050405020304" pitchFamily="18" charset="0"/>
              </a:rPr>
              <a:t>Human influence on the geomorphic processes at the river Tees</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F5B76B7-A321-4133-89EC-F215668BCF84}"/>
              </a:ext>
            </a:extLst>
          </p:cNvPr>
          <p:cNvSpPr/>
          <p:nvPr/>
        </p:nvSpPr>
        <p:spPr>
          <a:xfrm>
            <a:off x="0" y="324145"/>
            <a:ext cx="6858000" cy="3785652"/>
          </a:xfrm>
          <a:prstGeom prst="rect">
            <a:avLst/>
          </a:prstGeom>
        </p:spPr>
        <p:txBody>
          <a:bodyPr wrap="square">
            <a:spAutoFit/>
          </a:bodyPr>
          <a:lstStyle/>
          <a:p>
            <a:r>
              <a:rPr lang="en-GB" sz="1200" b="1" dirty="0">
                <a:latin typeface="Calibri" panose="020F0502020204030204" pitchFamily="34" charset="0"/>
                <a:ea typeface="Calibri" panose="020F0502020204030204" pitchFamily="34" charset="0"/>
                <a:cs typeface="Calibri" panose="020F0502020204030204" pitchFamily="34" charset="0"/>
              </a:rPr>
              <a:t>Tees barrage</a:t>
            </a:r>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The biggest impact on the geomorphic processes is reduced sediment transportation downstream of the barrage, thus reducing deposition downstream.</a:t>
            </a:r>
          </a:p>
          <a:p>
            <a:r>
              <a:rPr lang="en-GB" sz="1200" dirty="0">
                <a:latin typeface="Calibri" panose="020F0502020204030204" pitchFamily="34" charset="0"/>
                <a:cs typeface="Calibri" panose="020F0502020204030204" pitchFamily="34" charset="0"/>
              </a:rPr>
              <a:t>- By regulating the flow of water, the barrage alters erosional and depositional patterns on a frequent basis. Controlled release encourages erosion in some places and deposition in others, changing the overall morphology of the channel.</a:t>
            </a:r>
          </a:p>
          <a:p>
            <a:r>
              <a:rPr lang="en-GB" sz="1200" dirty="0">
                <a:latin typeface="Calibri" panose="020F0502020204030204" pitchFamily="34" charset="0"/>
                <a:cs typeface="Calibri" panose="020F0502020204030204" pitchFamily="34" charset="0"/>
              </a:rPr>
              <a:t>- Changes to sediment deposition and transportation can impact habitats immediately on either side of the river altering mass movement and biological weathering. </a:t>
            </a:r>
          </a:p>
          <a:p>
            <a:r>
              <a:rPr lang="en-GB" sz="1200" dirty="0">
                <a:latin typeface="Calibri" panose="020F0502020204030204" pitchFamily="34" charset="0"/>
                <a:cs typeface="Calibri" panose="020F0502020204030204" pitchFamily="34" charset="0"/>
              </a:rPr>
              <a:t>- A reduction in flooding leads to a reduction of deposition on the flood plains.</a:t>
            </a:r>
            <a:endParaRPr lang="en-GB" sz="1200" b="1"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Lower course land use </a:t>
            </a:r>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 The industrial use of the lower course of the river Tees means that pollution often gets into the river system which can change the characteristics of river ecosystems. Pollutants can reduce plant and animal life in and on the banks of the river reducing biological weathering. Less plant life on river banks may reduce the strength of the ground soils leading to more mass movement.</a:t>
            </a:r>
          </a:p>
          <a:p>
            <a:r>
              <a:rPr lang="en-GB" sz="1200" b="1" dirty="0">
                <a:latin typeface="Calibri" panose="020F0502020204030204" pitchFamily="34" charset="0"/>
                <a:ea typeface="Calibri" panose="020F0502020204030204" pitchFamily="34" charset="0"/>
                <a:cs typeface="Calibri" panose="020F0502020204030204" pitchFamily="34" charset="0"/>
              </a:rPr>
              <a:t>Urbanisation along the Tees</a:t>
            </a:r>
            <a:endParaRPr lang="en-GB" sz="1200" dirty="0">
              <a:latin typeface="Calibri" panose="020F0502020204030204" pitchFamily="34" charset="0"/>
              <a:ea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 Urbanisation along the Tees has will reduce infiltration of water and increase surface runoff. During storm events the quantity of water reaching the Tees will increase leading to faster flow and therefore increased erosion and sediment transportation than there would be naturally.  </a:t>
            </a:r>
          </a:p>
          <a:p>
            <a:r>
              <a:rPr lang="en-GB" sz="1200" dirty="0">
                <a:latin typeface="Calibri" panose="020F0502020204030204" pitchFamily="34" charset="0"/>
                <a:ea typeface="Calibri" panose="020F0502020204030204" pitchFamily="34" charset="0"/>
                <a:cs typeface="Calibri" panose="020F0502020204030204" pitchFamily="34" charset="0"/>
              </a:rPr>
              <a:t>-Urbanisation also means increased waste and pollutants reach the river once again changing conditions for marine life and reducing biological weathering. Reduced bank vegetation will increase mass movement.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3581049-803D-42A8-A6BB-6B33A659E298}"/>
              </a:ext>
            </a:extLst>
          </p:cNvPr>
          <p:cNvSpPr/>
          <p:nvPr/>
        </p:nvSpPr>
        <p:spPr>
          <a:xfrm>
            <a:off x="-1" y="4073067"/>
            <a:ext cx="6857407" cy="1015663"/>
          </a:xfrm>
          <a:prstGeom prst="rect">
            <a:avLst/>
          </a:prstGeom>
        </p:spPr>
        <p:txBody>
          <a:bodyPr wrap="square">
            <a:spAutoFit/>
          </a:bodyPr>
          <a:lstStyle/>
          <a:p>
            <a:pPr lvl="0"/>
            <a:r>
              <a:rPr lang="en-GB" sz="1200" b="1" dirty="0">
                <a:solidFill>
                  <a:prstClr val="black"/>
                </a:solidFill>
              </a:rPr>
              <a:t>Management </a:t>
            </a:r>
          </a:p>
          <a:p>
            <a:pPr lvl="0"/>
            <a:r>
              <a:rPr lang="en-GB" sz="1200" dirty="0">
                <a:solidFill>
                  <a:prstClr val="black"/>
                </a:solidFill>
              </a:rPr>
              <a:t>All rivers have a management plan written by the Environment Agency &amp; other agencies. </a:t>
            </a:r>
            <a:r>
              <a:rPr lang="en-GB" sz="1200" dirty="0" err="1">
                <a:solidFill>
                  <a:prstClr val="black"/>
                </a:solidFill>
              </a:rPr>
              <a:t>Cutoff’s</a:t>
            </a:r>
            <a:r>
              <a:rPr lang="en-GB" sz="1200" dirty="0">
                <a:solidFill>
                  <a:prstClr val="black"/>
                </a:solidFill>
              </a:rPr>
              <a:t> were built near Stockton-on-Tees in the 19</a:t>
            </a:r>
            <a:r>
              <a:rPr lang="en-GB" sz="1200" baseline="30000" dirty="0">
                <a:solidFill>
                  <a:prstClr val="black"/>
                </a:solidFill>
              </a:rPr>
              <a:t>th</a:t>
            </a:r>
            <a:r>
              <a:rPr lang="en-GB" sz="1200" dirty="0">
                <a:solidFill>
                  <a:prstClr val="black"/>
                </a:solidFill>
              </a:rPr>
              <a:t> Century to straighten the river for boats. Flood plain zoning has ensured that the river can flood naturally and expensive barriers are not needed everywhere.</a:t>
            </a:r>
          </a:p>
          <a:p>
            <a:pPr lvl="0"/>
            <a:endParaRPr lang="en-GB" sz="1200" dirty="0">
              <a:solidFill>
                <a:prstClr val="black"/>
              </a:solidFill>
            </a:endParaRPr>
          </a:p>
        </p:txBody>
      </p:sp>
      <p:pic>
        <p:nvPicPr>
          <p:cNvPr id="8" name="Picture 7">
            <a:extLst>
              <a:ext uri="{FF2B5EF4-FFF2-40B4-BE49-F238E27FC236}">
                <a16:creationId xmlns:a16="http://schemas.microsoft.com/office/drawing/2014/main" id="{731730D7-6BF0-49F8-A1CC-5BB0DA942EC6}"/>
              </a:ext>
            </a:extLst>
          </p:cNvPr>
          <p:cNvPicPr>
            <a:picLocks noChangeAspect="1"/>
          </p:cNvPicPr>
          <p:nvPr/>
        </p:nvPicPr>
        <p:blipFill>
          <a:blip r:embed="rId2"/>
          <a:stretch>
            <a:fillRect/>
          </a:stretch>
        </p:blipFill>
        <p:spPr>
          <a:xfrm>
            <a:off x="-1" y="5486951"/>
            <a:ext cx="4884546" cy="3657049"/>
          </a:xfrm>
          <a:prstGeom prst="rect">
            <a:avLst/>
          </a:prstGeom>
        </p:spPr>
      </p:pic>
      <p:sp>
        <p:nvSpPr>
          <p:cNvPr id="9" name="Rectangle 8">
            <a:extLst>
              <a:ext uri="{FF2B5EF4-FFF2-40B4-BE49-F238E27FC236}">
                <a16:creationId xmlns:a16="http://schemas.microsoft.com/office/drawing/2014/main" id="{98B1918C-E4B0-465B-8F1E-0E5CE6267613}"/>
              </a:ext>
            </a:extLst>
          </p:cNvPr>
          <p:cNvSpPr/>
          <p:nvPr/>
        </p:nvSpPr>
        <p:spPr>
          <a:xfrm>
            <a:off x="9394" y="4853813"/>
            <a:ext cx="6848011" cy="646331"/>
          </a:xfrm>
          <a:prstGeom prst="rect">
            <a:avLst/>
          </a:prstGeom>
        </p:spPr>
        <p:txBody>
          <a:bodyPr wrap="square">
            <a:spAutoFit/>
          </a:bodyPr>
          <a:lstStyle/>
          <a:p>
            <a:pPr lvl="0"/>
            <a:r>
              <a:rPr lang="en-GB" sz="1200" dirty="0">
                <a:solidFill>
                  <a:prstClr val="black"/>
                </a:solidFill>
              </a:rPr>
              <a:t>The </a:t>
            </a:r>
            <a:r>
              <a:rPr lang="en-GB" sz="1200" dirty="0">
                <a:solidFill>
                  <a:srgbClr val="FF0000"/>
                </a:solidFill>
              </a:rPr>
              <a:t>Tees Barrage </a:t>
            </a:r>
            <a:r>
              <a:rPr lang="en-GB" sz="1200" dirty="0">
                <a:solidFill>
                  <a:prstClr val="black"/>
                </a:solidFill>
              </a:rPr>
              <a:t>in Stockton-on-Tees was built in 1995 and cost £54 million to build. It is 70m wide and has opened up 25km of navigable water upstream for leisure. The barrage acted as a catalyst for £500 million of investment in housing, offices, schools and leisure activities in the area. The barrage stops tidal processes</a:t>
            </a:r>
          </a:p>
        </p:txBody>
      </p:sp>
      <p:sp>
        <p:nvSpPr>
          <p:cNvPr id="10" name="Rectangle 9">
            <a:extLst>
              <a:ext uri="{FF2B5EF4-FFF2-40B4-BE49-F238E27FC236}">
                <a16:creationId xmlns:a16="http://schemas.microsoft.com/office/drawing/2014/main" id="{E82BF66D-6EE3-4C87-85D5-4467C08F3B81}"/>
              </a:ext>
            </a:extLst>
          </p:cNvPr>
          <p:cNvSpPr/>
          <p:nvPr/>
        </p:nvSpPr>
        <p:spPr>
          <a:xfrm>
            <a:off x="4884545" y="5413163"/>
            <a:ext cx="1982255" cy="3046988"/>
          </a:xfrm>
          <a:prstGeom prst="rect">
            <a:avLst/>
          </a:prstGeom>
        </p:spPr>
        <p:txBody>
          <a:bodyPr wrap="square">
            <a:spAutoFit/>
          </a:bodyPr>
          <a:lstStyle/>
          <a:p>
            <a:r>
              <a:rPr lang="en-GB" sz="1200" dirty="0">
                <a:solidFill>
                  <a:prstClr val="black"/>
                </a:solidFill>
              </a:rPr>
              <a:t>from raising river height upstream reducing flood risk. Although it essentially blocks the stream it does not damage salmon migration upstream as there is a system in place that allows them to get around the barrier. The surrounding area has benefitted from the barrage, there has been widespread regeneration and job creation as well as 100,000 trees being planted to increase environmental sustainability in the area. </a:t>
            </a:r>
            <a:endParaRPr lang="en-GB" sz="1200" dirty="0"/>
          </a:p>
        </p:txBody>
      </p:sp>
    </p:spTree>
    <p:extLst>
      <p:ext uri="{BB962C8B-B14F-4D97-AF65-F5344CB8AC3E}">
        <p14:creationId xmlns:p14="http://schemas.microsoft.com/office/powerpoint/2010/main" val="427316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6" y="-100472"/>
            <a:ext cx="4495405" cy="657435"/>
          </a:xfrm>
        </p:spPr>
        <p:txBody>
          <a:bodyPr>
            <a:normAutofit/>
          </a:bodyPr>
          <a:lstStyle/>
          <a:p>
            <a:r>
              <a:rPr lang="en-US" sz="3200">
                <a:solidFill>
                  <a:srgbClr val="FF0000"/>
                </a:solidFill>
              </a:rPr>
              <a:t>The Jurassic Coastline</a:t>
            </a:r>
          </a:p>
        </p:txBody>
      </p:sp>
      <p:sp>
        <p:nvSpPr>
          <p:cNvPr id="4" name="TextBox 3"/>
          <p:cNvSpPr txBox="1"/>
          <p:nvPr/>
        </p:nvSpPr>
        <p:spPr>
          <a:xfrm>
            <a:off x="4275370" y="69165"/>
            <a:ext cx="2573485"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u="sng"/>
              <a:t>Basic details: </a:t>
            </a:r>
          </a:p>
          <a:p>
            <a:r>
              <a:rPr lang="en-US" sz="1600"/>
              <a:t>Coast of Dorset and Devon in the South of England. 155km of cliffs and beaches and is a UNESCO world heritage site. It’s called the Jurassic Coast because of the age of the sedimentary rocks (they are 250 million years old).  </a:t>
            </a:r>
          </a:p>
        </p:txBody>
      </p:sp>
      <p:sp>
        <p:nvSpPr>
          <p:cNvPr id="5" name="TextBox 4"/>
          <p:cNvSpPr txBox="1"/>
          <p:nvPr/>
        </p:nvSpPr>
        <p:spPr>
          <a:xfrm>
            <a:off x="0" y="372666"/>
            <a:ext cx="4275370" cy="3108543"/>
          </a:xfrm>
          <a:prstGeom prst="rect">
            <a:avLst/>
          </a:prstGeom>
          <a:noFill/>
        </p:spPr>
        <p:txBody>
          <a:bodyPr wrap="square" rtlCol="0">
            <a:spAutoFit/>
          </a:bodyPr>
          <a:lstStyle/>
          <a:p>
            <a:r>
              <a:rPr lang="en-US" sz="1400" u="sng" dirty="0"/>
              <a:t>How was the landscape formed?</a:t>
            </a:r>
          </a:p>
          <a:p>
            <a:r>
              <a:rPr lang="en-US" sz="1400" dirty="0"/>
              <a:t>The landscape has formed over the last 250 million years. </a:t>
            </a:r>
          </a:p>
          <a:p>
            <a:r>
              <a:rPr lang="en-US" sz="1400" b="1" dirty="0"/>
              <a:t>Triassic period (250 million years ago): </a:t>
            </a:r>
            <a:r>
              <a:rPr lang="en-US" sz="1400" dirty="0"/>
              <a:t>the climate was desert like and formed thick layers of sedimentary rock. </a:t>
            </a:r>
          </a:p>
          <a:p>
            <a:r>
              <a:rPr lang="en-US" sz="1400" b="1" dirty="0"/>
              <a:t>Jurassic period (200 million years ago)</a:t>
            </a:r>
            <a:r>
              <a:rPr lang="en-US" sz="1400" dirty="0"/>
              <a:t>: sea levels rose and flooded the desert. Thick layers of sandstone were deposited. </a:t>
            </a:r>
          </a:p>
          <a:p>
            <a:r>
              <a:rPr lang="en-US" sz="1400" b="1" dirty="0"/>
              <a:t>Cretaceous period (140 million years ago)</a:t>
            </a:r>
            <a:r>
              <a:rPr lang="en-US" sz="1400" dirty="0"/>
              <a:t>: the sea level dropped and made new rocks, then the sea covered the land again and deposited more sandstone. </a:t>
            </a:r>
          </a:p>
          <a:p>
            <a:r>
              <a:rPr lang="en-US" sz="1400" b="1" dirty="0"/>
              <a:t>Quaternary period (2 million years ago)</a:t>
            </a:r>
            <a:r>
              <a:rPr lang="en-US" sz="1400" dirty="0"/>
              <a:t>: erosion created hills and cliffs, the ice age ended 10,000 years ago and sea levels to create our coastline.  </a:t>
            </a:r>
          </a:p>
        </p:txBody>
      </p:sp>
      <p:sp>
        <p:nvSpPr>
          <p:cNvPr id="6" name="TextBox 5"/>
          <p:cNvSpPr txBox="1"/>
          <p:nvPr/>
        </p:nvSpPr>
        <p:spPr>
          <a:xfrm>
            <a:off x="4201163" y="4979403"/>
            <a:ext cx="2656837" cy="2554545"/>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u="sng"/>
              <a:t>What were the impacts of the storm in 2014? </a:t>
            </a:r>
          </a:p>
          <a:p>
            <a:pPr marL="180000" indent="-180000">
              <a:buFont typeface="Arial"/>
              <a:buChar char="•"/>
            </a:pPr>
            <a:r>
              <a:rPr lang="en-US" sz="1600"/>
              <a:t>Sandstone cliffs collapsed in West Bay</a:t>
            </a:r>
          </a:p>
          <a:p>
            <a:pPr marL="180000" indent="-180000">
              <a:buFont typeface="Arial"/>
              <a:buChar char="•"/>
            </a:pPr>
            <a:r>
              <a:rPr lang="en-US" sz="1600"/>
              <a:t>The village Portland Bill was flooded</a:t>
            </a:r>
          </a:p>
          <a:p>
            <a:pPr marL="180000" indent="-180000">
              <a:buFont typeface="Arial"/>
              <a:buChar char="•"/>
            </a:pPr>
            <a:r>
              <a:rPr lang="en-US" sz="1600"/>
              <a:t>Lyme Regis was well protected by its defenses</a:t>
            </a:r>
          </a:p>
          <a:p>
            <a:pPr marL="180000" indent="-180000">
              <a:buFont typeface="Arial"/>
              <a:buChar char="•"/>
            </a:pPr>
            <a:r>
              <a:rPr lang="en-US" sz="1600"/>
              <a:t>Dawlish railway collapsed into the sea</a:t>
            </a:r>
          </a:p>
        </p:txBody>
      </p:sp>
      <p:sp>
        <p:nvSpPr>
          <p:cNvPr id="7" name="TextBox 6"/>
          <p:cNvSpPr txBox="1"/>
          <p:nvPr/>
        </p:nvSpPr>
        <p:spPr>
          <a:xfrm>
            <a:off x="23733" y="5820013"/>
            <a:ext cx="3984596" cy="3323987"/>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u="sng"/>
              <a:t>How is the coastline managed and protected?</a:t>
            </a:r>
          </a:p>
          <a:p>
            <a:pPr fontAlgn="base"/>
            <a:r>
              <a:rPr lang="en-US" sz="1400"/>
              <a:t>In order to protect </a:t>
            </a:r>
            <a:r>
              <a:rPr lang="en-US" sz="1400" err="1"/>
              <a:t>Swanage</a:t>
            </a:r>
            <a:r>
              <a:rPr lang="en-US" sz="1400"/>
              <a:t> Bay’s 1.8km of beaches they used a variety of engineering methods:​</a:t>
            </a:r>
          </a:p>
          <a:p>
            <a:pPr fontAlgn="base"/>
            <a:r>
              <a:rPr lang="en-US" sz="1400" err="1"/>
              <a:t>Groynes</a:t>
            </a:r>
            <a:r>
              <a:rPr lang="en-US" sz="1400"/>
              <a:t> – In 2005 they replaced </a:t>
            </a:r>
            <a:r>
              <a:rPr lang="en-US" sz="1400" err="1"/>
              <a:t>groynes</a:t>
            </a:r>
            <a:r>
              <a:rPr lang="en-US" sz="1400"/>
              <a:t> that had been built in the 1930s with 18 tropical hardwood timber </a:t>
            </a:r>
            <a:r>
              <a:rPr lang="en-US" sz="1400" err="1"/>
              <a:t>groynes</a:t>
            </a:r>
            <a:r>
              <a:rPr lang="en-US" sz="1400"/>
              <a:t> and materials salvaged from the old ones.​</a:t>
            </a:r>
          </a:p>
          <a:p>
            <a:pPr fontAlgn="base"/>
            <a:r>
              <a:rPr lang="en-US" sz="1400"/>
              <a:t>Beach nourishment – In 2005 </a:t>
            </a:r>
            <a:r>
              <a:rPr lang="en-US" sz="1400" err="1"/>
              <a:t>Swanage</a:t>
            </a:r>
            <a:r>
              <a:rPr lang="en-US" sz="1400"/>
              <a:t> also deposited 90,000m³ of sediment, the cost of this replenishment was £2.2 million. The beach will need an additional 40,000m³ of sand every 20 years.​</a:t>
            </a:r>
          </a:p>
          <a:p>
            <a:pPr fontAlgn="base"/>
            <a:r>
              <a:rPr lang="en-US" sz="1400"/>
              <a:t>Sea walls – </a:t>
            </a:r>
            <a:r>
              <a:rPr lang="en-US" sz="1400" err="1"/>
              <a:t>Swanage</a:t>
            </a:r>
            <a:r>
              <a:rPr lang="en-US" sz="1400"/>
              <a:t> bay’s 1.8km has along it a mixture of concrete and stone sea walls that reflect wave energy back towards the sea. Which at £30,000 per 10m calculates at £5.4m in cost.  </a:t>
            </a:r>
          </a:p>
        </p:txBody>
      </p:sp>
      <p:sp>
        <p:nvSpPr>
          <p:cNvPr id="8" name="TextBox 7"/>
          <p:cNvSpPr txBox="1"/>
          <p:nvPr/>
        </p:nvSpPr>
        <p:spPr>
          <a:xfrm>
            <a:off x="23732" y="4146070"/>
            <a:ext cx="4153698"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u="sng"/>
              <a:t>The impact of climate change on the Jurassic Coastline </a:t>
            </a:r>
          </a:p>
          <a:p>
            <a:pPr marL="180000" indent="-180000">
              <a:buFont typeface="Arial"/>
              <a:buChar char="•"/>
            </a:pPr>
            <a:r>
              <a:rPr lang="en-US" sz="1400"/>
              <a:t>Warmer temperatures will lead to bigger storms with more powerful, larger waves</a:t>
            </a:r>
          </a:p>
          <a:p>
            <a:pPr marL="180000" indent="-180000">
              <a:buFont typeface="Arial"/>
              <a:buChar char="•"/>
            </a:pPr>
            <a:r>
              <a:rPr lang="en-US" sz="1400"/>
              <a:t>Sea levels will rise due to global warming. This will make flooding more likely to happen. </a:t>
            </a:r>
          </a:p>
          <a:p>
            <a:pPr marL="180000" indent="-180000">
              <a:buFont typeface="Arial"/>
              <a:buChar char="•"/>
            </a:pPr>
            <a:r>
              <a:rPr lang="en-US" sz="1400"/>
              <a:t>More intense rainfall will lead to more weathering and erosion. </a:t>
            </a:r>
          </a:p>
        </p:txBody>
      </p:sp>
      <p:sp>
        <p:nvSpPr>
          <p:cNvPr id="10" name="Slide Number Placeholder 9"/>
          <p:cNvSpPr>
            <a:spLocks noGrp="1"/>
          </p:cNvSpPr>
          <p:nvPr>
            <p:ph type="sldNum" sz="quarter" idx="12"/>
          </p:nvPr>
        </p:nvSpPr>
        <p:spPr>
          <a:xfrm>
            <a:off x="5257800" y="8570010"/>
            <a:ext cx="1600200" cy="486833"/>
          </a:xfrm>
        </p:spPr>
        <p:txBody>
          <a:bodyPr/>
          <a:lstStyle/>
          <a:p>
            <a:fld id="{26DB786A-AADC-CC40-94F2-0C6B1445BCE0}" type="slidenum">
              <a:rPr lang="en-US" smtClean="0"/>
              <a:t>13</a:t>
            </a:fld>
            <a:endParaRPr lang="en-US"/>
          </a:p>
        </p:txBody>
      </p:sp>
      <p:pic>
        <p:nvPicPr>
          <p:cNvPr id="11" name="Picture 10">
            <a:extLst>
              <a:ext uri="{FF2B5EF4-FFF2-40B4-BE49-F238E27FC236}">
                <a16:creationId xmlns:a16="http://schemas.microsoft.com/office/drawing/2014/main" id="{51D6B697-7B71-4670-A4FF-6539C2D7FF3E}"/>
              </a:ext>
            </a:extLst>
          </p:cNvPr>
          <p:cNvPicPr>
            <a:picLocks noChangeAspect="1"/>
          </p:cNvPicPr>
          <p:nvPr/>
        </p:nvPicPr>
        <p:blipFill rotWithShape="1">
          <a:blip r:embed="rId2"/>
          <a:srcRect l="7219" t="48454" r="29248" b="17115"/>
          <a:stretch/>
        </p:blipFill>
        <p:spPr>
          <a:xfrm>
            <a:off x="4177430" y="2652559"/>
            <a:ext cx="2680570" cy="1919441"/>
          </a:xfrm>
          <a:prstGeom prst="rect">
            <a:avLst/>
          </a:prstGeom>
        </p:spPr>
      </p:pic>
      <p:pic>
        <p:nvPicPr>
          <p:cNvPr id="1026" name="Picture 2" descr="Damage to the railway line at Dawlish">
            <a:extLst>
              <a:ext uri="{FF2B5EF4-FFF2-40B4-BE49-F238E27FC236}">
                <a16:creationId xmlns:a16="http://schemas.microsoft.com/office/drawing/2014/main" id="{51E77346-92C3-409F-BB0D-BCC83A589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431" y="7606449"/>
            <a:ext cx="2733424" cy="1537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8F9DAC-60A9-444C-AFB7-641FAA80C78A}"/>
              </a:ext>
            </a:extLst>
          </p:cNvPr>
          <p:cNvSpPr txBox="1"/>
          <p:nvPr/>
        </p:nvSpPr>
        <p:spPr>
          <a:xfrm>
            <a:off x="23734" y="3443690"/>
            <a:ext cx="4153696"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u="sng"/>
              <a:t>Geology</a:t>
            </a:r>
          </a:p>
          <a:p>
            <a:r>
              <a:rPr lang="en-GB" sz="1400"/>
              <a:t>The different rock types affect the landforms seen along the coastline</a:t>
            </a:r>
          </a:p>
        </p:txBody>
      </p:sp>
      <p:sp>
        <p:nvSpPr>
          <p:cNvPr id="12" name="Arrow: Right 11">
            <a:extLst>
              <a:ext uri="{FF2B5EF4-FFF2-40B4-BE49-F238E27FC236}">
                <a16:creationId xmlns:a16="http://schemas.microsoft.com/office/drawing/2014/main" id="{96E2E99D-5213-42A0-A8D4-B53A332A47AC}"/>
              </a:ext>
            </a:extLst>
          </p:cNvPr>
          <p:cNvSpPr/>
          <p:nvPr/>
        </p:nvSpPr>
        <p:spPr>
          <a:xfrm>
            <a:off x="3300291" y="3481268"/>
            <a:ext cx="576197" cy="2139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299A29B-D7D7-422C-9CF0-E8899605D42D}"/>
              </a:ext>
            </a:extLst>
          </p:cNvPr>
          <p:cNvSpPr txBox="1"/>
          <p:nvPr/>
        </p:nvSpPr>
        <p:spPr>
          <a:xfrm rot="1482998">
            <a:off x="4311739" y="4103783"/>
            <a:ext cx="1038386" cy="307777"/>
          </a:xfrm>
          <a:prstGeom prst="rect">
            <a:avLst/>
          </a:prstGeom>
          <a:solidFill>
            <a:srgbClr val="FFFFFF">
              <a:alpha val="23922"/>
            </a:srgbClr>
          </a:solidFill>
        </p:spPr>
        <p:txBody>
          <a:bodyPr wrap="square" rtlCol="0">
            <a:spAutoFit/>
          </a:bodyPr>
          <a:lstStyle/>
          <a:p>
            <a:r>
              <a:rPr lang="en-GB" sz="1400"/>
              <a:t>Concordant</a:t>
            </a:r>
          </a:p>
        </p:txBody>
      </p:sp>
      <p:sp>
        <p:nvSpPr>
          <p:cNvPr id="16" name="TextBox 15">
            <a:extLst>
              <a:ext uri="{FF2B5EF4-FFF2-40B4-BE49-F238E27FC236}">
                <a16:creationId xmlns:a16="http://schemas.microsoft.com/office/drawing/2014/main" id="{9BEF0E29-39BA-487E-BF91-AF37E9DA2A99}"/>
              </a:ext>
            </a:extLst>
          </p:cNvPr>
          <p:cNvSpPr txBox="1"/>
          <p:nvPr/>
        </p:nvSpPr>
        <p:spPr>
          <a:xfrm rot="18455510">
            <a:off x="5413004" y="4046563"/>
            <a:ext cx="1038386" cy="307777"/>
          </a:xfrm>
          <a:prstGeom prst="rect">
            <a:avLst/>
          </a:prstGeom>
          <a:solidFill>
            <a:srgbClr val="FFFFFF">
              <a:alpha val="23922"/>
            </a:srgbClr>
          </a:solidFill>
        </p:spPr>
        <p:txBody>
          <a:bodyPr wrap="square" rtlCol="0">
            <a:spAutoFit/>
          </a:bodyPr>
          <a:lstStyle/>
          <a:p>
            <a:r>
              <a:rPr lang="en-GB" sz="1400"/>
              <a:t>Discordant</a:t>
            </a:r>
          </a:p>
        </p:txBody>
      </p:sp>
    </p:spTree>
    <p:extLst>
      <p:ext uri="{BB962C8B-B14F-4D97-AF65-F5344CB8AC3E}">
        <p14:creationId xmlns:p14="http://schemas.microsoft.com/office/powerpoint/2010/main" val="401981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30368B-4931-4043-B4A2-22854C0361E8}"/>
              </a:ext>
            </a:extLst>
          </p:cNvPr>
          <p:cNvSpPr>
            <a:spLocks noGrp="1"/>
          </p:cNvSpPr>
          <p:nvPr>
            <p:ph type="sldNum" sz="quarter" idx="12"/>
          </p:nvPr>
        </p:nvSpPr>
        <p:spPr>
          <a:xfrm>
            <a:off x="5265148" y="8796950"/>
            <a:ext cx="1600200" cy="486833"/>
          </a:xfrm>
        </p:spPr>
        <p:txBody>
          <a:bodyPr/>
          <a:lstStyle/>
          <a:p>
            <a:fld id="{26DB786A-AADC-CC40-94F2-0C6B1445BCE0}" type="slidenum">
              <a:rPr lang="en-US" smtClean="0"/>
              <a:t>14</a:t>
            </a:fld>
            <a:endParaRPr lang="en-US"/>
          </a:p>
        </p:txBody>
      </p:sp>
      <p:pic>
        <p:nvPicPr>
          <p:cNvPr id="3" name="Picture 2" descr="Jurassic Coast Map - Jurassic Coast World Heritage Site">
            <a:extLst>
              <a:ext uri="{FF2B5EF4-FFF2-40B4-BE49-F238E27FC236}">
                <a16:creationId xmlns:a16="http://schemas.microsoft.com/office/drawing/2014/main" id="{E764484E-C826-4EBE-A0B1-647971A1C8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75"/>
          <a:stretch/>
        </p:blipFill>
        <p:spPr bwMode="auto">
          <a:xfrm>
            <a:off x="-22721" y="1522989"/>
            <a:ext cx="6868284" cy="22298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100FE18-2460-4EBD-9C3B-E9C5EA5EF392}"/>
              </a:ext>
            </a:extLst>
          </p:cNvPr>
          <p:cNvSpPr/>
          <p:nvPr/>
        </p:nvSpPr>
        <p:spPr>
          <a:xfrm>
            <a:off x="0" y="0"/>
            <a:ext cx="4525926" cy="1528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dirty="0">
                <a:solidFill>
                  <a:schemeClr val="tx1"/>
                </a:solidFill>
              </a:rPr>
              <a:t>Old Harry Stack</a:t>
            </a:r>
          </a:p>
          <a:p>
            <a:r>
              <a:rPr lang="en-GB" sz="1200" dirty="0">
                <a:solidFill>
                  <a:schemeClr val="tx1"/>
                </a:solidFill>
              </a:rPr>
              <a:t>This is a landform that has been created by erosional processes. It is made of chalk which is a harder rock. An arch at the end of the headland has collapsed to form a 21m tall stack called Old Harry and a stump called Old Harry's Wife. Chemical weathering and erosion (hydraulic action and abrasion) are gradually wearing  these down. Biological weathering, caused by the vegetation on the top of the headland, is also breaking up the rock. </a:t>
            </a:r>
          </a:p>
        </p:txBody>
      </p:sp>
      <p:sp>
        <p:nvSpPr>
          <p:cNvPr id="6" name="Rectangle 5">
            <a:extLst>
              <a:ext uri="{FF2B5EF4-FFF2-40B4-BE49-F238E27FC236}">
                <a16:creationId xmlns:a16="http://schemas.microsoft.com/office/drawing/2014/main" id="{F32D7C05-C9A1-443B-B8A7-F4A79BA00F7A}"/>
              </a:ext>
            </a:extLst>
          </p:cNvPr>
          <p:cNvSpPr/>
          <p:nvPr/>
        </p:nvSpPr>
        <p:spPr>
          <a:xfrm>
            <a:off x="1778696" y="3726213"/>
            <a:ext cx="5082965" cy="1602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sz="1200" b="1" u="sng">
                <a:solidFill>
                  <a:schemeClr val="tx1"/>
                </a:solidFill>
              </a:rPr>
              <a:t>Swanage Bay</a:t>
            </a:r>
          </a:p>
          <a:p>
            <a:pPr algn="r"/>
            <a:r>
              <a:rPr lang="en-GB" sz="1200">
                <a:solidFill>
                  <a:schemeClr val="tx1"/>
                </a:solidFill>
              </a:rPr>
              <a:t>The cliffs backing Swanage Bay are made of clay, which is a soft rock. Towards the northern end of the bay the cliffs are covered in vegetation, stabilising them and protecting them from erosion. Elsewhere, the cliffs are not covered by vegetation, so wet weather weakens them causing slumps. Longshore drift affects the bay carrying material from the south to the north of the beach. Erosion is the dominant process in the bay with the beach losing material year on year.</a:t>
            </a:r>
          </a:p>
        </p:txBody>
      </p:sp>
      <p:sp>
        <p:nvSpPr>
          <p:cNvPr id="7" name="Rectangle 6">
            <a:extLst>
              <a:ext uri="{FF2B5EF4-FFF2-40B4-BE49-F238E27FC236}">
                <a16:creationId xmlns:a16="http://schemas.microsoft.com/office/drawing/2014/main" id="{5B0A41CD-876C-4CA1-A92F-15DDDFDB4BBF}"/>
              </a:ext>
            </a:extLst>
          </p:cNvPr>
          <p:cNvSpPr/>
          <p:nvPr/>
        </p:nvSpPr>
        <p:spPr>
          <a:xfrm>
            <a:off x="12437" y="3781611"/>
            <a:ext cx="1766259" cy="2605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200" b="1" u="sng" err="1">
                <a:solidFill>
                  <a:schemeClr val="tx1"/>
                </a:solidFill>
              </a:rPr>
              <a:t>Durdle</a:t>
            </a:r>
            <a:r>
              <a:rPr lang="en-GB" sz="1200" b="1" u="sng">
                <a:solidFill>
                  <a:schemeClr val="tx1"/>
                </a:solidFill>
              </a:rPr>
              <a:t> Door</a:t>
            </a:r>
          </a:p>
          <a:p>
            <a:pPr lvl="0"/>
            <a:r>
              <a:rPr lang="en-US" altLang="en-US" sz="1200">
                <a:solidFill>
                  <a:schemeClr val="tx1"/>
                </a:solidFill>
              </a:rPr>
              <a:t>This is one of the most spectacular natural arches in the British Isles. It is formed of limestone and is attached to the chalk of the mainland by a narrow “neck” of clay. </a:t>
            </a:r>
            <a:r>
              <a:rPr lang="en-GB" sz="1200">
                <a:solidFill>
                  <a:schemeClr val="tx1"/>
                </a:solidFill>
              </a:rPr>
              <a:t>The arch is gradually being worn away by mechanical, chemical and biological weathering. </a:t>
            </a:r>
            <a:endParaRPr lang="en-US" altLang="en-US" sz="1200">
              <a:solidFill>
                <a:schemeClr val="tx1"/>
              </a:solidFill>
            </a:endParaRPr>
          </a:p>
          <a:p>
            <a:pPr algn="ctr"/>
            <a:endParaRPr lang="en-GB" sz="1200" b="1" u="sng">
              <a:solidFill>
                <a:schemeClr val="tx1"/>
              </a:solidFill>
            </a:endParaRPr>
          </a:p>
        </p:txBody>
      </p:sp>
      <p:sp>
        <p:nvSpPr>
          <p:cNvPr id="8" name="Rectangle 7">
            <a:extLst>
              <a:ext uri="{FF2B5EF4-FFF2-40B4-BE49-F238E27FC236}">
                <a16:creationId xmlns:a16="http://schemas.microsoft.com/office/drawing/2014/main" id="{FFC45386-EEE5-47D6-9009-59C098A40351}"/>
              </a:ext>
            </a:extLst>
          </p:cNvPr>
          <p:cNvSpPr/>
          <p:nvPr/>
        </p:nvSpPr>
        <p:spPr>
          <a:xfrm>
            <a:off x="2250437" y="6724045"/>
            <a:ext cx="4582600" cy="10564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a:solidFill>
                  <a:schemeClr val="tx1"/>
                </a:solidFill>
              </a:rPr>
              <a:t>Lulworth Cove</a:t>
            </a:r>
          </a:p>
          <a:p>
            <a:pPr marL="0" lvl="4"/>
            <a:r>
              <a:rPr lang="en-US" altLang="en-US" sz="1200">
                <a:solidFill>
                  <a:schemeClr val="tx1"/>
                </a:solidFill>
              </a:rPr>
              <a:t>At </a:t>
            </a:r>
            <a:r>
              <a:rPr lang="en-US" altLang="en-US" sz="1200" err="1">
                <a:solidFill>
                  <a:schemeClr val="tx1"/>
                </a:solidFill>
              </a:rPr>
              <a:t>Lulworth</a:t>
            </a:r>
            <a:r>
              <a:rPr lang="en-US" altLang="en-US" sz="1200">
                <a:solidFill>
                  <a:schemeClr val="tx1"/>
                </a:solidFill>
              </a:rPr>
              <a:t> Cove, the sea has formed a keyhole shaped bay in the softer clay behind the limestone. </a:t>
            </a:r>
            <a:r>
              <a:rPr lang="en-GB" sz="1200">
                <a:solidFill>
                  <a:schemeClr val="tx1"/>
                </a:solidFill>
              </a:rPr>
              <a:t>The limestone cliffs forming the back wall of the cove are vulnerable to mass movement and sometimes experience small slides and slumps. </a:t>
            </a:r>
            <a:endParaRPr lang="en-US" altLang="en-US" sz="1200">
              <a:solidFill>
                <a:schemeClr val="tx1"/>
              </a:solidFill>
            </a:endParaRPr>
          </a:p>
        </p:txBody>
      </p:sp>
      <p:sp>
        <p:nvSpPr>
          <p:cNvPr id="9" name="Rectangle 8">
            <a:extLst>
              <a:ext uri="{FF2B5EF4-FFF2-40B4-BE49-F238E27FC236}">
                <a16:creationId xmlns:a16="http://schemas.microsoft.com/office/drawing/2014/main" id="{C1FE62BA-22EE-4F7D-AB7B-170A2F79EC46}"/>
              </a:ext>
            </a:extLst>
          </p:cNvPr>
          <p:cNvSpPr/>
          <p:nvPr/>
        </p:nvSpPr>
        <p:spPr>
          <a:xfrm>
            <a:off x="12437" y="7834738"/>
            <a:ext cx="3562564" cy="1280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u="sng" dirty="0">
                <a:solidFill>
                  <a:schemeClr val="tx1"/>
                </a:solidFill>
              </a:rPr>
              <a:t>Chesil Beach</a:t>
            </a:r>
          </a:p>
          <a:p>
            <a:pPr marL="0" lvl="4"/>
            <a:r>
              <a:rPr lang="en-GB" sz="1200" dirty="0">
                <a:solidFill>
                  <a:schemeClr val="tx1"/>
                </a:solidFill>
              </a:rPr>
              <a:t>A huge natural beach 15 miles long, stretching between Portland and West Bay. This is a spit and connects the Isle of Portland to the mainland. It has been created by longshore drift. Behind Chesil Beach is a lagoon called The Fleet Lagoon. </a:t>
            </a:r>
            <a:endParaRPr lang="en-US" altLang="en-US" sz="1200" dirty="0">
              <a:solidFill>
                <a:schemeClr val="tx1"/>
              </a:solidFill>
            </a:endParaRPr>
          </a:p>
        </p:txBody>
      </p:sp>
      <p:pic>
        <p:nvPicPr>
          <p:cNvPr id="10" name="Picture 10" descr="Image result for chesil beach isle of portland">
            <a:extLst>
              <a:ext uri="{FF2B5EF4-FFF2-40B4-BE49-F238E27FC236}">
                <a16:creationId xmlns:a16="http://schemas.microsoft.com/office/drawing/2014/main" id="{2D01371A-EFB0-4B8A-B347-2A7373B42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01" y="7833843"/>
            <a:ext cx="2456379" cy="12065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ennifer.Brooksbank\AppData\Local\Microsoft\Windows\Temporary Internet Files\Content.IE5\2XL10TEW\596177_3cd5c821[1].jpg">
            <a:extLst>
              <a:ext uri="{FF2B5EF4-FFF2-40B4-BE49-F238E27FC236}">
                <a16:creationId xmlns:a16="http://schemas.microsoft.com/office/drawing/2014/main" id="{DD67E2DD-E57D-43D1-81BC-14DB46F0A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3" y="6492378"/>
            <a:ext cx="2151935" cy="1165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Jennifer.Brooksbank\AppData\Local\Microsoft\Windows\Temporary Internet Files\Content.IE5\CR60UBH4\gallery_component_3[1].jpg">
            <a:extLst>
              <a:ext uri="{FF2B5EF4-FFF2-40B4-BE49-F238E27FC236}">
                <a16:creationId xmlns:a16="http://schemas.microsoft.com/office/drawing/2014/main" id="{70A7831D-FD1A-4118-9C6C-AA09C621AA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08" t="19033" r="13500"/>
          <a:stretch/>
        </p:blipFill>
        <p:spPr bwMode="auto">
          <a:xfrm>
            <a:off x="4614928" y="5613354"/>
            <a:ext cx="2250420" cy="1056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Jennifer.Brooksbank\AppData\Local\Microsoft\Windows\Temporary Internet Files\Content.IE5\2XL10TEW\Old_Harry's_Rocks_-_geograph.org.uk_-_778275[1].jpg">
            <a:extLst>
              <a:ext uri="{FF2B5EF4-FFF2-40B4-BE49-F238E27FC236}">
                <a16:creationId xmlns:a16="http://schemas.microsoft.com/office/drawing/2014/main" id="{C00F344C-A608-4902-9E4C-351FFE86AA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927"/>
          <a:stretch/>
        </p:blipFill>
        <p:spPr bwMode="auto">
          <a:xfrm>
            <a:off x="4525926" y="0"/>
            <a:ext cx="2319637" cy="15496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Jennifer.Brooksbank\AppData\Local\Microsoft\Windows\Temporary Internet Files\Content.IE5\CR60UBH4\3269074_a6650799[1].jpg">
            <a:extLst>
              <a:ext uri="{FF2B5EF4-FFF2-40B4-BE49-F238E27FC236}">
                <a16:creationId xmlns:a16="http://schemas.microsoft.com/office/drawing/2014/main" id="{6E27E2DD-28FE-4C29-8C29-63C386ADD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8675" y="5076281"/>
            <a:ext cx="2151935" cy="161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5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385" y="219281"/>
            <a:ext cx="6480086" cy="1467630"/>
          </a:xfrm>
        </p:spPr>
        <p:txBody>
          <a:bodyPr anchor="t"/>
          <a:lstStyle/>
          <a:p>
            <a:pPr algn="ctr"/>
            <a:r>
              <a:rPr lang="en-GB" u="sng"/>
              <a:t>Topic 4 – Sustaining Ecosystems</a:t>
            </a:r>
          </a:p>
        </p:txBody>
      </p:sp>
      <p:sp>
        <p:nvSpPr>
          <p:cNvPr id="5" name="Rectangle 4"/>
          <p:cNvSpPr/>
          <p:nvPr/>
        </p:nvSpPr>
        <p:spPr>
          <a:xfrm>
            <a:off x="185385" y="1663904"/>
            <a:ext cx="6480086" cy="1821204"/>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Rainforests</a:t>
            </a:r>
            <a:r>
              <a:rPr lang="en-GB" sz="240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sz="2000"/>
              <a:t>A</a:t>
            </a:r>
            <a:r>
              <a:rPr lang="en-GB" sz="2000" b="1"/>
              <a:t> </a:t>
            </a:r>
            <a:r>
              <a:rPr lang="en-GB" sz="2000"/>
              <a:t>case study to illustrate attempts to </a:t>
            </a:r>
            <a:r>
              <a:rPr lang="en-GB" sz="2000" b="1"/>
              <a:t>sustainably manage </a:t>
            </a:r>
            <a:r>
              <a:rPr lang="en-GB" sz="2000"/>
              <a:t>an area of tropical rainforest, such as ecotourism, community programmes, biosphere reserves and sustainable forestry, at a </a:t>
            </a:r>
            <a:r>
              <a:rPr lang="en-GB" sz="2000" b="1"/>
              <a:t>local</a:t>
            </a:r>
            <a:r>
              <a:rPr lang="en-GB" sz="2000"/>
              <a:t> or </a:t>
            </a:r>
            <a:r>
              <a:rPr lang="en-GB" sz="2000" b="1"/>
              <a:t>regional</a:t>
            </a:r>
            <a:r>
              <a:rPr lang="en-GB" sz="2000"/>
              <a:t> scale.</a:t>
            </a:r>
            <a:endParaRPr lang="en-GB" sz="2000" i="1"/>
          </a:p>
        </p:txBody>
      </p:sp>
      <p:sp>
        <p:nvSpPr>
          <p:cNvPr id="8" name="Rectangle 7"/>
          <p:cNvSpPr/>
          <p:nvPr/>
        </p:nvSpPr>
        <p:spPr>
          <a:xfrm>
            <a:off x="185385" y="3704897"/>
            <a:ext cx="6480086" cy="3052310"/>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Polar ecosystems</a:t>
            </a:r>
            <a:r>
              <a:rPr lang="en-GB" sz="240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sz="2000"/>
              <a:t>A case study to examine </a:t>
            </a:r>
            <a:r>
              <a:rPr lang="en-GB" sz="2000" b="1"/>
              <a:t>one small-scale example </a:t>
            </a:r>
            <a:r>
              <a:rPr lang="en-GB" sz="2000"/>
              <a:t>of sustainable management in either the Antarctic or the Arctic such as sustainable tourism, conservation and whaling.</a:t>
            </a:r>
          </a:p>
          <a:p>
            <a:pPr marL="285750" indent="-285750">
              <a:buFont typeface="Arial" panose="020B0604020202020204" pitchFamily="34" charset="0"/>
              <a:buChar char="•"/>
            </a:pPr>
            <a:r>
              <a:rPr lang="en-GB" sz="2000"/>
              <a:t>A case study to examine </a:t>
            </a:r>
            <a:r>
              <a:rPr lang="en-GB" sz="2000" b="1"/>
              <a:t>one global example </a:t>
            </a:r>
            <a:r>
              <a:rPr lang="en-GB" sz="2000"/>
              <a:t>of sustainable management in either the Antarctic or the Arctic by investigating </a:t>
            </a:r>
            <a:r>
              <a:rPr lang="en-GB" sz="2000" b="1"/>
              <a:t>global</a:t>
            </a:r>
            <a:r>
              <a:rPr lang="en-GB" sz="2000"/>
              <a:t> actions such as Earth Summits or the Antarctic Treaty.</a:t>
            </a:r>
            <a:endParaRPr lang="en-GB" sz="2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660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DB786A-AADC-CC40-94F2-0C6B1445BCE0}" type="slidenum">
              <a:rPr lang="en-US" smtClean="0"/>
              <a:t>16</a:t>
            </a:fld>
            <a:endParaRPr lang="en-US"/>
          </a:p>
        </p:txBody>
      </p:sp>
      <p:sp>
        <p:nvSpPr>
          <p:cNvPr id="4" name="TextBox 3"/>
          <p:cNvSpPr txBox="1"/>
          <p:nvPr/>
        </p:nvSpPr>
        <p:spPr>
          <a:xfrm>
            <a:off x="97291" y="7158491"/>
            <a:ext cx="6645734" cy="1815882"/>
          </a:xfrm>
          <a:prstGeom prst="rect">
            <a:avLst/>
          </a:pr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i="1"/>
              <a:t>How else is the rainforest sustainably managed?</a:t>
            </a:r>
          </a:p>
          <a:p>
            <a:pPr marL="285750" indent="-285750">
              <a:buFont typeface="Arial"/>
              <a:buChar char="•"/>
            </a:pPr>
            <a:r>
              <a:rPr lang="en-US" sz="1400" b="1"/>
              <a:t>Agroforestry</a:t>
            </a:r>
            <a:r>
              <a:rPr lang="en-US" sz="1400"/>
              <a:t>: this is where trees and crops grow side by side. The roots of the trees stop soil erosion and crops benefit from the nutrients they can get from the tree. </a:t>
            </a:r>
          </a:p>
          <a:p>
            <a:pPr marL="285750" indent="-285750">
              <a:buFont typeface="Arial"/>
              <a:buChar char="•"/>
            </a:pPr>
            <a:r>
              <a:rPr lang="en-US" sz="1400" b="1"/>
              <a:t>Selective logging</a:t>
            </a:r>
            <a:r>
              <a:rPr lang="en-US" sz="1400"/>
              <a:t>: only older trees are cut down, young trees are allowed to grow to keep the canopy later tall. </a:t>
            </a:r>
          </a:p>
          <a:p>
            <a:pPr marL="285750" indent="-285750">
              <a:buFont typeface="Arial"/>
              <a:buChar char="•"/>
            </a:pPr>
            <a:r>
              <a:rPr lang="en-US" sz="1400" b="1"/>
              <a:t>Afforestation</a:t>
            </a:r>
            <a:r>
              <a:rPr lang="en-US" sz="1400"/>
              <a:t>: trees are planted to replace any that are cut down. </a:t>
            </a:r>
          </a:p>
          <a:p>
            <a:pPr marL="285750" indent="-285750">
              <a:buFont typeface="Arial"/>
              <a:buChar char="•"/>
            </a:pPr>
            <a:r>
              <a:rPr lang="en-US" sz="1400" b="1"/>
              <a:t>Monitoring</a:t>
            </a:r>
            <a:r>
              <a:rPr lang="en-US" sz="1400"/>
              <a:t>: the government use satellites to take regular photos of the rainforest, this way they can see if any areas are being cut down. </a:t>
            </a:r>
          </a:p>
        </p:txBody>
      </p:sp>
      <p:sp>
        <p:nvSpPr>
          <p:cNvPr id="5" name="Rectangle 4"/>
          <p:cNvSpPr/>
          <p:nvPr/>
        </p:nvSpPr>
        <p:spPr>
          <a:xfrm>
            <a:off x="336473" y="7937"/>
            <a:ext cx="6282558" cy="830997"/>
          </a:xfrm>
          <a:prstGeom prst="rect">
            <a:avLst/>
          </a:prstGeom>
        </p:spPr>
        <p:txBody>
          <a:bodyPr wrap="square">
            <a:spAutoFit/>
          </a:bodyPr>
          <a:lstStyle/>
          <a:p>
            <a:pPr algn="ctr"/>
            <a:r>
              <a:rPr lang="en-GB" sz="2400" b="1"/>
              <a:t>Sustainable Rainforest Management in the Crocker Range Biosphere Reserve, Borneo</a:t>
            </a:r>
          </a:p>
        </p:txBody>
      </p:sp>
      <p:sp>
        <p:nvSpPr>
          <p:cNvPr id="6" name="Rectangle 5"/>
          <p:cNvSpPr/>
          <p:nvPr/>
        </p:nvSpPr>
        <p:spPr>
          <a:xfrm>
            <a:off x="97291" y="810225"/>
            <a:ext cx="4713678" cy="1600438"/>
          </a:xfrm>
          <a:prstGeom prst="rect">
            <a:avLst/>
          </a:prstGeom>
          <a:ln>
            <a:solidFill>
              <a:srgbClr val="00B050"/>
            </a:solidFill>
          </a:ln>
        </p:spPr>
        <p:txBody>
          <a:bodyPr wrap="square">
            <a:spAutoFit/>
          </a:bodyPr>
          <a:lstStyle/>
          <a:p>
            <a:r>
              <a:rPr lang="en-GB" sz="1400" b="1" i="1">
                <a:solidFill>
                  <a:schemeClr val="dk1"/>
                </a:solidFill>
              </a:rPr>
              <a:t>Location</a:t>
            </a:r>
          </a:p>
          <a:p>
            <a:r>
              <a:rPr lang="en-GB" sz="1400"/>
              <a:t>In 2014, the largest protected area of Sabah on the island of Borneo  in Malaysia was designated as a UNESCO Biosphere Reserve. This is a local, small-scale example of ecosystem management. The reserve stretches 120km north and south and 40km east and west, covering an area just over 350,000 hectares. It has a variety of tropical plants. </a:t>
            </a:r>
          </a:p>
        </p:txBody>
      </p:sp>
      <p:sp>
        <p:nvSpPr>
          <p:cNvPr id="7" name="AutoShape 2" descr="Image result for crocker range biosphere reserve lo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034" t="19165" r="9517" b="8055"/>
          <a:stretch/>
        </p:blipFill>
        <p:spPr>
          <a:xfrm>
            <a:off x="4914900" y="852124"/>
            <a:ext cx="1828124" cy="1980812"/>
          </a:xfrm>
          <a:prstGeom prst="rect">
            <a:avLst/>
          </a:prstGeom>
        </p:spPr>
      </p:pic>
      <p:cxnSp>
        <p:nvCxnSpPr>
          <p:cNvPr id="10" name="Straight Arrow Connector 9"/>
          <p:cNvCxnSpPr/>
          <p:nvPr/>
        </p:nvCxnSpPr>
        <p:spPr>
          <a:xfrm flipH="1">
            <a:off x="5668084" y="641727"/>
            <a:ext cx="847016" cy="110303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97291" y="2464085"/>
            <a:ext cx="4713678" cy="1384995"/>
          </a:xfrm>
          <a:prstGeom prst="rect">
            <a:avLst/>
          </a:prstGeom>
          <a:ln>
            <a:solidFill>
              <a:srgbClr val="00B050"/>
            </a:solidFill>
          </a:ln>
        </p:spPr>
        <p:txBody>
          <a:bodyPr wrap="square">
            <a:spAutoFit/>
          </a:bodyPr>
          <a:lstStyle/>
          <a:p>
            <a:r>
              <a:rPr lang="en-GB" sz="1400" b="1" i="1">
                <a:solidFill>
                  <a:schemeClr val="dk1"/>
                </a:solidFill>
              </a:rPr>
              <a:t>Why it is valuable</a:t>
            </a:r>
          </a:p>
          <a:p>
            <a:r>
              <a:rPr lang="en-GB" sz="1400"/>
              <a:t>It is home to endangered species such as the orang-utan and clouded leopard. The clouded leopard is endemic to the islands of Borneo and Sumatra and there are fewer than 10,000 left in the wild.  This makes them very vulnerable to human activity and environmental changes.</a:t>
            </a:r>
          </a:p>
        </p:txBody>
      </p:sp>
      <p:sp>
        <p:nvSpPr>
          <p:cNvPr id="14" name="Rectangle 13"/>
          <p:cNvSpPr/>
          <p:nvPr/>
        </p:nvSpPr>
        <p:spPr>
          <a:xfrm>
            <a:off x="97291" y="3937520"/>
            <a:ext cx="4713678" cy="3108543"/>
          </a:xfrm>
          <a:prstGeom prst="rect">
            <a:avLst/>
          </a:prstGeom>
          <a:ln>
            <a:solidFill>
              <a:srgbClr val="00B050"/>
            </a:solidFill>
          </a:ln>
        </p:spPr>
        <p:txBody>
          <a:bodyPr wrap="square">
            <a:spAutoFit/>
          </a:bodyPr>
          <a:lstStyle/>
          <a:p>
            <a:r>
              <a:rPr lang="en-GB" sz="1400" b="1" i="1">
                <a:solidFill>
                  <a:schemeClr val="dk1"/>
                </a:solidFill>
              </a:rPr>
              <a:t>How is it being managed</a:t>
            </a:r>
          </a:p>
          <a:p>
            <a:r>
              <a:rPr lang="en-GB" sz="1400"/>
              <a:t>There is a core area (green) of legally protected forest reserves. The central area is covered by natural vegetation and is strictly for long-term research projects, education and tourism. The population in this zone is only around 200 and they are often involved in small-scale agriculture. There are six plots measuring 50 by 10 miles that are for ecological monitoring. They contain 300 plant species, 200 mammals and over 250 bird species. In the buffer zone (blue), there are 400 communities involved in small scale agriculture and rubber plantations which are carefully observed. The transition zone contains 264 villages who grow vegetables to supply the local towns. Hunting activities are still part of cultural traditions e.g. the hunting of pigs.</a:t>
            </a:r>
          </a:p>
        </p:txBody>
      </p:sp>
      <p:pic>
        <p:nvPicPr>
          <p:cNvPr id="3" name="Picture 2"/>
          <p:cNvPicPr>
            <a:picLocks noChangeAspect="1"/>
          </p:cNvPicPr>
          <p:nvPr/>
        </p:nvPicPr>
        <p:blipFill rotWithShape="1">
          <a:blip r:embed="rId3"/>
          <a:srcRect l="10848" t="22202" r="73208" b="33955"/>
          <a:stretch/>
        </p:blipFill>
        <p:spPr>
          <a:xfrm>
            <a:off x="4914901" y="2945364"/>
            <a:ext cx="1828124" cy="2826374"/>
          </a:xfrm>
          <a:prstGeom prst="rect">
            <a:avLst/>
          </a:prstGeom>
        </p:spPr>
      </p:pic>
      <p:pic>
        <p:nvPicPr>
          <p:cNvPr id="1026" name="Picture 2" descr="Image result for crocker range biosphere reserve cloud leopard&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002" y="5827431"/>
            <a:ext cx="1824022" cy="126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63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5E722-7C06-4AEE-BD98-E53004702475}"/>
              </a:ext>
            </a:extLst>
          </p:cNvPr>
          <p:cNvSpPr>
            <a:spLocks noGrp="1"/>
          </p:cNvSpPr>
          <p:nvPr>
            <p:ph type="sldNum" sz="quarter" idx="12"/>
          </p:nvPr>
        </p:nvSpPr>
        <p:spPr/>
        <p:txBody>
          <a:bodyPr/>
          <a:lstStyle/>
          <a:p>
            <a:fld id="{26DB786A-AADC-CC40-94F2-0C6B1445BCE0}" type="slidenum">
              <a:rPr lang="en-US" smtClean="0"/>
              <a:t>17</a:t>
            </a:fld>
            <a:endParaRPr lang="en-US"/>
          </a:p>
        </p:txBody>
      </p:sp>
      <p:sp>
        <p:nvSpPr>
          <p:cNvPr id="3" name="TextBox 2">
            <a:extLst>
              <a:ext uri="{FF2B5EF4-FFF2-40B4-BE49-F238E27FC236}">
                <a16:creationId xmlns:a16="http://schemas.microsoft.com/office/drawing/2014/main" id="{7A39670C-B591-4DD3-BCA7-697EA18BBD39}"/>
              </a:ext>
            </a:extLst>
          </p:cNvPr>
          <p:cNvSpPr txBox="1"/>
          <p:nvPr/>
        </p:nvSpPr>
        <p:spPr>
          <a:xfrm>
            <a:off x="129208" y="93851"/>
            <a:ext cx="6599583" cy="8956298"/>
          </a:xfrm>
          <a:prstGeom prst="rect">
            <a:avLst/>
          </a:prstGeom>
          <a:noFill/>
          <a:ln w="12700">
            <a:solidFill>
              <a:srgbClr val="00B050"/>
            </a:solidFill>
          </a:ln>
        </p:spPr>
        <p:txBody>
          <a:bodyPr wrap="square" rtlCol="0">
            <a:spAutoFit/>
          </a:bodyPr>
          <a:lstStyle/>
          <a:p>
            <a:r>
              <a:rPr lang="en-GB" sz="1600"/>
              <a:t>How are the locals involved:</a:t>
            </a:r>
          </a:p>
          <a:p>
            <a:endParaRPr lang="en-GB" sz="1600"/>
          </a:p>
          <a:p>
            <a:r>
              <a:rPr lang="en-GB" sz="1600"/>
              <a:t>Locals would use slash and burn cultivation that would leave a mosaic pattern of secondary forests (new growth re grown forests not as good as old growth ancient forests) </a:t>
            </a:r>
          </a:p>
          <a:p>
            <a:endParaRPr lang="en-GB" sz="1600"/>
          </a:p>
          <a:p>
            <a:r>
              <a:rPr lang="en-GB" sz="1600"/>
              <a:t>In villages land use planning was very rare and so to tackle this within the buffer zones they will create community conserved areas (CCAs) defined as </a:t>
            </a:r>
            <a:r>
              <a:rPr lang="en-GB" sz="1600" i="1"/>
              <a:t>Natural and modified ecosystems that contain significant biodiversity values, ecological services and cultural values, voluntarily conserved by indigenous and local communities </a:t>
            </a:r>
            <a:endParaRPr lang="en-GB" sz="1600"/>
          </a:p>
          <a:p>
            <a:endParaRPr lang="en-GB" sz="1600"/>
          </a:p>
          <a:p>
            <a:r>
              <a:rPr lang="en-GB" sz="1600"/>
              <a:t>By incorporating local people into the land planning process they could draw on local expertise and knowledge of land use systems to create the best outcomes. By combining this with GIS (GIS can plug gaps in areas where data is not easily accessible) they created an approach to land management called PGIS (Participatory Geographical Information Systems). In short practical knowledge of local communities complements scientific knowledge of GIS analysts.</a:t>
            </a:r>
          </a:p>
          <a:p>
            <a:endParaRPr lang="en-GB" sz="1600"/>
          </a:p>
          <a:p>
            <a:r>
              <a:rPr lang="en-GB" sz="1600"/>
              <a:t>An example of a village in Crocker range buffer zone is Wassai. Their village covers hilly rugged terrain that ranges between 450m to 1480m and has a population estimated at 280. They cultivate their hills in the form of paddies to feed themselves and produce an income from fishing and exchanging non timber forest products for cash. Villagers in Wassai took part in a PGIS scheme, a workshop put on by researchers attracted 38 villagers who provided information about fauna and flora sightings, places for potential tourist trails, potential water pollutants, forest product collection locations, previous landslide locations and which of those landslide areas had been restored. GIS analysts took all the information given by locals and using satellite imagery and classification tools made a map of the area which was split into 3 zones 1. conservation zone 2. compatible use zone 3. no restriction zone. 37% of Wassai is in zone 1. Future proposed tourist trails and land use is then decided using this map of zones informed by both local information and science. </a:t>
            </a:r>
          </a:p>
        </p:txBody>
      </p:sp>
    </p:spTree>
    <p:extLst>
      <p:ext uri="{BB962C8B-B14F-4D97-AF65-F5344CB8AC3E}">
        <p14:creationId xmlns:p14="http://schemas.microsoft.com/office/powerpoint/2010/main" val="395882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164367" y="4206413"/>
            <a:ext cx="8924862" cy="674614"/>
          </a:xfrm>
        </p:spPr>
        <p:txBody>
          <a:bodyPr>
            <a:normAutofit/>
          </a:bodyPr>
          <a:lstStyle/>
          <a:p>
            <a:r>
              <a:rPr lang="en-US" sz="3600"/>
              <a:t>Sustainably managing Whaling, Arctic circle</a:t>
            </a:r>
          </a:p>
        </p:txBody>
      </p:sp>
      <p:sp>
        <p:nvSpPr>
          <p:cNvPr id="4" name="TextBox 3"/>
          <p:cNvSpPr txBox="1"/>
          <p:nvPr/>
        </p:nvSpPr>
        <p:spPr>
          <a:xfrm>
            <a:off x="632113" y="366925"/>
            <a:ext cx="4026545"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a:t>Whales have been hunted for centuries. </a:t>
            </a:r>
            <a:r>
              <a:rPr lang="en-US" sz="1400" err="1"/>
              <a:t>Inuits</a:t>
            </a:r>
            <a:r>
              <a:rPr lang="en-US" sz="1400"/>
              <a:t> (Eskimos) hunt whales for oil, meat and bones. However, countries and companies started to hunt whales and this became unsustainable. </a:t>
            </a:r>
          </a:p>
          <a:p>
            <a:endParaRPr lang="en-US" sz="1400"/>
          </a:p>
          <a:p>
            <a:r>
              <a:rPr lang="en-US" sz="1400" u="sng"/>
              <a:t>Whaling in the 20</a:t>
            </a:r>
            <a:r>
              <a:rPr lang="en-US" sz="1400" u="sng" baseline="30000"/>
              <a:t>th</a:t>
            </a:r>
            <a:r>
              <a:rPr lang="en-US" sz="1400" u="sng"/>
              <a:t> century </a:t>
            </a:r>
          </a:p>
          <a:p>
            <a:r>
              <a:rPr lang="en-US" sz="1400"/>
              <a:t>In the 1930s over 50,000 whales were being killed every year. Huge factory ships were catching 10-20 whales each time to make products like margarine, chemicals and make up. In 1946 the </a:t>
            </a:r>
            <a:r>
              <a:rPr lang="en-US" sz="1400" b="1"/>
              <a:t>International Whaling Commission (IWC) </a:t>
            </a:r>
            <a:r>
              <a:rPr lang="en-US" sz="1400"/>
              <a:t>was set up to protect whales. It sets a total number of whales that each country can catch. In 1986 the IWC banned commercial whaling (whaling to make products), however Japan continued to catch whales for what they called </a:t>
            </a:r>
            <a:r>
              <a:rPr lang="en-US" sz="1400" b="1"/>
              <a:t>‘scientific research’. </a:t>
            </a:r>
            <a:r>
              <a:rPr lang="en-US" sz="1400"/>
              <a:t>Since 1986 30,000 whales have been caught, mostly by Japan. </a:t>
            </a:r>
            <a:endParaRPr lang="en-US" sz="1400" b="1"/>
          </a:p>
        </p:txBody>
      </p:sp>
      <p:sp>
        <p:nvSpPr>
          <p:cNvPr id="5" name="TextBox 4"/>
          <p:cNvSpPr txBox="1"/>
          <p:nvPr/>
        </p:nvSpPr>
        <p:spPr>
          <a:xfrm>
            <a:off x="3129962" y="4244199"/>
            <a:ext cx="3728037" cy="48320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u="sng" dirty="0"/>
              <a:t>The Marine Wildlife Sanctuary </a:t>
            </a:r>
          </a:p>
          <a:p>
            <a:r>
              <a:rPr lang="en-US" sz="1400" dirty="0"/>
              <a:t>This safe place for sea animals was set up on the coast of Baffin Island in 2008, Northern Canada by the WWF and the </a:t>
            </a:r>
            <a:r>
              <a:rPr lang="en-US" sz="1400"/>
              <a:t>Canadian government</a:t>
            </a:r>
            <a:r>
              <a:rPr lang="en-US" sz="1400" dirty="0"/>
              <a:t>. $1million was invested in the area. The sanctuary covers 12 miles and protects 17 species of whale. Up to 2,000 bowhead whales stop in the area every year on their migration. Polar bears, seals and fish also benefit from the sanctuary. It is illegal for whaling ships to come into this area. 1,000 Inuit people live on Baffin Island and Greenpeace support them hunting Whales. Greenpeace want to work with the </a:t>
            </a:r>
            <a:r>
              <a:rPr lang="en-US" sz="1400" dirty="0" err="1"/>
              <a:t>Inuits</a:t>
            </a:r>
            <a:r>
              <a:rPr lang="en-US" sz="1400" dirty="0"/>
              <a:t> (indigenous people) and make a joint stand against oil drilling in the Arctic Ocean. Inuit people only live off what they need and they use every part of the Whale in their way of life.</a:t>
            </a:r>
          </a:p>
          <a:p>
            <a:r>
              <a:rPr lang="en-US" sz="1400" dirty="0"/>
              <a:t> </a:t>
            </a:r>
            <a:r>
              <a:rPr lang="en-GB" sz="1400" dirty="0"/>
              <a:t>The Clyde river economic development society is responsible for arranging tourist activities in the area which is a popular destination for ice climbing (the cliffs of McBeth and Sam ford Fjord being the most popular). </a:t>
            </a:r>
          </a:p>
        </p:txBody>
      </p:sp>
      <p:sp>
        <p:nvSpPr>
          <p:cNvPr id="6" name="TextBox 5"/>
          <p:cNvSpPr txBox="1"/>
          <p:nvPr/>
        </p:nvSpPr>
        <p:spPr>
          <a:xfrm>
            <a:off x="0" y="29376"/>
            <a:ext cx="4969481" cy="369332"/>
          </a:xfrm>
          <a:prstGeom prst="rect">
            <a:avLst/>
          </a:prstGeom>
          <a:noFill/>
        </p:spPr>
        <p:txBody>
          <a:bodyPr wrap="square" rtlCol="0">
            <a:spAutoFit/>
          </a:bodyPr>
          <a:lstStyle/>
          <a:p>
            <a:r>
              <a:rPr lang="en-US" b="1">
                <a:solidFill>
                  <a:srgbClr val="FF0000"/>
                </a:solidFill>
              </a:rPr>
              <a:t>Your small scale case study </a:t>
            </a:r>
          </a:p>
        </p:txBody>
      </p:sp>
      <p:pic>
        <p:nvPicPr>
          <p:cNvPr id="7" name="Picture 6"/>
          <p:cNvPicPr>
            <a:picLocks noChangeAspect="1"/>
          </p:cNvPicPr>
          <p:nvPr/>
        </p:nvPicPr>
        <p:blipFill>
          <a:blip r:embed="rId2"/>
          <a:stretch>
            <a:fillRect/>
          </a:stretch>
        </p:blipFill>
        <p:spPr>
          <a:xfrm>
            <a:off x="635372" y="4543720"/>
            <a:ext cx="2423173" cy="1789156"/>
          </a:xfrm>
          <a:prstGeom prst="rect">
            <a:avLst/>
          </a:prstGeom>
        </p:spPr>
      </p:pic>
      <p:pic>
        <p:nvPicPr>
          <p:cNvPr id="8" name="Picture 7"/>
          <p:cNvPicPr>
            <a:picLocks noChangeAspect="1"/>
          </p:cNvPicPr>
          <p:nvPr/>
        </p:nvPicPr>
        <p:blipFill>
          <a:blip r:embed="rId3"/>
          <a:stretch>
            <a:fillRect/>
          </a:stretch>
        </p:blipFill>
        <p:spPr>
          <a:xfrm>
            <a:off x="881003" y="6384996"/>
            <a:ext cx="1979695" cy="2333554"/>
          </a:xfrm>
          <a:prstGeom prst="rect">
            <a:avLst/>
          </a:prstGeom>
        </p:spPr>
      </p:pic>
      <p:pic>
        <p:nvPicPr>
          <p:cNvPr id="9" name="Picture 8"/>
          <p:cNvPicPr>
            <a:picLocks noChangeAspect="1"/>
          </p:cNvPicPr>
          <p:nvPr/>
        </p:nvPicPr>
        <p:blipFill>
          <a:blip r:embed="rId4"/>
          <a:stretch>
            <a:fillRect/>
          </a:stretch>
        </p:blipFill>
        <p:spPr>
          <a:xfrm>
            <a:off x="4767546" y="15061"/>
            <a:ext cx="2090454" cy="2517669"/>
          </a:xfrm>
          <a:prstGeom prst="rect">
            <a:avLst/>
          </a:prstGeom>
        </p:spPr>
      </p:pic>
      <p:pic>
        <p:nvPicPr>
          <p:cNvPr id="10" name="Picture 9"/>
          <p:cNvPicPr>
            <a:picLocks noChangeAspect="1"/>
          </p:cNvPicPr>
          <p:nvPr/>
        </p:nvPicPr>
        <p:blipFill>
          <a:blip r:embed="rId5"/>
          <a:stretch>
            <a:fillRect/>
          </a:stretch>
        </p:blipFill>
        <p:spPr>
          <a:xfrm>
            <a:off x="4669773" y="2454534"/>
            <a:ext cx="2090454" cy="1549776"/>
          </a:xfrm>
          <a:prstGeom prst="rect">
            <a:avLst/>
          </a:prstGeom>
        </p:spPr>
      </p:pic>
      <p:sp>
        <p:nvSpPr>
          <p:cNvPr id="11" name="Slide Number Placeholder 10"/>
          <p:cNvSpPr>
            <a:spLocks noGrp="1"/>
          </p:cNvSpPr>
          <p:nvPr>
            <p:ph type="sldNum" sz="quarter" idx="12"/>
          </p:nvPr>
        </p:nvSpPr>
        <p:spPr>
          <a:xfrm>
            <a:off x="5257800" y="8718550"/>
            <a:ext cx="1600200" cy="486833"/>
          </a:xfrm>
        </p:spPr>
        <p:txBody>
          <a:bodyPr/>
          <a:lstStyle/>
          <a:p>
            <a:fld id="{26DB786A-AADC-CC40-94F2-0C6B1445BCE0}" type="slidenum">
              <a:rPr lang="en-US" smtClean="0"/>
              <a:t>18</a:t>
            </a:fld>
            <a:endParaRPr lang="en-US"/>
          </a:p>
        </p:txBody>
      </p:sp>
    </p:spTree>
    <p:extLst>
      <p:ext uri="{BB962C8B-B14F-4D97-AF65-F5344CB8AC3E}">
        <p14:creationId xmlns:p14="http://schemas.microsoft.com/office/powerpoint/2010/main" val="250210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664248" y="4767343"/>
            <a:ext cx="7301833" cy="798556"/>
          </a:xfrm>
        </p:spPr>
        <p:txBody>
          <a:bodyPr>
            <a:normAutofit fontScale="90000"/>
          </a:bodyPr>
          <a:lstStyle/>
          <a:p>
            <a:r>
              <a:rPr lang="en-US" sz="4000"/>
              <a:t>Managing the Arctic and Antarctica sustainably </a:t>
            </a:r>
          </a:p>
        </p:txBody>
      </p:sp>
      <p:sp>
        <p:nvSpPr>
          <p:cNvPr id="4" name="TextBox 3"/>
          <p:cNvSpPr txBox="1"/>
          <p:nvPr/>
        </p:nvSpPr>
        <p:spPr>
          <a:xfrm rot="5400000">
            <a:off x="4610517" y="7396157"/>
            <a:ext cx="2941821" cy="584776"/>
          </a:xfrm>
          <a:prstGeom prst="rect">
            <a:avLst/>
          </a:prstGeom>
          <a:noFill/>
        </p:spPr>
        <p:txBody>
          <a:bodyPr wrap="square" rtlCol="0">
            <a:spAutoFit/>
          </a:bodyPr>
          <a:lstStyle/>
          <a:p>
            <a:r>
              <a:rPr lang="en-US" sz="1600" b="1">
                <a:solidFill>
                  <a:srgbClr val="FF0000"/>
                </a:solidFill>
              </a:rPr>
              <a:t>Your international/global scale  case study </a:t>
            </a:r>
          </a:p>
        </p:txBody>
      </p:sp>
      <p:sp>
        <p:nvSpPr>
          <p:cNvPr id="5" name="TextBox 4"/>
          <p:cNvSpPr txBox="1"/>
          <p:nvPr/>
        </p:nvSpPr>
        <p:spPr>
          <a:xfrm>
            <a:off x="3208618" y="130709"/>
            <a:ext cx="3522538"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a:t>Why is the Arctic a fragile environment?</a:t>
            </a:r>
          </a:p>
          <a:p>
            <a:pPr marL="285750" indent="-285750">
              <a:buFont typeface="Arial"/>
              <a:buChar char="•"/>
            </a:pPr>
            <a:r>
              <a:rPr lang="en-US" sz="1400"/>
              <a:t>Resources like oil and whales are exploited </a:t>
            </a:r>
          </a:p>
          <a:p>
            <a:pPr marL="285750" indent="-285750">
              <a:buFont typeface="Arial"/>
              <a:buChar char="•"/>
            </a:pPr>
            <a:r>
              <a:rPr lang="en-US" sz="1400"/>
              <a:t>Global warming causes climate change </a:t>
            </a:r>
          </a:p>
          <a:p>
            <a:pPr marL="285750" indent="-285750">
              <a:buFont typeface="Arial"/>
              <a:buChar char="•"/>
            </a:pPr>
            <a:r>
              <a:rPr lang="en-US" sz="1400"/>
              <a:t>The minimum area of ice shrinks each year  </a:t>
            </a:r>
          </a:p>
        </p:txBody>
      </p:sp>
      <p:sp>
        <p:nvSpPr>
          <p:cNvPr id="6" name="TextBox 5"/>
          <p:cNvSpPr txBox="1"/>
          <p:nvPr/>
        </p:nvSpPr>
        <p:spPr>
          <a:xfrm>
            <a:off x="110828" y="689534"/>
            <a:ext cx="2913962"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a:t>Why does it need protecting? </a:t>
            </a:r>
          </a:p>
          <a:p>
            <a:pPr marL="285750" indent="-285750">
              <a:buFont typeface="Arial"/>
              <a:buChar char="•"/>
            </a:pPr>
            <a:r>
              <a:rPr lang="en-US" sz="1400"/>
              <a:t>It reflects the sun’s energy (Albedo effect) keeping our global temperature cooler </a:t>
            </a:r>
          </a:p>
          <a:p>
            <a:pPr marL="285750" indent="-285750">
              <a:buFont typeface="Arial"/>
              <a:buChar char="•"/>
            </a:pPr>
            <a:r>
              <a:rPr lang="en-US" sz="1400"/>
              <a:t>It is a habitat and breeding place for hundreds of species </a:t>
            </a:r>
          </a:p>
          <a:p>
            <a:pPr marL="285750" indent="-285750">
              <a:buFont typeface="Arial"/>
              <a:buChar char="•"/>
            </a:pPr>
            <a:r>
              <a:rPr lang="en-US" sz="1400"/>
              <a:t>Very little of the land is currently protected – it means that any countries can go and exploit the resources in the area. </a:t>
            </a:r>
          </a:p>
        </p:txBody>
      </p:sp>
      <p:sp>
        <p:nvSpPr>
          <p:cNvPr id="7" name="TextBox 6"/>
          <p:cNvSpPr txBox="1"/>
          <p:nvPr/>
        </p:nvSpPr>
        <p:spPr>
          <a:xfrm>
            <a:off x="3140203" y="1608122"/>
            <a:ext cx="2913962" cy="181588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How is the Arctic protected? </a:t>
            </a:r>
          </a:p>
          <a:p>
            <a:r>
              <a:rPr lang="en-US" sz="1400" b="1"/>
              <a:t>It isn’t! </a:t>
            </a:r>
          </a:p>
          <a:p>
            <a:r>
              <a:rPr lang="en-US" sz="1400"/>
              <a:t>1996 – 8 countries came together to form the </a:t>
            </a:r>
            <a:r>
              <a:rPr lang="en-US" sz="1400" b="1"/>
              <a:t>Arctic Council</a:t>
            </a:r>
            <a:r>
              <a:rPr lang="en-US" sz="1400"/>
              <a:t>. It’s goal is to protect the fragile Arctic environment but it has no legal powers to prevent any countries carrying out harmful activities. </a:t>
            </a:r>
          </a:p>
        </p:txBody>
      </p:sp>
      <p:sp>
        <p:nvSpPr>
          <p:cNvPr id="8" name="TextBox 7"/>
          <p:cNvSpPr txBox="1"/>
          <p:nvPr/>
        </p:nvSpPr>
        <p:spPr>
          <a:xfrm>
            <a:off x="2994381" y="3453227"/>
            <a:ext cx="278467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The Paris climate agreement</a:t>
            </a:r>
          </a:p>
          <a:p>
            <a:r>
              <a:rPr lang="en-US" sz="1400"/>
              <a:t>This international agreement was signed by 195 countries in 2015. the agreement sets out a plan to help the world avoid dangerous climate change by limiting global warming to less than 2 degrees. This could help slow the rate of sea ice melting and sea levels rising in the Arctic area. </a:t>
            </a:r>
          </a:p>
        </p:txBody>
      </p:sp>
      <p:sp>
        <p:nvSpPr>
          <p:cNvPr id="9" name="TextBox 8"/>
          <p:cNvSpPr txBox="1"/>
          <p:nvPr/>
        </p:nvSpPr>
        <p:spPr>
          <a:xfrm>
            <a:off x="110828" y="3030824"/>
            <a:ext cx="2913962" cy="28931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Greenpeace</a:t>
            </a:r>
          </a:p>
          <a:p>
            <a:r>
              <a:rPr lang="en-US" sz="1400"/>
              <a:t>Greenpeace is campaigning for the ‘Arctic Sanctuary’. This sanctuary would cover 3 million miles of the Arctic Ocean and ban any harmful human activity. At the moment, this part of the ocean isn’t owned by anyone. Within the sanctuary they would ban</a:t>
            </a:r>
            <a:r>
              <a:rPr lang="is-IS" sz="1400"/>
              <a:t>…</a:t>
            </a:r>
          </a:p>
          <a:p>
            <a:pPr marL="285750" indent="-285750">
              <a:buFont typeface="Arial"/>
              <a:buChar char="•"/>
            </a:pPr>
            <a:r>
              <a:rPr lang="en-US" sz="1400"/>
              <a:t>F</a:t>
            </a:r>
            <a:r>
              <a:rPr lang="is-IS" sz="1400"/>
              <a:t>ishing </a:t>
            </a:r>
          </a:p>
          <a:p>
            <a:pPr marL="285750" indent="-285750">
              <a:buFont typeface="Arial"/>
              <a:buChar char="•"/>
            </a:pPr>
            <a:r>
              <a:rPr lang="en-US" sz="1400"/>
              <a:t>D</a:t>
            </a:r>
            <a:r>
              <a:rPr lang="is-IS" sz="1400"/>
              <a:t>rilling for gas or oil </a:t>
            </a:r>
          </a:p>
          <a:p>
            <a:pPr marL="285750" indent="-285750">
              <a:buFont typeface="Arial"/>
              <a:buChar char="•"/>
            </a:pPr>
            <a:r>
              <a:rPr lang="en-US" sz="1400"/>
              <a:t>M</a:t>
            </a:r>
            <a:r>
              <a:rPr lang="is-IS" sz="1400"/>
              <a:t>ining </a:t>
            </a:r>
          </a:p>
          <a:p>
            <a:pPr marL="285750" indent="-285750">
              <a:buFont typeface="Arial"/>
              <a:buChar char="•"/>
            </a:pPr>
            <a:r>
              <a:rPr lang="en-US" sz="1400"/>
              <a:t>M</a:t>
            </a:r>
            <a:r>
              <a:rPr lang="is-IS" sz="1400"/>
              <a:t>ilitary activtiy </a:t>
            </a:r>
          </a:p>
        </p:txBody>
      </p:sp>
      <p:sp>
        <p:nvSpPr>
          <p:cNvPr id="10" name="TextBox 9"/>
          <p:cNvSpPr txBox="1"/>
          <p:nvPr/>
        </p:nvSpPr>
        <p:spPr>
          <a:xfrm>
            <a:off x="110828" y="130709"/>
            <a:ext cx="2913962" cy="369332"/>
          </a:xfrm>
          <a:prstGeom prst="rect">
            <a:avLst/>
          </a:prstGeom>
          <a:noFill/>
        </p:spPr>
        <p:txBody>
          <a:bodyPr wrap="square" rtlCol="0">
            <a:spAutoFit/>
          </a:bodyPr>
          <a:lstStyle/>
          <a:p>
            <a:r>
              <a:rPr lang="en-US" b="1">
                <a:solidFill>
                  <a:srgbClr val="FF0000"/>
                </a:solidFill>
              </a:rPr>
              <a:t>The Arctic – not protected</a:t>
            </a:r>
          </a:p>
        </p:txBody>
      </p:sp>
      <p:sp>
        <p:nvSpPr>
          <p:cNvPr id="11" name="TextBox 10"/>
          <p:cNvSpPr txBox="1"/>
          <p:nvPr/>
        </p:nvSpPr>
        <p:spPr>
          <a:xfrm>
            <a:off x="64462" y="5971724"/>
            <a:ext cx="2913962" cy="369332"/>
          </a:xfrm>
          <a:prstGeom prst="rect">
            <a:avLst/>
          </a:prstGeom>
          <a:noFill/>
        </p:spPr>
        <p:txBody>
          <a:bodyPr wrap="square" rtlCol="0">
            <a:spAutoFit/>
          </a:bodyPr>
          <a:lstStyle/>
          <a:p>
            <a:r>
              <a:rPr lang="en-US" b="1">
                <a:solidFill>
                  <a:srgbClr val="FF0000"/>
                </a:solidFill>
              </a:rPr>
              <a:t>Antarctica–protected</a:t>
            </a:r>
          </a:p>
        </p:txBody>
      </p:sp>
      <p:cxnSp>
        <p:nvCxnSpPr>
          <p:cNvPr id="13" name="Straight Connector 12"/>
          <p:cNvCxnSpPr/>
          <p:nvPr/>
        </p:nvCxnSpPr>
        <p:spPr>
          <a:xfrm>
            <a:off x="0" y="5922409"/>
            <a:ext cx="2997520" cy="0"/>
          </a:xfrm>
          <a:prstGeom prst="line">
            <a:avLst/>
          </a:prstGeom>
          <a:ln w="57150" cmpd="sng"/>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024790" y="5715451"/>
            <a:ext cx="2781535" cy="0"/>
          </a:xfrm>
          <a:prstGeom prst="line">
            <a:avLst/>
          </a:prstGeom>
          <a:ln w="57150" cmpd="sng"/>
        </p:spPr>
        <p:style>
          <a:lnRef idx="2">
            <a:schemeClr val="dk1"/>
          </a:lnRef>
          <a:fillRef idx="0">
            <a:schemeClr val="dk1"/>
          </a:fillRef>
          <a:effectRef idx="1">
            <a:schemeClr val="dk1"/>
          </a:effectRef>
          <a:fontRef idx="minor">
            <a:schemeClr val="tx1"/>
          </a:fontRef>
        </p:style>
      </p:cxnSp>
      <p:cxnSp>
        <p:nvCxnSpPr>
          <p:cNvPr id="16" name="Straight Connector 15"/>
          <p:cNvCxnSpPr>
            <a:cxnSpLocks/>
          </p:cNvCxnSpPr>
          <p:nvPr/>
        </p:nvCxnSpPr>
        <p:spPr>
          <a:xfrm>
            <a:off x="2994381" y="5699996"/>
            <a:ext cx="0" cy="222413"/>
          </a:xfrm>
          <a:prstGeom prst="line">
            <a:avLst/>
          </a:prstGeom>
          <a:ln w="57150" cmpd="sng"/>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8877" y="6264456"/>
            <a:ext cx="3828757" cy="1600438"/>
          </a:xfrm>
          <a:prstGeom prst="rect">
            <a:avLst/>
          </a:prstGeom>
          <a:noFill/>
        </p:spPr>
        <p:txBody>
          <a:bodyPr wrap="square" rtlCol="0">
            <a:spAutoFit/>
          </a:bodyPr>
          <a:lstStyle/>
          <a:p>
            <a:pPr marL="285750" indent="-285750">
              <a:buFont typeface="Arial"/>
              <a:buChar char="•"/>
            </a:pPr>
            <a:r>
              <a:rPr lang="en-US" sz="1400"/>
              <a:t>The Antarctic treaty was signed in 1961 by 46 countries because the area was under threat</a:t>
            </a:r>
          </a:p>
          <a:p>
            <a:pPr marL="285750" indent="-285750">
              <a:buFont typeface="Arial"/>
              <a:buChar char="•"/>
            </a:pPr>
            <a:r>
              <a:rPr lang="en-US" sz="1400"/>
              <a:t>Humans are only allowed on the continent for scientific research and tourism </a:t>
            </a:r>
          </a:p>
          <a:p>
            <a:pPr marL="285750" indent="-285750">
              <a:buFont typeface="Arial"/>
              <a:buChar char="•"/>
            </a:pPr>
            <a:r>
              <a:rPr lang="en-US" sz="1400"/>
              <a:t>Tourism is limited to 100 visitors a year</a:t>
            </a:r>
          </a:p>
          <a:p>
            <a:pPr marL="285750" indent="-285750">
              <a:buFont typeface="Arial"/>
              <a:buChar char="•"/>
            </a:pPr>
            <a:r>
              <a:rPr lang="en-US" sz="1400"/>
              <a:t>No sewage must be discharged at sea</a:t>
            </a:r>
          </a:p>
          <a:p>
            <a:pPr marL="285750" indent="-285750">
              <a:buFont typeface="Arial"/>
              <a:buChar char="•"/>
            </a:pPr>
            <a:endParaRPr lang="en-US" sz="1400"/>
          </a:p>
        </p:txBody>
      </p:sp>
      <p:pic>
        <p:nvPicPr>
          <p:cNvPr id="19" name="Picture 18"/>
          <p:cNvPicPr>
            <a:picLocks noChangeAspect="1"/>
          </p:cNvPicPr>
          <p:nvPr/>
        </p:nvPicPr>
        <p:blipFill>
          <a:blip r:embed="rId2"/>
          <a:stretch>
            <a:fillRect/>
          </a:stretch>
        </p:blipFill>
        <p:spPr>
          <a:xfrm>
            <a:off x="3858537" y="5800345"/>
            <a:ext cx="1859178" cy="1645349"/>
          </a:xfrm>
          <a:prstGeom prst="rect">
            <a:avLst/>
          </a:prstGeom>
        </p:spPr>
      </p:pic>
      <p:sp>
        <p:nvSpPr>
          <p:cNvPr id="20" name="Slide Number Placeholder 19"/>
          <p:cNvSpPr>
            <a:spLocks noGrp="1"/>
          </p:cNvSpPr>
          <p:nvPr>
            <p:ph type="sldNum" sz="quarter" idx="12"/>
          </p:nvPr>
        </p:nvSpPr>
        <p:spPr>
          <a:xfrm>
            <a:off x="5284898" y="8687065"/>
            <a:ext cx="1600200" cy="486833"/>
          </a:xfrm>
        </p:spPr>
        <p:txBody>
          <a:bodyPr/>
          <a:lstStyle/>
          <a:p>
            <a:fld id="{26DB786A-AADC-CC40-94F2-0C6B1445BCE0}" type="slidenum">
              <a:rPr lang="en-US" smtClean="0"/>
              <a:t>19</a:t>
            </a:fld>
            <a:endParaRPr lang="en-US"/>
          </a:p>
        </p:txBody>
      </p:sp>
      <p:sp>
        <p:nvSpPr>
          <p:cNvPr id="3" name="Rectangle 2">
            <a:extLst>
              <a:ext uri="{FF2B5EF4-FFF2-40B4-BE49-F238E27FC236}">
                <a16:creationId xmlns:a16="http://schemas.microsoft.com/office/drawing/2014/main" id="{C7D78F9D-5E43-424A-8678-B038A67BD11A}"/>
              </a:ext>
            </a:extLst>
          </p:cNvPr>
          <p:cNvSpPr/>
          <p:nvPr/>
        </p:nvSpPr>
        <p:spPr>
          <a:xfrm>
            <a:off x="-15387" y="7550661"/>
            <a:ext cx="6069552" cy="1600438"/>
          </a:xfrm>
          <a:prstGeom prst="rect">
            <a:avLst/>
          </a:prstGeom>
        </p:spPr>
        <p:txBody>
          <a:bodyPr wrap="square">
            <a:spAutoFit/>
          </a:bodyPr>
          <a:lstStyle/>
          <a:p>
            <a:pPr marL="285750" indent="-285750">
              <a:buFont typeface="Arial"/>
              <a:buChar char="•"/>
            </a:pPr>
            <a:r>
              <a:rPr lang="en-US" sz="1400"/>
              <a:t>The scientific research there discovered the o-zone layer. This helped humans identify how our greenhouse gases were destroying it. </a:t>
            </a:r>
          </a:p>
          <a:p>
            <a:pPr marL="285750" indent="-285750">
              <a:buFont typeface="Arial"/>
              <a:buChar char="•"/>
            </a:pPr>
            <a:r>
              <a:rPr lang="en-US" sz="1400"/>
              <a:t>This scientific research has benefitted the future of our planet</a:t>
            </a:r>
          </a:p>
          <a:p>
            <a:pPr marL="285750" indent="-285750">
              <a:buFont typeface="Arial"/>
              <a:buChar char="•"/>
            </a:pPr>
            <a:r>
              <a:rPr lang="en-US" sz="1400"/>
              <a:t>No territorial claims have been </a:t>
            </a:r>
            <a:r>
              <a:rPr lang="en-US" sz="1400" err="1"/>
              <a:t>recognised</a:t>
            </a:r>
            <a:r>
              <a:rPr lang="en-US" sz="1400"/>
              <a:t> meaning no one country owns any section of Antarctica</a:t>
            </a:r>
          </a:p>
          <a:p>
            <a:r>
              <a:rPr lang="en-US" sz="1400"/>
              <a:t>Some say this agreement does not go far enough and that the agreement should include the sea around Antarctica</a:t>
            </a:r>
          </a:p>
        </p:txBody>
      </p:sp>
    </p:spTree>
    <p:extLst>
      <p:ext uri="{BB962C8B-B14F-4D97-AF65-F5344CB8AC3E}">
        <p14:creationId xmlns:p14="http://schemas.microsoft.com/office/powerpoint/2010/main" val="5740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79967"/>
            <a:ext cx="6172200" cy="1524000"/>
          </a:xfrm>
        </p:spPr>
        <p:txBody>
          <a:bodyPr>
            <a:normAutofit/>
          </a:bodyPr>
          <a:lstStyle/>
          <a:p>
            <a:r>
              <a:rPr lang="en-US" sz="3600"/>
              <a:t>Contents page: </a:t>
            </a:r>
          </a:p>
        </p:txBody>
      </p:sp>
      <p:graphicFrame>
        <p:nvGraphicFramePr>
          <p:cNvPr id="4" name="Table 3"/>
          <p:cNvGraphicFramePr>
            <a:graphicFrameLocks noGrp="1"/>
          </p:cNvGraphicFramePr>
          <p:nvPr>
            <p:extLst>
              <p:ext uri="{D42A27DB-BD31-4B8C-83A1-F6EECF244321}">
                <p14:modId xmlns:p14="http://schemas.microsoft.com/office/powerpoint/2010/main" val="3778398771"/>
              </p:ext>
            </p:extLst>
          </p:nvPr>
        </p:nvGraphicFramePr>
        <p:xfrm>
          <a:off x="175846" y="514133"/>
          <a:ext cx="6506308" cy="8115733"/>
        </p:xfrm>
        <a:graphic>
          <a:graphicData uri="http://schemas.openxmlformats.org/drawingml/2006/table">
            <a:tbl>
              <a:tblPr firstRow="1" bandRow="1">
                <a:tableStyleId>{9D7B26C5-4107-4FEC-AEDC-1716B250A1EF}</a:tableStyleId>
              </a:tblPr>
              <a:tblGrid>
                <a:gridCol w="898769">
                  <a:extLst>
                    <a:ext uri="{9D8B030D-6E8A-4147-A177-3AD203B41FA5}">
                      <a16:colId xmlns:a16="http://schemas.microsoft.com/office/drawing/2014/main" val="20000"/>
                    </a:ext>
                  </a:extLst>
                </a:gridCol>
                <a:gridCol w="3184770">
                  <a:extLst>
                    <a:ext uri="{9D8B030D-6E8A-4147-A177-3AD203B41FA5}">
                      <a16:colId xmlns:a16="http://schemas.microsoft.com/office/drawing/2014/main" val="20001"/>
                    </a:ext>
                  </a:extLst>
                </a:gridCol>
                <a:gridCol w="1582615">
                  <a:extLst>
                    <a:ext uri="{9D8B030D-6E8A-4147-A177-3AD203B41FA5}">
                      <a16:colId xmlns:a16="http://schemas.microsoft.com/office/drawing/2014/main" val="20002"/>
                    </a:ext>
                  </a:extLst>
                </a:gridCol>
                <a:gridCol w="840154">
                  <a:extLst>
                    <a:ext uri="{9D8B030D-6E8A-4147-A177-3AD203B41FA5}">
                      <a16:colId xmlns:a16="http://schemas.microsoft.com/office/drawing/2014/main" val="20003"/>
                    </a:ext>
                  </a:extLst>
                </a:gridCol>
              </a:tblGrid>
              <a:tr h="555812">
                <a:tc>
                  <a:txBody>
                    <a:bodyPr/>
                    <a:lstStyle/>
                    <a:p>
                      <a:r>
                        <a:rPr lang="en-US" sz="1400"/>
                        <a:t>Exam number: </a:t>
                      </a:r>
                    </a:p>
                  </a:txBody>
                  <a:tcPr/>
                </a:tc>
                <a:tc>
                  <a:txBody>
                    <a:bodyPr/>
                    <a:lstStyle/>
                    <a:p>
                      <a:r>
                        <a:rPr lang="en-US" sz="1400"/>
                        <a:t>Theme:</a:t>
                      </a:r>
                    </a:p>
                  </a:txBody>
                  <a:tcPr/>
                </a:tc>
                <a:tc>
                  <a:txBody>
                    <a:bodyPr/>
                    <a:lstStyle/>
                    <a:p>
                      <a:r>
                        <a:rPr lang="en-US" sz="1400"/>
                        <a:t>Case study:</a:t>
                      </a:r>
                    </a:p>
                  </a:txBody>
                  <a:tcPr/>
                </a:tc>
                <a:tc>
                  <a:txBody>
                    <a:bodyPr/>
                    <a:lstStyle/>
                    <a:p>
                      <a:r>
                        <a:rPr lang="en-US" sz="1400"/>
                        <a:t>Page number: </a:t>
                      </a:r>
                    </a:p>
                  </a:txBody>
                  <a:tcPr/>
                </a:tc>
                <a:extLst>
                  <a:ext uri="{0D108BD9-81ED-4DB2-BD59-A6C34878D82A}">
                    <a16:rowId xmlns:a16="http://schemas.microsoft.com/office/drawing/2014/main" val="10000"/>
                  </a:ext>
                </a:extLst>
              </a:tr>
              <a:tr h="397787">
                <a:tc>
                  <a:txBody>
                    <a:bodyPr/>
                    <a:lstStyle/>
                    <a:p>
                      <a:r>
                        <a:rPr lang="en-US" sz="1400"/>
                        <a:t>1</a:t>
                      </a:r>
                    </a:p>
                  </a:txBody>
                  <a:tcPr/>
                </a:tc>
                <a:tc>
                  <a:txBody>
                    <a:bodyPr/>
                    <a:lstStyle/>
                    <a:p>
                      <a:r>
                        <a:rPr lang="en-US" sz="1400"/>
                        <a:t>Natural weather hazard</a:t>
                      </a:r>
                      <a:r>
                        <a:rPr lang="en-US" sz="1400" baseline="0"/>
                        <a:t> - UK</a:t>
                      </a:r>
                      <a:endParaRPr lang="en-US" sz="1400"/>
                    </a:p>
                  </a:txBody>
                  <a:tcPr/>
                </a:tc>
                <a:tc>
                  <a:txBody>
                    <a:bodyPr/>
                    <a:lstStyle/>
                    <a:p>
                      <a:r>
                        <a:rPr lang="en-US" sz="1400" err="1"/>
                        <a:t>Cumbria</a:t>
                      </a:r>
                      <a:r>
                        <a:rPr lang="en-US" sz="1400"/>
                        <a:t> flooding - 2016</a:t>
                      </a:r>
                    </a:p>
                  </a:txBody>
                  <a:tcPr/>
                </a:tc>
                <a:tc>
                  <a:txBody>
                    <a:bodyPr/>
                    <a:lstStyle/>
                    <a:p>
                      <a:r>
                        <a:rPr lang="en-US" sz="1400"/>
                        <a:t>4</a:t>
                      </a:r>
                    </a:p>
                  </a:txBody>
                  <a:tcPr/>
                </a:tc>
                <a:extLst>
                  <a:ext uri="{0D108BD9-81ED-4DB2-BD59-A6C34878D82A}">
                    <a16:rowId xmlns:a16="http://schemas.microsoft.com/office/drawing/2014/main" val="10001"/>
                  </a:ext>
                </a:extLst>
              </a:tr>
              <a:tr h="555812">
                <a:tc>
                  <a:txBody>
                    <a:bodyPr/>
                    <a:lstStyle/>
                    <a:p>
                      <a:r>
                        <a:rPr lang="en-US" sz="140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t>Natural weather hazard</a:t>
                      </a:r>
                      <a:r>
                        <a:rPr lang="en-US" sz="1400" baseline="0"/>
                        <a:t> – non UK</a:t>
                      </a:r>
                      <a:endParaRPr lang="en-US" sz="1400"/>
                    </a:p>
                    <a:p>
                      <a:endParaRPr lang="en-US" sz="1400"/>
                    </a:p>
                  </a:txBody>
                  <a:tcPr/>
                </a:tc>
                <a:tc>
                  <a:txBody>
                    <a:bodyPr/>
                    <a:lstStyle/>
                    <a:p>
                      <a:r>
                        <a:rPr lang="en-US" sz="1400"/>
                        <a:t>California Drought – 2010 2013</a:t>
                      </a:r>
                    </a:p>
                  </a:txBody>
                  <a:tcPr/>
                </a:tc>
                <a:tc>
                  <a:txBody>
                    <a:bodyPr/>
                    <a:lstStyle/>
                    <a:p>
                      <a:r>
                        <a:rPr lang="en-US" sz="1400"/>
                        <a:t>5</a:t>
                      </a:r>
                    </a:p>
                  </a:txBody>
                  <a:tcPr/>
                </a:tc>
                <a:extLst>
                  <a:ext uri="{0D108BD9-81ED-4DB2-BD59-A6C34878D82A}">
                    <a16:rowId xmlns:a16="http://schemas.microsoft.com/office/drawing/2014/main" val="10002"/>
                  </a:ext>
                </a:extLst>
              </a:tr>
              <a:tr h="397787">
                <a:tc>
                  <a:txBody>
                    <a:bodyPr/>
                    <a:lstStyle/>
                    <a:p>
                      <a:r>
                        <a:rPr lang="en-US" sz="1400"/>
                        <a:t>1</a:t>
                      </a:r>
                    </a:p>
                  </a:txBody>
                  <a:tcPr/>
                </a:tc>
                <a:tc>
                  <a:txBody>
                    <a:bodyPr/>
                    <a:lstStyle/>
                    <a:p>
                      <a:r>
                        <a:rPr lang="en-US" sz="1400"/>
                        <a:t>Tectonic hazard</a:t>
                      </a:r>
                    </a:p>
                  </a:txBody>
                  <a:tcPr/>
                </a:tc>
                <a:tc>
                  <a:txBody>
                    <a:bodyPr/>
                    <a:lstStyle/>
                    <a:p>
                      <a:r>
                        <a:rPr lang="en-US" sz="1400" dirty="0"/>
                        <a:t>Turkey/Syria Earthquake 2023</a:t>
                      </a:r>
                    </a:p>
                  </a:txBody>
                  <a:tcPr/>
                </a:tc>
                <a:tc>
                  <a:txBody>
                    <a:bodyPr/>
                    <a:lstStyle/>
                    <a:p>
                      <a:r>
                        <a:rPr lang="en-US" sz="1400"/>
                        <a:t>6</a:t>
                      </a:r>
                    </a:p>
                  </a:txBody>
                  <a:tcPr/>
                </a:tc>
                <a:extLst>
                  <a:ext uri="{0D108BD9-81ED-4DB2-BD59-A6C34878D82A}">
                    <a16:rowId xmlns:a16="http://schemas.microsoft.com/office/drawing/2014/main" val="10003"/>
                  </a:ext>
                </a:extLst>
              </a:tr>
              <a:tr h="397787">
                <a:tc>
                  <a:txBody>
                    <a:bodyPr/>
                    <a:lstStyle/>
                    <a:p>
                      <a:r>
                        <a:rPr lang="en-US" sz="1400"/>
                        <a:t>1</a:t>
                      </a:r>
                    </a:p>
                  </a:txBody>
                  <a:tcPr/>
                </a:tc>
                <a:tc>
                  <a:txBody>
                    <a:bodyPr/>
                    <a:lstStyle/>
                    <a:p>
                      <a:r>
                        <a:rPr lang="en-US" sz="1400"/>
                        <a:t>Impacts</a:t>
                      </a:r>
                      <a:r>
                        <a:rPr lang="en-US" sz="1400" baseline="0"/>
                        <a:t> of Climate Change - Local</a:t>
                      </a:r>
                      <a:endParaRPr lang="en-US" sz="1400"/>
                    </a:p>
                  </a:txBody>
                  <a:tcPr/>
                </a:tc>
                <a:tc>
                  <a:txBody>
                    <a:bodyPr/>
                    <a:lstStyle/>
                    <a:p>
                      <a:r>
                        <a:rPr lang="en-US" sz="1400"/>
                        <a:t>UK</a:t>
                      </a:r>
                    </a:p>
                  </a:txBody>
                  <a:tcPr/>
                </a:tc>
                <a:tc>
                  <a:txBody>
                    <a:bodyPr/>
                    <a:lstStyle/>
                    <a:p>
                      <a:r>
                        <a:rPr lang="en-US" sz="1400"/>
                        <a:t>8</a:t>
                      </a:r>
                    </a:p>
                  </a:txBody>
                  <a:tcPr/>
                </a:tc>
                <a:extLst>
                  <a:ext uri="{0D108BD9-81ED-4DB2-BD59-A6C34878D82A}">
                    <a16:rowId xmlns:a16="http://schemas.microsoft.com/office/drawing/2014/main" val="10004"/>
                  </a:ext>
                </a:extLst>
              </a:tr>
              <a:tr h="397787">
                <a:tc>
                  <a:txBody>
                    <a:bodyPr/>
                    <a:lstStyle/>
                    <a:p>
                      <a:r>
                        <a:rPr lang="en-US" sz="1400"/>
                        <a:t>1</a:t>
                      </a:r>
                    </a:p>
                  </a:txBody>
                  <a:tcPr/>
                </a:tc>
                <a:tc>
                  <a:txBody>
                    <a:bodyPr/>
                    <a:lstStyle/>
                    <a:p>
                      <a:r>
                        <a:rPr lang="en-US" sz="1400"/>
                        <a:t>Impacts of Climate Change</a:t>
                      </a:r>
                      <a:r>
                        <a:rPr lang="en-US" sz="1400" baseline="0"/>
                        <a:t> – Global</a:t>
                      </a:r>
                      <a:endParaRPr lang="en-US" sz="1400"/>
                    </a:p>
                  </a:txBody>
                  <a:tcPr/>
                </a:tc>
                <a:tc>
                  <a:txBody>
                    <a:bodyPr/>
                    <a:lstStyle/>
                    <a:p>
                      <a:r>
                        <a:rPr lang="en-US" sz="1400"/>
                        <a:t>Tuvalu</a:t>
                      </a:r>
                    </a:p>
                  </a:txBody>
                  <a:tcPr/>
                </a:tc>
                <a:tc>
                  <a:txBody>
                    <a:bodyPr/>
                    <a:lstStyle/>
                    <a:p>
                      <a:r>
                        <a:rPr lang="en-US" sz="1400"/>
                        <a:t>9</a:t>
                      </a:r>
                    </a:p>
                  </a:txBody>
                  <a:tcPr/>
                </a:tc>
                <a:extLst>
                  <a:ext uri="{0D108BD9-81ED-4DB2-BD59-A6C34878D82A}">
                    <a16:rowId xmlns:a16="http://schemas.microsoft.com/office/drawing/2014/main" val="10005"/>
                  </a:ext>
                </a:extLst>
              </a:tr>
              <a:tr h="397787">
                <a:tc>
                  <a:txBody>
                    <a:bodyPr/>
                    <a:lstStyle/>
                    <a:p>
                      <a:r>
                        <a:rPr lang="en-US" sz="140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t>UK river landscape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t>River Tees</a:t>
                      </a:r>
                    </a:p>
                  </a:txBody>
                  <a:tcPr/>
                </a:tc>
                <a:tc>
                  <a:txBody>
                    <a:bodyPr/>
                    <a:lstStyle/>
                    <a:p>
                      <a:r>
                        <a:rPr lang="en-US" sz="1400" dirty="0"/>
                        <a:t>11 - 12</a:t>
                      </a:r>
                    </a:p>
                  </a:txBody>
                  <a:tcPr/>
                </a:tc>
                <a:extLst>
                  <a:ext uri="{0D108BD9-81ED-4DB2-BD59-A6C34878D82A}">
                    <a16:rowId xmlns:a16="http://schemas.microsoft.com/office/drawing/2014/main" val="10006"/>
                  </a:ext>
                </a:extLst>
              </a:tr>
              <a:tr h="397787">
                <a:tc>
                  <a:txBody>
                    <a:bodyPr/>
                    <a:lstStyle/>
                    <a:p>
                      <a:r>
                        <a:rPr lang="en-US" sz="140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t>UK coastal landscape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t>Jurassic Coastline</a:t>
                      </a:r>
                    </a:p>
                  </a:txBody>
                  <a:tcPr/>
                </a:tc>
                <a:tc>
                  <a:txBody>
                    <a:bodyPr/>
                    <a:lstStyle/>
                    <a:p>
                      <a:r>
                        <a:rPr lang="en-US" sz="1400" dirty="0"/>
                        <a:t>13 - 14</a:t>
                      </a:r>
                    </a:p>
                  </a:txBody>
                  <a:tcPr/>
                </a:tc>
                <a:extLst>
                  <a:ext uri="{0D108BD9-81ED-4DB2-BD59-A6C34878D82A}">
                    <a16:rowId xmlns:a16="http://schemas.microsoft.com/office/drawing/2014/main" val="10007"/>
                  </a:ext>
                </a:extLst>
              </a:tr>
              <a:tr h="397787">
                <a:tc>
                  <a:txBody>
                    <a:bodyPr/>
                    <a:lstStyle/>
                    <a:p>
                      <a:r>
                        <a:rPr lang="en-US" sz="1400"/>
                        <a:t>1</a:t>
                      </a:r>
                    </a:p>
                  </a:txBody>
                  <a:tcPr/>
                </a:tc>
                <a:tc>
                  <a:txBody>
                    <a:bodyPr/>
                    <a:lstStyle/>
                    <a:p>
                      <a:r>
                        <a:rPr lang="en-US" sz="1400"/>
                        <a:t>Managing the</a:t>
                      </a:r>
                      <a:r>
                        <a:rPr lang="en-US" sz="1400" baseline="0"/>
                        <a:t> tropical rainforest</a:t>
                      </a:r>
                      <a:endParaRPr lang="en-US" sz="1400"/>
                    </a:p>
                  </a:txBody>
                  <a:tcPr/>
                </a:tc>
                <a:tc>
                  <a:txBody>
                    <a:bodyPr/>
                    <a:lstStyle/>
                    <a:p>
                      <a:r>
                        <a:rPr lang="en-US" sz="1400"/>
                        <a:t>Croker Range,</a:t>
                      </a:r>
                      <a:r>
                        <a:rPr lang="en-US" sz="1400" baseline="0"/>
                        <a:t> Borneo</a:t>
                      </a:r>
                      <a:endParaRPr lang="en-US" sz="1400"/>
                    </a:p>
                  </a:txBody>
                  <a:tcPr/>
                </a:tc>
                <a:tc>
                  <a:txBody>
                    <a:bodyPr/>
                    <a:lstStyle/>
                    <a:p>
                      <a:r>
                        <a:rPr lang="en-US" sz="1400" dirty="0"/>
                        <a:t>16 - 17</a:t>
                      </a:r>
                    </a:p>
                  </a:txBody>
                  <a:tcPr/>
                </a:tc>
                <a:extLst>
                  <a:ext uri="{0D108BD9-81ED-4DB2-BD59-A6C34878D82A}">
                    <a16:rowId xmlns:a16="http://schemas.microsoft.com/office/drawing/2014/main" val="10008"/>
                  </a:ext>
                </a:extLst>
              </a:tr>
              <a:tr h="555812">
                <a:tc>
                  <a:txBody>
                    <a:bodyPr/>
                    <a:lstStyle/>
                    <a:p>
                      <a:r>
                        <a:rPr lang="en-US" sz="1400"/>
                        <a:t>1</a:t>
                      </a:r>
                    </a:p>
                  </a:txBody>
                  <a:tcPr/>
                </a:tc>
                <a:tc>
                  <a:txBody>
                    <a:bodyPr/>
                    <a:lstStyle/>
                    <a:p>
                      <a:r>
                        <a:rPr lang="en-US" sz="1400"/>
                        <a:t>Local</a:t>
                      </a:r>
                      <a:r>
                        <a:rPr lang="en-US" sz="1400" baseline="0"/>
                        <a:t> example of sustainable management of the Arctic </a:t>
                      </a:r>
                      <a:endParaRPr lang="en-US" sz="1400"/>
                    </a:p>
                  </a:txBody>
                  <a:tcPr/>
                </a:tc>
                <a:tc>
                  <a:txBody>
                    <a:bodyPr/>
                    <a:lstStyle/>
                    <a:p>
                      <a:r>
                        <a:rPr lang="en-US" sz="1400"/>
                        <a:t>Whaling in the Arctic Ocean</a:t>
                      </a:r>
                    </a:p>
                  </a:txBody>
                  <a:tcPr/>
                </a:tc>
                <a:tc>
                  <a:txBody>
                    <a:bodyPr/>
                    <a:lstStyle/>
                    <a:p>
                      <a:r>
                        <a:rPr lang="en-US" sz="1400" dirty="0"/>
                        <a:t>18</a:t>
                      </a:r>
                    </a:p>
                  </a:txBody>
                  <a:tcPr/>
                </a:tc>
                <a:extLst>
                  <a:ext uri="{0D108BD9-81ED-4DB2-BD59-A6C34878D82A}">
                    <a16:rowId xmlns:a16="http://schemas.microsoft.com/office/drawing/2014/main" val="10009"/>
                  </a:ext>
                </a:extLst>
              </a:tr>
              <a:tr h="370881">
                <a:tc>
                  <a:txBody>
                    <a:bodyPr/>
                    <a:lstStyle/>
                    <a:p>
                      <a:r>
                        <a:rPr lang="en-US" sz="140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t>Worldwide </a:t>
                      </a:r>
                      <a:r>
                        <a:rPr lang="en-US" sz="1400" baseline="0"/>
                        <a:t>example of sustainable management of the Antarctic</a:t>
                      </a:r>
                      <a:endParaRPr lang="en-US" sz="1400"/>
                    </a:p>
                  </a:txBody>
                  <a:tcPr/>
                </a:tc>
                <a:tc>
                  <a:txBody>
                    <a:bodyPr/>
                    <a:lstStyle/>
                    <a:p>
                      <a:r>
                        <a:rPr lang="en-US" sz="1400"/>
                        <a:t>The Antarctic Treaty</a:t>
                      </a:r>
                    </a:p>
                  </a:txBody>
                  <a:tcPr/>
                </a:tc>
                <a:tc>
                  <a:txBody>
                    <a:bodyPr/>
                    <a:lstStyle/>
                    <a:p>
                      <a:r>
                        <a:rPr lang="en-US" sz="1400" dirty="0"/>
                        <a:t>19</a:t>
                      </a:r>
                    </a:p>
                  </a:txBody>
                  <a:tcPr/>
                </a:tc>
                <a:extLst>
                  <a:ext uri="{0D108BD9-81ED-4DB2-BD59-A6C34878D82A}">
                    <a16:rowId xmlns:a16="http://schemas.microsoft.com/office/drawing/2014/main" val="10010"/>
                  </a:ext>
                </a:extLst>
              </a:tr>
              <a:tr h="397787">
                <a:tc>
                  <a:txBody>
                    <a:bodyPr/>
                    <a:lstStyle/>
                    <a:p>
                      <a:r>
                        <a:rPr lang="en-US" sz="1400"/>
                        <a:t>2</a:t>
                      </a:r>
                    </a:p>
                  </a:txBody>
                  <a:tcPr/>
                </a:tc>
                <a:tc>
                  <a:txBody>
                    <a:bodyPr/>
                    <a:lstStyle/>
                    <a:p>
                      <a:r>
                        <a:rPr lang="en-US" sz="1400"/>
                        <a:t>AC city</a:t>
                      </a:r>
                    </a:p>
                  </a:txBody>
                  <a:tcPr/>
                </a:tc>
                <a:tc>
                  <a:txBody>
                    <a:bodyPr/>
                    <a:lstStyle/>
                    <a:p>
                      <a:r>
                        <a:rPr lang="en-US" sz="1400"/>
                        <a:t>Leeds</a:t>
                      </a:r>
                    </a:p>
                  </a:txBody>
                  <a:tcPr/>
                </a:tc>
                <a:tc>
                  <a:txBody>
                    <a:bodyPr/>
                    <a:lstStyle/>
                    <a:p>
                      <a:r>
                        <a:rPr lang="en-US" sz="1400" dirty="0"/>
                        <a:t>21-22</a:t>
                      </a:r>
                    </a:p>
                  </a:txBody>
                  <a:tcPr/>
                </a:tc>
                <a:extLst>
                  <a:ext uri="{0D108BD9-81ED-4DB2-BD59-A6C34878D82A}">
                    <a16:rowId xmlns:a16="http://schemas.microsoft.com/office/drawing/2014/main" val="10011"/>
                  </a:ext>
                </a:extLst>
              </a:tr>
              <a:tr h="397787">
                <a:tc>
                  <a:txBody>
                    <a:bodyPr/>
                    <a:lstStyle/>
                    <a:p>
                      <a:r>
                        <a:rPr lang="en-US" sz="1400"/>
                        <a:t>2</a:t>
                      </a:r>
                    </a:p>
                  </a:txBody>
                  <a:tcPr/>
                </a:tc>
                <a:tc>
                  <a:txBody>
                    <a:bodyPr/>
                    <a:lstStyle/>
                    <a:p>
                      <a:r>
                        <a:rPr lang="en-US" sz="1400"/>
                        <a:t>LIDC/EDC city</a:t>
                      </a:r>
                    </a:p>
                  </a:txBody>
                  <a:tcPr/>
                </a:tc>
                <a:tc>
                  <a:txBody>
                    <a:bodyPr/>
                    <a:lstStyle/>
                    <a:p>
                      <a:r>
                        <a:rPr lang="en-US" sz="1400"/>
                        <a:t>Bangalore</a:t>
                      </a:r>
                    </a:p>
                  </a:txBody>
                  <a:tcPr/>
                </a:tc>
                <a:tc>
                  <a:txBody>
                    <a:bodyPr/>
                    <a:lstStyle/>
                    <a:p>
                      <a:r>
                        <a:rPr lang="en-US" sz="1400" dirty="0"/>
                        <a:t>23-24</a:t>
                      </a:r>
                    </a:p>
                  </a:txBody>
                  <a:tcPr/>
                </a:tc>
                <a:extLst>
                  <a:ext uri="{0D108BD9-81ED-4DB2-BD59-A6C34878D82A}">
                    <a16:rowId xmlns:a16="http://schemas.microsoft.com/office/drawing/2014/main" val="10012"/>
                  </a:ext>
                </a:extLst>
              </a:tr>
              <a:tr h="397787">
                <a:tc>
                  <a:txBody>
                    <a:bodyPr/>
                    <a:lstStyle/>
                    <a:p>
                      <a:r>
                        <a:rPr lang="en-US" sz="1400" dirty="0"/>
                        <a:t>2</a:t>
                      </a:r>
                    </a:p>
                  </a:txBody>
                  <a:tcPr/>
                </a:tc>
                <a:tc>
                  <a:txBody>
                    <a:bodyPr/>
                    <a:lstStyle/>
                    <a:p>
                      <a:r>
                        <a:rPr lang="en-US" sz="1400"/>
                        <a:t>The development of an LIDC</a:t>
                      </a:r>
                    </a:p>
                  </a:txBody>
                  <a:tcPr/>
                </a:tc>
                <a:tc>
                  <a:txBody>
                    <a:bodyPr/>
                    <a:lstStyle/>
                    <a:p>
                      <a:r>
                        <a:rPr lang="en-US" sz="1400"/>
                        <a:t>Zambia</a:t>
                      </a:r>
                    </a:p>
                  </a:txBody>
                  <a:tcPr/>
                </a:tc>
                <a:tc>
                  <a:txBody>
                    <a:bodyPr/>
                    <a:lstStyle/>
                    <a:p>
                      <a:r>
                        <a:rPr lang="en-US" sz="1400" dirty="0"/>
                        <a:t>26-27</a:t>
                      </a:r>
                    </a:p>
                  </a:txBody>
                  <a:tcPr/>
                </a:tc>
                <a:extLst>
                  <a:ext uri="{0D108BD9-81ED-4DB2-BD59-A6C34878D82A}">
                    <a16:rowId xmlns:a16="http://schemas.microsoft.com/office/drawing/2014/main" val="10013"/>
                  </a:ext>
                </a:extLst>
              </a:tr>
              <a:tr h="397787">
                <a:tc>
                  <a:txBody>
                    <a:bodyPr/>
                    <a:lstStyle/>
                    <a:p>
                      <a:r>
                        <a:rPr lang="en-US" sz="1400" dirty="0"/>
                        <a:t>2</a:t>
                      </a:r>
                    </a:p>
                  </a:txBody>
                  <a:tcPr/>
                </a:tc>
                <a:tc>
                  <a:txBody>
                    <a:bodyPr/>
                    <a:lstStyle/>
                    <a:p>
                      <a:r>
                        <a:rPr lang="en-US" sz="1400"/>
                        <a:t>Changes in an economic hub</a:t>
                      </a:r>
                    </a:p>
                  </a:txBody>
                  <a:tcPr/>
                </a:tc>
                <a:tc>
                  <a:txBody>
                    <a:bodyPr/>
                    <a:lstStyle/>
                    <a:p>
                      <a:r>
                        <a:rPr lang="en-US" sz="1400"/>
                        <a:t>Oxford</a:t>
                      </a:r>
                    </a:p>
                  </a:txBody>
                  <a:tcPr/>
                </a:tc>
                <a:tc>
                  <a:txBody>
                    <a:bodyPr/>
                    <a:lstStyle/>
                    <a:p>
                      <a:r>
                        <a:rPr lang="en-US" sz="1400" dirty="0"/>
                        <a:t>29</a:t>
                      </a:r>
                    </a:p>
                  </a:txBody>
                  <a:tcPr/>
                </a:tc>
                <a:extLst>
                  <a:ext uri="{0D108BD9-81ED-4DB2-BD59-A6C34878D82A}">
                    <a16:rowId xmlns:a16="http://schemas.microsoft.com/office/drawing/2014/main" val="10014"/>
                  </a:ext>
                </a:extLst>
              </a:tr>
              <a:tr h="397787">
                <a:tc>
                  <a:txBody>
                    <a:bodyPr/>
                    <a:lstStyle/>
                    <a:p>
                      <a:r>
                        <a:rPr lang="en-US" sz="1400"/>
                        <a:t>2</a:t>
                      </a:r>
                    </a:p>
                  </a:txBody>
                  <a:tcPr/>
                </a:tc>
                <a:tc>
                  <a:txBody>
                    <a:bodyPr/>
                    <a:lstStyle/>
                    <a:p>
                      <a:r>
                        <a:rPr lang="en-US" sz="1400"/>
                        <a:t>UK’s role in a Global conflict</a:t>
                      </a:r>
                    </a:p>
                  </a:txBody>
                  <a:tcPr/>
                </a:tc>
                <a:tc>
                  <a:txBody>
                    <a:bodyPr/>
                    <a:lstStyle/>
                    <a:p>
                      <a:r>
                        <a:rPr lang="en-US" sz="1400"/>
                        <a:t>Somalia</a:t>
                      </a:r>
                    </a:p>
                  </a:txBody>
                  <a:tcPr/>
                </a:tc>
                <a:tc>
                  <a:txBody>
                    <a:bodyPr/>
                    <a:lstStyle/>
                    <a:p>
                      <a:r>
                        <a:rPr lang="en-US" sz="1400" dirty="0"/>
                        <a:t>30</a:t>
                      </a:r>
                    </a:p>
                  </a:txBody>
                  <a:tcPr/>
                </a:tc>
                <a:extLst>
                  <a:ext uri="{0D108BD9-81ED-4DB2-BD59-A6C34878D82A}">
                    <a16:rowId xmlns:a16="http://schemas.microsoft.com/office/drawing/2014/main" val="10015"/>
                  </a:ext>
                </a:extLst>
              </a:tr>
              <a:tr h="397787">
                <a:tc>
                  <a:txBody>
                    <a:bodyPr/>
                    <a:lstStyle/>
                    <a:p>
                      <a:r>
                        <a:rPr lang="en-US" sz="1400"/>
                        <a:t>2</a:t>
                      </a:r>
                    </a:p>
                  </a:txBody>
                  <a:tcPr/>
                </a:tc>
                <a:tc>
                  <a:txBody>
                    <a:bodyPr/>
                    <a:lstStyle/>
                    <a:p>
                      <a:r>
                        <a:rPr lang="en-US" sz="1400"/>
                        <a:t>Population change in UK region</a:t>
                      </a:r>
                    </a:p>
                  </a:txBody>
                  <a:tcPr/>
                </a:tc>
                <a:tc>
                  <a:txBody>
                    <a:bodyPr/>
                    <a:lstStyle/>
                    <a:p>
                      <a:r>
                        <a:rPr lang="en-US" sz="1400" dirty="0"/>
                        <a:t>London</a:t>
                      </a:r>
                    </a:p>
                  </a:txBody>
                  <a:tcPr/>
                </a:tc>
                <a:tc>
                  <a:txBody>
                    <a:bodyPr/>
                    <a:lstStyle/>
                    <a:p>
                      <a:r>
                        <a:rPr lang="en-US" sz="1400" dirty="0"/>
                        <a:t>31</a:t>
                      </a:r>
                    </a:p>
                  </a:txBody>
                  <a:tcPr/>
                </a:tc>
                <a:extLst>
                  <a:ext uri="{0D108BD9-81ED-4DB2-BD59-A6C34878D82A}">
                    <a16:rowId xmlns:a16="http://schemas.microsoft.com/office/drawing/2014/main" val="3276942551"/>
                  </a:ext>
                </a:extLst>
              </a:tr>
              <a:tr h="397787">
                <a:tc>
                  <a:txBody>
                    <a:bodyPr/>
                    <a:lstStyle/>
                    <a:p>
                      <a:r>
                        <a:rPr lang="en-US" sz="1400"/>
                        <a:t>2</a:t>
                      </a:r>
                    </a:p>
                  </a:txBody>
                  <a:tcPr/>
                </a:tc>
                <a:tc>
                  <a:txBody>
                    <a:bodyPr/>
                    <a:lstStyle/>
                    <a:p>
                      <a:r>
                        <a:rPr lang="en-US" sz="1400"/>
                        <a:t>Food security in one country</a:t>
                      </a:r>
                    </a:p>
                  </a:txBody>
                  <a:tcPr/>
                </a:tc>
                <a:tc>
                  <a:txBody>
                    <a:bodyPr/>
                    <a:lstStyle/>
                    <a:p>
                      <a:r>
                        <a:rPr lang="en-US" sz="1400"/>
                        <a:t>Tanzania</a:t>
                      </a:r>
                    </a:p>
                  </a:txBody>
                  <a:tcPr/>
                </a:tc>
                <a:tc>
                  <a:txBody>
                    <a:bodyPr/>
                    <a:lstStyle/>
                    <a:p>
                      <a:r>
                        <a:rPr lang="en-US" sz="1400" dirty="0"/>
                        <a:t>33-34</a:t>
                      </a:r>
                    </a:p>
                  </a:txBody>
                  <a:tcPr/>
                </a:tc>
                <a:extLst>
                  <a:ext uri="{0D108BD9-81ED-4DB2-BD59-A6C34878D82A}">
                    <a16:rowId xmlns:a16="http://schemas.microsoft.com/office/drawing/2014/main" val="10016"/>
                  </a:ext>
                </a:extLst>
              </a:tr>
            </a:tbl>
          </a:graphicData>
        </a:graphic>
      </p:graphicFrame>
      <p:sp>
        <p:nvSpPr>
          <p:cNvPr id="3" name="Slide Number Placeholder 2"/>
          <p:cNvSpPr>
            <a:spLocks noGrp="1"/>
          </p:cNvSpPr>
          <p:nvPr>
            <p:ph type="sldNum" sz="quarter" idx="12"/>
          </p:nvPr>
        </p:nvSpPr>
        <p:spPr/>
        <p:txBody>
          <a:bodyPr/>
          <a:lstStyle/>
          <a:p>
            <a:fld id="{26DB786A-AADC-CC40-94F2-0C6B1445BCE0}" type="slidenum">
              <a:rPr lang="en-US" smtClean="0"/>
              <a:t>2</a:t>
            </a:fld>
            <a:endParaRPr lang="en-US"/>
          </a:p>
        </p:txBody>
      </p:sp>
    </p:spTree>
    <p:extLst>
      <p:ext uri="{BB962C8B-B14F-4D97-AF65-F5344CB8AC3E}">
        <p14:creationId xmlns:p14="http://schemas.microsoft.com/office/powerpoint/2010/main" val="362160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927" y="150767"/>
            <a:ext cx="6546543" cy="889757"/>
          </a:xfrm>
        </p:spPr>
        <p:txBody>
          <a:bodyPr anchor="t"/>
          <a:lstStyle/>
          <a:p>
            <a:pPr algn="ctr"/>
            <a:r>
              <a:rPr lang="en-GB" u="sng"/>
              <a:t>Topic 5 – Urban Futures</a:t>
            </a:r>
          </a:p>
        </p:txBody>
      </p:sp>
      <p:sp>
        <p:nvSpPr>
          <p:cNvPr id="5" name="Rectangle 4"/>
          <p:cNvSpPr/>
          <p:nvPr/>
        </p:nvSpPr>
        <p:spPr>
          <a:xfrm>
            <a:off x="185384" y="1158234"/>
            <a:ext cx="3060091" cy="5592365"/>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u="sng">
                <a:latin typeface="Calibri" panose="020F0502020204030204" pitchFamily="34" charset="0"/>
                <a:ea typeface="Calibri" panose="020F0502020204030204" pitchFamily="34" charset="0"/>
                <a:cs typeface="Times New Roman" panose="02020603050405020304" pitchFamily="18" charset="0"/>
              </a:rPr>
              <a:t>Life in an AC city (Leeds)</a:t>
            </a:r>
            <a:r>
              <a:rPr lang="en-GB">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sz="1600">
                <a:latin typeface="Calibri" panose="020F0502020204030204" pitchFamily="34" charset="0"/>
                <a:ea typeface="Calibri" panose="020F0502020204030204" pitchFamily="34" charset="0"/>
                <a:cs typeface="Times New Roman" panose="02020603050405020304" pitchFamily="18" charset="0"/>
              </a:rPr>
              <a:t>Cities </a:t>
            </a:r>
            <a:r>
              <a:rPr lang="en-GB" sz="1600" b="1">
                <a:latin typeface="Calibri" panose="020F0502020204030204" pitchFamily="34" charset="0"/>
                <a:ea typeface="Calibri" panose="020F0502020204030204" pitchFamily="34" charset="0"/>
                <a:cs typeface="Times New Roman" panose="02020603050405020304" pitchFamily="18" charset="0"/>
              </a:rPr>
              <a:t>location</a:t>
            </a:r>
            <a:r>
              <a:rPr lang="en-GB" sz="1600">
                <a:latin typeface="Calibri" panose="020F0502020204030204" pitchFamily="34" charset="0"/>
                <a:ea typeface="Calibri" panose="020F0502020204030204" pitchFamily="34" charset="0"/>
                <a:cs typeface="Times New Roman" panose="02020603050405020304" pitchFamily="18" charset="0"/>
              </a:rPr>
              <a:t> and </a:t>
            </a:r>
            <a:r>
              <a:rPr lang="en-GB" sz="1600" b="1">
                <a:latin typeface="Calibri" panose="020F0502020204030204" pitchFamily="34" charset="0"/>
                <a:ea typeface="Calibri" panose="020F0502020204030204" pitchFamily="34" charset="0"/>
                <a:cs typeface="Times New Roman" panose="02020603050405020304" pitchFamily="18" charset="0"/>
              </a:rPr>
              <a:t>importance</a:t>
            </a:r>
            <a:r>
              <a:rPr lang="en-GB" sz="1600">
                <a:latin typeface="Calibri" panose="020F0502020204030204" pitchFamily="34" charset="0"/>
                <a:ea typeface="Calibri" panose="020F0502020204030204" pitchFamily="34" charset="0"/>
                <a:cs typeface="Times New Roman" panose="02020603050405020304" pitchFamily="18" charset="0"/>
              </a:rPr>
              <a:t> within the region, country, globally</a:t>
            </a:r>
          </a:p>
          <a:p>
            <a:pPr marL="285750" indent="-285750">
              <a:lnSpc>
                <a:spcPct val="107000"/>
              </a:lnSpc>
              <a:spcAft>
                <a:spcPts val="800"/>
              </a:spcAft>
              <a:buFont typeface="Arial" panose="020B0604020202020204" pitchFamily="34" charset="0"/>
              <a:buChar char="•"/>
            </a:pPr>
            <a:r>
              <a:rPr lang="en-GB" sz="1600" b="1">
                <a:latin typeface="Calibri" panose="020F0502020204030204" pitchFamily="34" charset="0"/>
                <a:ea typeface="Calibri" panose="020F0502020204030204" pitchFamily="34" charset="0"/>
                <a:cs typeface="Times New Roman" panose="02020603050405020304" pitchFamily="18" charset="0"/>
              </a:rPr>
              <a:t>Patterns</a:t>
            </a:r>
            <a:r>
              <a:rPr lang="en-GB" sz="1600">
                <a:latin typeface="Calibri" panose="020F0502020204030204" pitchFamily="34" charset="0"/>
                <a:ea typeface="Calibri" panose="020F0502020204030204" pitchFamily="34" charset="0"/>
                <a:cs typeface="Times New Roman" panose="02020603050405020304" pitchFamily="18" charset="0"/>
              </a:rPr>
              <a:t> of national and international migration and how this is </a:t>
            </a:r>
            <a:r>
              <a:rPr lang="en-GB" sz="1600" b="1">
                <a:latin typeface="Calibri" panose="020F0502020204030204" pitchFamily="34" charset="0"/>
                <a:ea typeface="Calibri" panose="020F0502020204030204" pitchFamily="34" charset="0"/>
                <a:cs typeface="Times New Roman" panose="02020603050405020304" pitchFamily="18" charset="0"/>
              </a:rPr>
              <a:t>changing</a:t>
            </a:r>
            <a:r>
              <a:rPr lang="en-GB" sz="1600">
                <a:latin typeface="Calibri" panose="020F0502020204030204" pitchFamily="34" charset="0"/>
                <a:ea typeface="Calibri" panose="020F0502020204030204" pitchFamily="34" charset="0"/>
                <a:cs typeface="Times New Roman" panose="02020603050405020304" pitchFamily="18" charset="0"/>
              </a:rPr>
              <a:t> the growth and character of the city</a:t>
            </a:r>
          </a:p>
          <a:p>
            <a:pPr marL="285750" indent="-285750">
              <a:lnSpc>
                <a:spcPct val="107000"/>
              </a:lnSpc>
              <a:spcAft>
                <a:spcPts val="800"/>
              </a:spcAft>
              <a:buFont typeface="Arial" panose="020B0604020202020204" pitchFamily="34" charset="0"/>
              <a:buChar char="•"/>
            </a:pPr>
            <a:r>
              <a:rPr lang="en-GB" sz="1600" b="1">
                <a:latin typeface="Calibri" panose="020F0502020204030204" pitchFamily="34" charset="0"/>
                <a:ea typeface="Calibri" panose="020F0502020204030204" pitchFamily="34" charset="0"/>
                <a:cs typeface="Times New Roman" panose="02020603050405020304" pitchFamily="18" charset="0"/>
              </a:rPr>
              <a:t>Ways of life</a:t>
            </a:r>
            <a:r>
              <a:rPr lang="en-GB" sz="1600">
                <a:latin typeface="Calibri" panose="020F0502020204030204" pitchFamily="34" charset="0"/>
                <a:ea typeface="Calibri" panose="020F0502020204030204" pitchFamily="34" charset="0"/>
                <a:cs typeface="Times New Roman" panose="02020603050405020304" pitchFamily="18" charset="0"/>
              </a:rPr>
              <a:t> in the city (culture, ethnicity, housing, leisure and consumption)</a:t>
            </a:r>
          </a:p>
          <a:p>
            <a:pPr marL="285750" indent="-285750">
              <a:lnSpc>
                <a:spcPct val="107000"/>
              </a:lnSpc>
              <a:spcAft>
                <a:spcPts val="800"/>
              </a:spcAft>
              <a:buFont typeface="Arial" panose="020B0604020202020204" pitchFamily="34" charset="0"/>
              <a:buChar char="•"/>
            </a:pPr>
            <a:r>
              <a:rPr lang="en-GB" sz="1600" b="1">
                <a:latin typeface="Calibri" panose="020F0502020204030204" pitchFamily="34" charset="0"/>
                <a:ea typeface="Calibri" panose="020F0502020204030204" pitchFamily="34" charset="0"/>
                <a:cs typeface="Times New Roman" panose="02020603050405020304" pitchFamily="18" charset="0"/>
              </a:rPr>
              <a:t>Challenges</a:t>
            </a:r>
            <a:r>
              <a:rPr lang="en-GB" sz="1600">
                <a:latin typeface="Calibri" panose="020F0502020204030204" pitchFamily="34" charset="0"/>
                <a:ea typeface="Calibri" panose="020F0502020204030204" pitchFamily="34" charset="0"/>
                <a:cs typeface="Times New Roman" panose="02020603050405020304" pitchFamily="18" charset="0"/>
              </a:rPr>
              <a:t> that affect life in the city (housing availability, transport provision, access to services and inequality)</a:t>
            </a:r>
          </a:p>
          <a:p>
            <a:pPr marL="285750" indent="-285750">
              <a:buFont typeface="Arial" panose="020B0604020202020204" pitchFamily="34" charset="0"/>
              <a:buChar char="•"/>
            </a:pPr>
            <a:r>
              <a:rPr lang="en-GB" sz="1600" b="1">
                <a:latin typeface="Calibri" panose="020F0502020204030204" pitchFamily="34" charset="0"/>
                <a:ea typeface="Calibri" panose="020F0502020204030204" pitchFamily="34" charset="0"/>
                <a:cs typeface="Times New Roman" panose="02020603050405020304" pitchFamily="18" charset="0"/>
              </a:rPr>
              <a:t>One </a:t>
            </a:r>
            <a:r>
              <a:rPr lang="en-GB" sz="1600">
                <a:latin typeface="Calibri" panose="020F0502020204030204" pitchFamily="34" charset="0"/>
                <a:ea typeface="Calibri" panose="020F0502020204030204" pitchFamily="34" charset="0"/>
                <a:cs typeface="Times New Roman" panose="02020603050405020304" pitchFamily="18" charset="0"/>
              </a:rPr>
              <a:t>initiative to make it more </a:t>
            </a:r>
            <a:r>
              <a:rPr lang="en-GB" sz="1600" b="1">
                <a:latin typeface="Calibri" panose="020F0502020204030204" pitchFamily="34" charset="0"/>
                <a:ea typeface="Calibri" panose="020F0502020204030204" pitchFamily="34" charset="0"/>
                <a:cs typeface="Times New Roman" panose="02020603050405020304" pitchFamily="18" charset="0"/>
              </a:rPr>
              <a:t>sustainable</a:t>
            </a:r>
            <a:r>
              <a:rPr lang="en-GB" sz="1600">
                <a:latin typeface="Calibri" panose="020F0502020204030204" pitchFamily="34" charset="0"/>
                <a:ea typeface="Calibri" panose="020F0502020204030204" pitchFamily="34" charset="0"/>
                <a:cs typeface="Times New Roman" panose="02020603050405020304" pitchFamily="18" charset="0"/>
              </a:rPr>
              <a:t> (e.g. HS2, Mailbox, waste management)</a:t>
            </a:r>
            <a:endParaRPr lang="en-GB" sz="1600"/>
          </a:p>
        </p:txBody>
      </p:sp>
      <p:sp>
        <p:nvSpPr>
          <p:cNvPr id="8" name="Rectangle 7"/>
          <p:cNvSpPr/>
          <p:nvPr/>
        </p:nvSpPr>
        <p:spPr>
          <a:xfrm>
            <a:off x="3358971" y="1158234"/>
            <a:ext cx="3306500" cy="5907579"/>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u="sng">
                <a:latin typeface="Calibri" panose="020F0502020204030204" pitchFamily="34" charset="0"/>
                <a:ea typeface="Calibri" panose="020F0502020204030204" pitchFamily="34" charset="0"/>
                <a:cs typeface="Times New Roman" panose="02020603050405020304" pitchFamily="18" charset="0"/>
              </a:rPr>
              <a:t>Life in an EDC city (Bangalore)</a:t>
            </a:r>
            <a:r>
              <a:rPr lang="en-GB">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sz="1600">
                <a:latin typeface="Calibri" panose="020F0502020204030204" pitchFamily="34" charset="0"/>
                <a:ea typeface="Calibri" panose="020F0502020204030204" pitchFamily="34" charset="0"/>
                <a:cs typeface="Times New Roman" panose="02020603050405020304" pitchFamily="18" charset="0"/>
              </a:rPr>
              <a:t>Cities </a:t>
            </a:r>
            <a:r>
              <a:rPr lang="en-GB" sz="1600" b="1">
                <a:latin typeface="Calibri" panose="020F0502020204030204" pitchFamily="34" charset="0"/>
                <a:ea typeface="Calibri" panose="020F0502020204030204" pitchFamily="34" charset="0"/>
                <a:cs typeface="Times New Roman" panose="02020603050405020304" pitchFamily="18" charset="0"/>
              </a:rPr>
              <a:t>location</a:t>
            </a:r>
            <a:r>
              <a:rPr lang="en-GB" sz="1600">
                <a:latin typeface="Calibri" panose="020F0502020204030204" pitchFamily="34" charset="0"/>
                <a:ea typeface="Calibri" panose="020F0502020204030204" pitchFamily="34" charset="0"/>
                <a:cs typeface="Times New Roman" panose="02020603050405020304" pitchFamily="18" charset="0"/>
              </a:rPr>
              <a:t> and </a:t>
            </a:r>
            <a:r>
              <a:rPr lang="en-GB" sz="1600" b="1">
                <a:latin typeface="Calibri" panose="020F0502020204030204" pitchFamily="34" charset="0"/>
                <a:ea typeface="Calibri" panose="020F0502020204030204" pitchFamily="34" charset="0"/>
                <a:cs typeface="Times New Roman" panose="02020603050405020304" pitchFamily="18" charset="0"/>
              </a:rPr>
              <a:t>importance</a:t>
            </a:r>
            <a:r>
              <a:rPr lang="en-GB" sz="1600">
                <a:latin typeface="Calibri" panose="020F0502020204030204" pitchFamily="34" charset="0"/>
                <a:ea typeface="Calibri" panose="020F0502020204030204" pitchFamily="34" charset="0"/>
                <a:cs typeface="Times New Roman" panose="02020603050405020304" pitchFamily="18" charset="0"/>
              </a:rPr>
              <a:t> within the region, country, globally</a:t>
            </a:r>
          </a:p>
          <a:p>
            <a:pPr marL="285750" indent="-285750">
              <a:lnSpc>
                <a:spcPct val="107000"/>
              </a:lnSpc>
              <a:spcAft>
                <a:spcPts val="800"/>
              </a:spcAft>
              <a:buFont typeface="Arial" panose="020B0604020202020204" pitchFamily="34" charset="0"/>
              <a:buChar char="•"/>
            </a:pPr>
            <a:r>
              <a:rPr lang="en-GB" sz="1600" b="1">
                <a:latin typeface="Calibri" panose="020F0502020204030204" pitchFamily="34" charset="0"/>
                <a:ea typeface="Calibri" panose="020F0502020204030204" pitchFamily="34" charset="0"/>
                <a:cs typeface="Times New Roman" panose="02020603050405020304" pitchFamily="18" charset="0"/>
              </a:rPr>
              <a:t>Patterns</a:t>
            </a:r>
            <a:r>
              <a:rPr lang="en-GB" sz="1600">
                <a:latin typeface="Calibri" panose="020F0502020204030204" pitchFamily="34" charset="0"/>
                <a:ea typeface="Calibri" panose="020F0502020204030204" pitchFamily="34" charset="0"/>
                <a:cs typeface="Times New Roman" panose="02020603050405020304" pitchFamily="18" charset="0"/>
              </a:rPr>
              <a:t> of national and international migration and how this is </a:t>
            </a:r>
            <a:r>
              <a:rPr lang="en-GB" sz="1600" b="1">
                <a:latin typeface="Calibri" panose="020F0502020204030204" pitchFamily="34" charset="0"/>
                <a:ea typeface="Calibri" panose="020F0502020204030204" pitchFamily="34" charset="0"/>
                <a:cs typeface="Times New Roman" panose="02020603050405020304" pitchFamily="18" charset="0"/>
              </a:rPr>
              <a:t>changing</a:t>
            </a:r>
            <a:r>
              <a:rPr lang="en-GB" sz="1600">
                <a:latin typeface="Calibri" panose="020F0502020204030204" pitchFamily="34" charset="0"/>
                <a:ea typeface="Calibri" panose="020F0502020204030204" pitchFamily="34" charset="0"/>
                <a:cs typeface="Times New Roman" panose="02020603050405020304" pitchFamily="18" charset="0"/>
              </a:rPr>
              <a:t> the growth and character of the city</a:t>
            </a:r>
          </a:p>
          <a:p>
            <a:pPr marL="285750" indent="-285750">
              <a:lnSpc>
                <a:spcPct val="107000"/>
              </a:lnSpc>
              <a:spcAft>
                <a:spcPts val="800"/>
              </a:spcAft>
              <a:buFont typeface="Arial" panose="020B0604020202020204" pitchFamily="34" charset="0"/>
              <a:buChar char="•"/>
            </a:pPr>
            <a:r>
              <a:rPr lang="en-GB" sz="1600" b="1">
                <a:latin typeface="Calibri" panose="020F0502020204030204" pitchFamily="34" charset="0"/>
                <a:ea typeface="Calibri" panose="020F0502020204030204" pitchFamily="34" charset="0"/>
                <a:cs typeface="Times New Roman" panose="02020603050405020304" pitchFamily="18" charset="0"/>
              </a:rPr>
              <a:t>Ways of life </a:t>
            </a:r>
            <a:r>
              <a:rPr lang="en-GB" sz="1600">
                <a:latin typeface="Calibri" panose="020F0502020204030204" pitchFamily="34" charset="0"/>
                <a:ea typeface="Calibri" panose="020F0502020204030204" pitchFamily="34" charset="0"/>
                <a:cs typeface="Times New Roman" panose="02020603050405020304" pitchFamily="18" charset="0"/>
              </a:rPr>
              <a:t>in the city (culture, ethnicity, housing, leisure and consumption)</a:t>
            </a:r>
          </a:p>
          <a:p>
            <a:pPr marL="285750" indent="-285750">
              <a:lnSpc>
                <a:spcPct val="107000"/>
              </a:lnSpc>
              <a:spcAft>
                <a:spcPts val="800"/>
              </a:spcAft>
              <a:buFont typeface="Arial" panose="020B0604020202020204" pitchFamily="34" charset="0"/>
              <a:buChar char="•"/>
            </a:pPr>
            <a:r>
              <a:rPr lang="en-GB" sz="1600" b="1">
                <a:latin typeface="Calibri" panose="020F0502020204030204" pitchFamily="34" charset="0"/>
                <a:ea typeface="Calibri" panose="020F0502020204030204" pitchFamily="34" charset="0"/>
                <a:cs typeface="Times New Roman" panose="02020603050405020304" pitchFamily="18" charset="0"/>
              </a:rPr>
              <a:t>Challenges</a:t>
            </a:r>
            <a:r>
              <a:rPr lang="en-GB" sz="1600">
                <a:latin typeface="Calibri" panose="020F0502020204030204" pitchFamily="34" charset="0"/>
                <a:ea typeface="Calibri" panose="020F0502020204030204" pitchFamily="34" charset="0"/>
                <a:cs typeface="Times New Roman" panose="02020603050405020304" pitchFamily="18" charset="0"/>
              </a:rPr>
              <a:t> that affect life in the city (squatter settlements, informal sector jobs, health or waste disposal)</a:t>
            </a:r>
          </a:p>
          <a:p>
            <a:pPr marL="285750" indent="-285750">
              <a:lnSpc>
                <a:spcPct val="107000"/>
              </a:lnSpc>
              <a:spcAft>
                <a:spcPts val="800"/>
              </a:spcAft>
              <a:buFont typeface="Arial" panose="020B0604020202020204" pitchFamily="34" charset="0"/>
              <a:buChar char="•"/>
            </a:pPr>
            <a:r>
              <a:rPr lang="en-GB" sz="1600" b="1">
                <a:latin typeface="Calibri" panose="020F0502020204030204" pitchFamily="34" charset="0"/>
                <a:ea typeface="Calibri" panose="020F0502020204030204" pitchFamily="34" charset="0"/>
                <a:cs typeface="Times New Roman" panose="02020603050405020304" pitchFamily="18" charset="0"/>
              </a:rPr>
              <a:t>One</a:t>
            </a:r>
            <a:r>
              <a:rPr lang="en-GB" sz="1600">
                <a:latin typeface="Calibri" panose="020F0502020204030204" pitchFamily="34" charset="0"/>
                <a:ea typeface="Calibri" panose="020F0502020204030204" pitchFamily="34" charset="0"/>
                <a:cs typeface="Times New Roman" panose="02020603050405020304" pitchFamily="18" charset="0"/>
              </a:rPr>
              <a:t> initiative to make it more </a:t>
            </a:r>
            <a:r>
              <a:rPr lang="en-GB" sz="1600" b="1">
                <a:latin typeface="Calibri" panose="020F0502020204030204" pitchFamily="34" charset="0"/>
                <a:ea typeface="Calibri" panose="020F0502020204030204" pitchFamily="34" charset="0"/>
                <a:cs typeface="Times New Roman" panose="02020603050405020304" pitchFamily="18" charset="0"/>
              </a:rPr>
              <a:t>sustainable</a:t>
            </a:r>
            <a:r>
              <a:rPr lang="en-GB" sz="1600">
                <a:latin typeface="Calibri" panose="020F0502020204030204" pitchFamily="34" charset="0"/>
                <a:ea typeface="Calibri" panose="020F0502020204030204" pitchFamily="34" charset="0"/>
                <a:cs typeface="Times New Roman" panose="02020603050405020304" pitchFamily="18" charset="0"/>
              </a:rPr>
              <a:t> (e.g. Programa Favela-Bairro, recycling / waste management, pacification, retrofitting)</a:t>
            </a:r>
          </a:p>
        </p:txBody>
      </p:sp>
    </p:spTree>
    <p:extLst>
      <p:ext uri="{BB962C8B-B14F-4D97-AF65-F5344CB8AC3E}">
        <p14:creationId xmlns:p14="http://schemas.microsoft.com/office/powerpoint/2010/main" val="401704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246369" y="8655061"/>
            <a:ext cx="1600200" cy="486833"/>
          </a:xfrm>
        </p:spPr>
        <p:txBody>
          <a:bodyPr/>
          <a:lstStyle/>
          <a:p>
            <a:fld id="{26DB786A-AADC-CC40-94F2-0C6B1445BCE0}" type="slidenum">
              <a:rPr lang="en-US" smtClean="0"/>
              <a:t>21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8147" y="445013"/>
            <a:ext cx="1549854" cy="1815882"/>
          </a:xfrm>
          <a:prstGeom prst="rect">
            <a:avLst/>
          </a:prstGeom>
        </p:spPr>
      </p:pic>
      <p:sp>
        <p:nvSpPr>
          <p:cNvPr id="6" name="Rectangle 5"/>
          <p:cNvSpPr/>
          <p:nvPr/>
        </p:nvSpPr>
        <p:spPr>
          <a:xfrm>
            <a:off x="0" y="0"/>
            <a:ext cx="6858000" cy="461665"/>
          </a:xfrm>
          <a:prstGeom prst="rect">
            <a:avLst/>
          </a:prstGeom>
        </p:spPr>
        <p:txBody>
          <a:bodyPr wrap="square">
            <a:spAutoFit/>
          </a:bodyPr>
          <a:lstStyle/>
          <a:p>
            <a:pPr algn="ctr"/>
            <a:r>
              <a:rPr lang="en-GB" sz="2400" b="1"/>
              <a:t>AC: Challenges &amp; Opportunities for Cities: LEEDS</a:t>
            </a:r>
          </a:p>
        </p:txBody>
      </p:sp>
      <p:sp>
        <p:nvSpPr>
          <p:cNvPr id="9" name="Rectangle 8"/>
          <p:cNvSpPr/>
          <p:nvPr/>
        </p:nvSpPr>
        <p:spPr>
          <a:xfrm>
            <a:off x="27981" y="3586296"/>
            <a:ext cx="6858001" cy="1815882"/>
          </a:xfrm>
          <a:prstGeom prst="rect">
            <a:avLst/>
          </a:prstGeom>
        </p:spPr>
        <p:txBody>
          <a:bodyPr wrap="square">
            <a:spAutoFit/>
          </a:bodyPr>
          <a:lstStyle/>
          <a:p>
            <a:pPr lvl="0"/>
            <a:r>
              <a:rPr lang="en-GB" sz="1400" b="1">
                <a:solidFill>
                  <a:prstClr val="black"/>
                </a:solidFill>
              </a:rPr>
              <a:t>Migration to Leeds</a:t>
            </a:r>
          </a:p>
          <a:p>
            <a:pPr lvl="0"/>
            <a:r>
              <a:rPr lang="en-GB" sz="1400">
                <a:solidFill>
                  <a:prstClr val="black"/>
                </a:solidFill>
              </a:rPr>
              <a:t>Leeds began in Saxon times but developed into a major manufacturing location during the industrial revolution and Victorian era of the 1800s. Now Leeds is a truly multicultural city with 18% being from black and minorities communities.</a:t>
            </a:r>
          </a:p>
          <a:p>
            <a:pPr marL="171450" lvl="0" indent="-171450">
              <a:buFont typeface="Arial" panose="020B0604020202020204" pitchFamily="34" charset="0"/>
              <a:buChar char="•"/>
            </a:pPr>
            <a:r>
              <a:rPr lang="en-GB" sz="1400">
                <a:solidFill>
                  <a:prstClr val="black"/>
                </a:solidFill>
              </a:rPr>
              <a:t>Many commonwealth populations, such as India, moved in during the 1950s. </a:t>
            </a:r>
          </a:p>
          <a:p>
            <a:pPr marL="171450" lvl="0" indent="-171450">
              <a:buFont typeface="Arial" panose="020B0604020202020204" pitchFamily="34" charset="0"/>
              <a:buChar char="•"/>
            </a:pPr>
            <a:r>
              <a:rPr lang="en-GB" sz="1400">
                <a:solidFill>
                  <a:prstClr val="black"/>
                </a:solidFill>
              </a:rPr>
              <a:t>The city is also home to a large Irish community from the mid 21</a:t>
            </a:r>
            <a:r>
              <a:rPr lang="en-GB" sz="1400" baseline="30000">
                <a:solidFill>
                  <a:prstClr val="black"/>
                </a:solidFill>
              </a:rPr>
              <a:t>st</a:t>
            </a:r>
            <a:r>
              <a:rPr lang="en-GB" sz="1400">
                <a:solidFill>
                  <a:prstClr val="black"/>
                </a:solidFill>
              </a:rPr>
              <a:t> century who historically used the Leeds Liverpool canal . </a:t>
            </a:r>
          </a:p>
          <a:p>
            <a:pPr marL="171450" lvl="0" indent="-171450">
              <a:buFont typeface="Arial" panose="020B0604020202020204" pitchFamily="34" charset="0"/>
              <a:buChar char="•"/>
            </a:pPr>
            <a:r>
              <a:rPr lang="en-GB" sz="1400">
                <a:solidFill>
                  <a:prstClr val="black"/>
                </a:solidFill>
              </a:rPr>
              <a:t>Polish, Ukrainian &amp; Hungarian refugees arrived after WWII avoiding Soviet austerity. </a:t>
            </a:r>
          </a:p>
        </p:txBody>
      </p:sp>
      <p:sp>
        <p:nvSpPr>
          <p:cNvPr id="10" name="Rectangle 9"/>
          <p:cNvSpPr/>
          <p:nvPr/>
        </p:nvSpPr>
        <p:spPr>
          <a:xfrm>
            <a:off x="67394" y="6531640"/>
            <a:ext cx="6790606" cy="2246769"/>
          </a:xfrm>
          <a:prstGeom prst="rect">
            <a:avLst/>
          </a:prstGeom>
        </p:spPr>
        <p:txBody>
          <a:bodyPr wrap="square">
            <a:spAutoFit/>
          </a:bodyPr>
          <a:lstStyle/>
          <a:p>
            <a:pPr lvl="0"/>
            <a:r>
              <a:rPr lang="en-GB" sz="1400" b="1">
                <a:solidFill>
                  <a:prstClr val="black"/>
                </a:solidFill>
              </a:rPr>
              <a:t>Leeds way of life</a:t>
            </a:r>
          </a:p>
          <a:p>
            <a:pPr marL="72000" lvl="0" indent="-72000">
              <a:buFont typeface="Arial" panose="020B0604020202020204" pitchFamily="34" charset="0"/>
              <a:buChar char="•"/>
            </a:pPr>
            <a:r>
              <a:rPr lang="en-GB" sz="1400">
                <a:solidFill>
                  <a:prstClr val="black"/>
                </a:solidFill>
              </a:rPr>
              <a:t>The city benefits by the diversity and many different cultures. </a:t>
            </a:r>
          </a:p>
          <a:p>
            <a:pPr marL="72000" lvl="0" indent="-72000">
              <a:buFont typeface="Arial" panose="020B0604020202020204" pitchFamily="34" charset="0"/>
              <a:buChar char="•"/>
            </a:pPr>
            <a:r>
              <a:rPr lang="en-GB" sz="1400">
                <a:solidFill>
                  <a:prstClr val="black"/>
                </a:solidFill>
              </a:rPr>
              <a:t>The population benefits from many companies and shops locating there including ASDA’s HQ.</a:t>
            </a:r>
          </a:p>
          <a:p>
            <a:pPr marL="72000" lvl="0" indent="-72000">
              <a:buFont typeface="Arial" panose="020B0604020202020204" pitchFamily="34" charset="0"/>
              <a:buChar char="•"/>
            </a:pPr>
            <a:r>
              <a:rPr lang="en-GB" sz="1400">
                <a:solidFill>
                  <a:prstClr val="black"/>
                </a:solidFill>
              </a:rPr>
              <a:t>City is only a short distance from Yorkshire Dales National Park.</a:t>
            </a:r>
          </a:p>
          <a:p>
            <a:pPr marL="72000" lvl="0" indent="-72000">
              <a:buFont typeface="Arial" panose="020B0604020202020204" pitchFamily="34" charset="0"/>
              <a:buChar char="•"/>
            </a:pPr>
            <a:r>
              <a:rPr lang="en-GB" sz="1400">
                <a:solidFill>
                  <a:prstClr val="black"/>
                </a:solidFill>
              </a:rPr>
              <a:t>Good entrainment centres and night life.</a:t>
            </a:r>
          </a:p>
          <a:p>
            <a:pPr marL="72000" lvl="0" indent="-72000">
              <a:buFont typeface="Arial" panose="020B0604020202020204" pitchFamily="34" charset="0"/>
              <a:buChar char="•"/>
            </a:pPr>
            <a:r>
              <a:rPr lang="en-GB" sz="1400">
                <a:solidFill>
                  <a:prstClr val="black"/>
                </a:solidFill>
              </a:rPr>
              <a:t>A centre for arts with a number of galleries and music venues.</a:t>
            </a:r>
          </a:p>
          <a:p>
            <a:pPr marL="72000" lvl="0" indent="-72000">
              <a:buFont typeface="Arial" panose="020B0604020202020204" pitchFamily="34" charset="0"/>
              <a:buChar char="•"/>
            </a:pPr>
            <a:r>
              <a:rPr lang="en-GB" sz="1400">
                <a:solidFill>
                  <a:prstClr val="black"/>
                </a:solidFill>
              </a:rPr>
              <a:t>Expensive area of the city is Roundhay</a:t>
            </a:r>
          </a:p>
          <a:p>
            <a:pPr marL="72000" lvl="0" indent="-72000">
              <a:buFont typeface="Arial" panose="020B0604020202020204" pitchFamily="34" charset="0"/>
              <a:buChar char="•"/>
            </a:pPr>
            <a:r>
              <a:rPr lang="en-GB" sz="1400">
                <a:solidFill>
                  <a:prstClr val="black"/>
                </a:solidFill>
              </a:rPr>
              <a:t>There are many students living in the city who require a different range of services to the families (more entertainment)</a:t>
            </a:r>
          </a:p>
        </p:txBody>
      </p:sp>
      <p:sp>
        <p:nvSpPr>
          <p:cNvPr id="11" name="Rectangle 10"/>
          <p:cNvSpPr/>
          <p:nvPr/>
        </p:nvSpPr>
        <p:spPr>
          <a:xfrm>
            <a:off x="14952" y="416975"/>
            <a:ext cx="5507312" cy="1169551"/>
          </a:xfrm>
          <a:prstGeom prst="rect">
            <a:avLst/>
          </a:prstGeom>
        </p:spPr>
        <p:txBody>
          <a:bodyPr wrap="square">
            <a:spAutoFit/>
          </a:bodyPr>
          <a:lstStyle/>
          <a:p>
            <a:pPr lvl="0"/>
            <a:r>
              <a:rPr lang="en-GB" sz="1400" b="1">
                <a:solidFill>
                  <a:prstClr val="black"/>
                </a:solidFill>
              </a:rPr>
              <a:t>Location and Background</a:t>
            </a:r>
          </a:p>
          <a:p>
            <a:pPr lvl="0"/>
            <a:r>
              <a:rPr lang="en-GB" sz="1400">
                <a:solidFill>
                  <a:prstClr val="black"/>
                </a:solidFill>
              </a:rPr>
              <a:t>Leeds is the largest city in West Yorkshire and the 2</a:t>
            </a:r>
            <a:r>
              <a:rPr lang="en-GB" sz="1400" baseline="30000">
                <a:solidFill>
                  <a:prstClr val="black"/>
                </a:solidFill>
              </a:rPr>
              <a:t>rd</a:t>
            </a:r>
            <a:r>
              <a:rPr lang="en-GB" sz="1400">
                <a:solidFill>
                  <a:prstClr val="black"/>
                </a:solidFill>
              </a:rPr>
              <a:t> largest financial hub in the United Kingdom. The city is at the heart of a conurbation which includes cities such as Bradford and Huddersfield. Leeds is the UK’s fastest growing city with a 6.8% growth rate between 2010 – 2020.</a:t>
            </a:r>
          </a:p>
        </p:txBody>
      </p:sp>
      <p:sp>
        <p:nvSpPr>
          <p:cNvPr id="12" name="Rectangle 11"/>
          <p:cNvSpPr/>
          <p:nvPr/>
        </p:nvSpPr>
        <p:spPr>
          <a:xfrm>
            <a:off x="27981" y="1613800"/>
            <a:ext cx="6818588" cy="1815882"/>
          </a:xfrm>
          <a:prstGeom prst="rect">
            <a:avLst/>
          </a:prstGeom>
        </p:spPr>
        <p:txBody>
          <a:bodyPr wrap="square">
            <a:spAutoFit/>
          </a:bodyPr>
          <a:lstStyle/>
          <a:p>
            <a:pPr lvl="0"/>
            <a:r>
              <a:rPr lang="en-GB" sz="1400" b="1">
                <a:solidFill>
                  <a:prstClr val="black"/>
                </a:solidFill>
              </a:rPr>
              <a:t>Cities Importance</a:t>
            </a:r>
          </a:p>
          <a:p>
            <a:pPr marL="72000" lvl="0" indent="-72000">
              <a:buFont typeface="Arial" panose="020B0604020202020204" pitchFamily="34" charset="0"/>
              <a:buChar char="•"/>
            </a:pPr>
            <a:r>
              <a:rPr lang="en-GB" sz="1400">
                <a:solidFill>
                  <a:prstClr val="black"/>
                </a:solidFill>
              </a:rPr>
              <a:t>Has the fastest rate of job growth in the country.</a:t>
            </a:r>
          </a:p>
          <a:p>
            <a:pPr marL="72000" lvl="0" indent="-72000">
              <a:buFont typeface="Arial" panose="020B0604020202020204" pitchFamily="34" charset="0"/>
              <a:buChar char="•"/>
            </a:pPr>
            <a:r>
              <a:rPr lang="en-GB" sz="1400">
                <a:solidFill>
                  <a:prstClr val="black"/>
                </a:solidFill>
              </a:rPr>
              <a:t>Third largest manufacturing centre in the UK, especially  for clothing.</a:t>
            </a:r>
          </a:p>
          <a:p>
            <a:pPr marL="72000" lvl="0" indent="-72000">
              <a:buFont typeface="Arial" panose="020B0604020202020204" pitchFamily="34" charset="0"/>
              <a:buChar char="•"/>
            </a:pPr>
            <a:r>
              <a:rPr lang="en-GB" sz="1400">
                <a:solidFill>
                  <a:prstClr val="black"/>
                </a:solidFill>
              </a:rPr>
              <a:t>Contains four independent  universities.</a:t>
            </a:r>
          </a:p>
          <a:p>
            <a:pPr marL="72000" lvl="0" indent="-72000">
              <a:buFont typeface="Arial" panose="020B0604020202020204" pitchFamily="34" charset="0"/>
              <a:buChar char="•"/>
            </a:pPr>
            <a:r>
              <a:rPr lang="en-GB" sz="1400">
                <a:solidFill>
                  <a:prstClr val="black"/>
                </a:solidFill>
              </a:rPr>
              <a:t>After London the most important financial centre in UK.</a:t>
            </a:r>
          </a:p>
          <a:p>
            <a:pPr marL="72000" lvl="0" indent="-72000">
              <a:buFont typeface="Arial" panose="020B0604020202020204" pitchFamily="34" charset="0"/>
              <a:buChar char="•"/>
            </a:pPr>
            <a:r>
              <a:rPr lang="en-GB" sz="1400">
                <a:solidFill>
                  <a:prstClr val="black"/>
                </a:solidFill>
              </a:rPr>
              <a:t>Has major transport  links that connect effectively to the UK and the world including an airport.</a:t>
            </a:r>
          </a:p>
          <a:p>
            <a:pPr marL="72000" lvl="0" indent="-72000">
              <a:buFont typeface="Arial" panose="020B0604020202020204" pitchFamily="34" charset="0"/>
              <a:buChar char="•"/>
            </a:pPr>
            <a:r>
              <a:rPr lang="en-GB" sz="1400">
                <a:solidFill>
                  <a:prstClr val="black"/>
                </a:solidFill>
              </a:rPr>
              <a:t>Major transport links to London via the M1 and 2 hours by rail.</a:t>
            </a:r>
          </a:p>
        </p:txBody>
      </p:sp>
      <p:sp>
        <p:nvSpPr>
          <p:cNvPr id="3" name="TextBox 2"/>
          <p:cNvSpPr txBox="1"/>
          <p:nvPr/>
        </p:nvSpPr>
        <p:spPr>
          <a:xfrm>
            <a:off x="55963" y="5495145"/>
            <a:ext cx="6830019" cy="954107"/>
          </a:xfrm>
          <a:prstGeom prst="rect">
            <a:avLst/>
          </a:prstGeom>
          <a:noFill/>
        </p:spPr>
        <p:txBody>
          <a:bodyPr wrap="square" rtlCol="0">
            <a:spAutoFit/>
          </a:bodyPr>
          <a:lstStyle/>
          <a:p>
            <a:r>
              <a:rPr lang="en-GB" sz="1400" b="1"/>
              <a:t>Industry</a:t>
            </a:r>
          </a:p>
          <a:p>
            <a:r>
              <a:rPr lang="en-GB" sz="1400"/>
              <a:t>The early wealth of the city came from wool being woven and dyed in the city. Other industry like pottery and brick making started later. The Leeds-Liverpool canal provided a transport route to the coast. </a:t>
            </a:r>
          </a:p>
        </p:txBody>
      </p:sp>
      <p:sp>
        <p:nvSpPr>
          <p:cNvPr id="13" name="Arrow: Down 12">
            <a:extLst>
              <a:ext uri="{FF2B5EF4-FFF2-40B4-BE49-F238E27FC236}">
                <a16:creationId xmlns:a16="http://schemas.microsoft.com/office/drawing/2014/main" id="{59568BBC-ADF1-4F1D-8DFF-70864202FC57}"/>
              </a:ext>
            </a:extLst>
          </p:cNvPr>
          <p:cNvSpPr/>
          <p:nvPr/>
        </p:nvSpPr>
        <p:spPr>
          <a:xfrm rot="19654492">
            <a:off x="5888405" y="506077"/>
            <a:ext cx="222055" cy="54384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8393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88F4F-5D6E-4243-A543-F9FF5BAF9A21}"/>
              </a:ext>
            </a:extLst>
          </p:cNvPr>
          <p:cNvSpPr>
            <a:spLocks noGrp="1"/>
          </p:cNvSpPr>
          <p:nvPr>
            <p:ph type="sldNum" sz="quarter" idx="12"/>
          </p:nvPr>
        </p:nvSpPr>
        <p:spPr>
          <a:xfrm>
            <a:off x="5257800" y="8657167"/>
            <a:ext cx="1600200" cy="486833"/>
          </a:xfrm>
        </p:spPr>
        <p:txBody>
          <a:bodyPr/>
          <a:lstStyle/>
          <a:p>
            <a:fld id="{26DB786A-AADC-CC40-94F2-0C6B1445BCE0}" type="slidenum">
              <a:rPr lang="en-US" smtClean="0"/>
              <a:t>22</a:t>
            </a:fld>
            <a:endParaRPr lang="en-US"/>
          </a:p>
        </p:txBody>
      </p:sp>
      <p:sp>
        <p:nvSpPr>
          <p:cNvPr id="3" name="TextBox 2">
            <a:extLst>
              <a:ext uri="{FF2B5EF4-FFF2-40B4-BE49-F238E27FC236}">
                <a16:creationId xmlns:a16="http://schemas.microsoft.com/office/drawing/2014/main" id="{F96EF386-6F22-48ED-AE2A-0BCED8CF1E03}"/>
              </a:ext>
            </a:extLst>
          </p:cNvPr>
          <p:cNvSpPr txBox="1"/>
          <p:nvPr/>
        </p:nvSpPr>
        <p:spPr>
          <a:xfrm>
            <a:off x="0" y="513307"/>
            <a:ext cx="6902194" cy="2031325"/>
          </a:xfrm>
          <a:prstGeom prst="rect">
            <a:avLst/>
          </a:prstGeom>
          <a:noFill/>
        </p:spPr>
        <p:txBody>
          <a:bodyPr wrap="square" rtlCol="0">
            <a:spAutoFit/>
          </a:bodyPr>
          <a:lstStyle/>
          <a:p>
            <a:r>
              <a:rPr lang="en-GB" sz="1400" b="1"/>
              <a:t>Studentification</a:t>
            </a:r>
          </a:p>
          <a:p>
            <a:r>
              <a:rPr lang="en-GB" sz="1400"/>
              <a:t>A large number of students live in Leeds. Students move home during holidays and as a result are a transient population in Leeds. When large majorities of the population leave local business in Leeds suffer and the city appears empty. </a:t>
            </a:r>
          </a:p>
          <a:p>
            <a:r>
              <a:rPr lang="en-GB" sz="1400"/>
              <a:t>Students also rent large houses of multiple occupants (HMO’s) on roads that also house local families. Having large amounts of student accommodation a road can become congested with traffic and parking can become a significant issue. Furthermore the students live a disruptive lifestyle which generates large amounts of waste and noise pollution.  </a:t>
            </a:r>
          </a:p>
          <a:p>
            <a:r>
              <a:rPr lang="en-GB" sz="1400"/>
              <a:t>An area of the city with lots of students in Headingly. </a:t>
            </a:r>
          </a:p>
        </p:txBody>
      </p:sp>
      <p:sp>
        <p:nvSpPr>
          <p:cNvPr id="4" name="Rectangle 3">
            <a:extLst>
              <a:ext uri="{FF2B5EF4-FFF2-40B4-BE49-F238E27FC236}">
                <a16:creationId xmlns:a16="http://schemas.microsoft.com/office/drawing/2014/main" id="{21E320DC-4D07-4B02-9502-142DEECA04EB}"/>
              </a:ext>
            </a:extLst>
          </p:cNvPr>
          <p:cNvSpPr/>
          <p:nvPr/>
        </p:nvSpPr>
        <p:spPr>
          <a:xfrm>
            <a:off x="0" y="2547748"/>
            <a:ext cx="6758498" cy="2677656"/>
          </a:xfrm>
          <a:prstGeom prst="rect">
            <a:avLst/>
          </a:prstGeom>
        </p:spPr>
        <p:txBody>
          <a:bodyPr wrap="square">
            <a:spAutoFit/>
          </a:bodyPr>
          <a:lstStyle/>
          <a:p>
            <a:pPr lvl="0"/>
            <a:r>
              <a:rPr lang="en-GB" sz="1400" b="1" dirty="0">
                <a:solidFill>
                  <a:prstClr val="black"/>
                </a:solidFill>
              </a:rPr>
              <a:t>Other challenges</a:t>
            </a:r>
          </a:p>
          <a:p>
            <a:pPr marL="72000" lvl="0" indent="-72000">
              <a:buFont typeface="Arial" panose="020B0604020202020204" pitchFamily="34" charset="0"/>
              <a:buChar char="•"/>
            </a:pPr>
            <a:r>
              <a:rPr lang="en-GB" sz="1400" dirty="0">
                <a:solidFill>
                  <a:prstClr val="black"/>
                </a:solidFill>
              </a:rPr>
              <a:t>There is a lack of affordable housing, especially for the young generation. </a:t>
            </a:r>
          </a:p>
          <a:p>
            <a:pPr marL="72000" lvl="0" indent="-72000">
              <a:buFont typeface="Arial" panose="020B0604020202020204" pitchFamily="34" charset="0"/>
              <a:buChar char="•"/>
            </a:pPr>
            <a:r>
              <a:rPr lang="en-GB" sz="1400" dirty="0">
                <a:solidFill>
                  <a:prstClr val="black"/>
                </a:solidFill>
              </a:rPr>
              <a:t>Social inequality including deprivation and poverty is a problem for young people – 20% of children live in poverty</a:t>
            </a:r>
          </a:p>
          <a:p>
            <a:pPr marL="72000" lvl="0" indent="-72000">
              <a:buFont typeface="Arial" panose="020B0604020202020204" pitchFamily="34" charset="0"/>
              <a:buChar char="•"/>
            </a:pPr>
            <a:r>
              <a:rPr lang="en-GB" sz="1400" dirty="0">
                <a:solidFill>
                  <a:prstClr val="black"/>
                </a:solidFill>
              </a:rPr>
              <a:t>Some communities (Hyde Park) are being replaced by students (studentification) which then require different services (shops and entertainment).</a:t>
            </a:r>
          </a:p>
          <a:p>
            <a:pPr marL="72000" lvl="0" indent="-72000">
              <a:buFont typeface="Arial" panose="020B0604020202020204" pitchFamily="34" charset="0"/>
              <a:buChar char="•"/>
            </a:pPr>
            <a:r>
              <a:rPr lang="en-GB" sz="1400" dirty="0">
                <a:solidFill>
                  <a:prstClr val="black"/>
                </a:solidFill>
              </a:rPr>
              <a:t>The rapid increase in population has caused pressures on transport and services such as education.</a:t>
            </a:r>
          </a:p>
          <a:p>
            <a:pPr marL="72000" lvl="0" indent="-72000">
              <a:buFont typeface="Arial" panose="020B0604020202020204" pitchFamily="34" charset="0"/>
              <a:buChar char="•"/>
            </a:pPr>
            <a:r>
              <a:rPr lang="en-GB" sz="1400" dirty="0">
                <a:solidFill>
                  <a:prstClr val="black"/>
                </a:solidFill>
              </a:rPr>
              <a:t>Unemployment particularly among young people</a:t>
            </a:r>
          </a:p>
          <a:p>
            <a:pPr marL="72000" lvl="0" indent="-72000">
              <a:buFont typeface="Arial" panose="020B0604020202020204" pitchFamily="34" charset="0"/>
              <a:buChar char="•"/>
            </a:pPr>
            <a:r>
              <a:rPr lang="en-GB" sz="1400" dirty="0">
                <a:solidFill>
                  <a:prstClr val="black"/>
                </a:solidFill>
              </a:rPr>
              <a:t>Transport links within the city are poor with large sections not served by public transport</a:t>
            </a:r>
          </a:p>
          <a:p>
            <a:pPr marL="72000" lvl="0" indent="-72000">
              <a:buFont typeface="Arial" panose="020B0604020202020204" pitchFamily="34" charset="0"/>
              <a:buChar char="•"/>
            </a:pPr>
            <a:r>
              <a:rPr lang="en-GB" sz="1400" dirty="0">
                <a:solidFill>
                  <a:prstClr val="black"/>
                </a:solidFill>
              </a:rPr>
              <a:t>Cycling and walking networks are inconsistent and of poor quality</a:t>
            </a:r>
          </a:p>
          <a:p>
            <a:pPr marL="72000" lvl="0" indent="-72000">
              <a:buFont typeface="Arial" panose="020B0604020202020204" pitchFamily="34" charset="0"/>
              <a:buChar char="•"/>
            </a:pPr>
            <a:r>
              <a:rPr lang="en-GB" sz="1400" dirty="0">
                <a:solidFill>
                  <a:prstClr val="black"/>
                </a:solidFill>
              </a:rPr>
              <a:t>Waste disposal is inefficient and there is limited recycling within the city</a:t>
            </a:r>
          </a:p>
        </p:txBody>
      </p:sp>
      <p:sp>
        <p:nvSpPr>
          <p:cNvPr id="5" name="Rectangle 4">
            <a:extLst>
              <a:ext uri="{FF2B5EF4-FFF2-40B4-BE49-F238E27FC236}">
                <a16:creationId xmlns:a16="http://schemas.microsoft.com/office/drawing/2014/main" id="{28EC57C3-3328-4AF6-AFBF-1ABB5F522A0B}"/>
              </a:ext>
            </a:extLst>
          </p:cNvPr>
          <p:cNvSpPr/>
          <p:nvPr/>
        </p:nvSpPr>
        <p:spPr>
          <a:xfrm>
            <a:off x="-36723" y="5306706"/>
            <a:ext cx="6795221" cy="3323987"/>
          </a:xfrm>
          <a:prstGeom prst="rect">
            <a:avLst/>
          </a:prstGeom>
        </p:spPr>
        <p:txBody>
          <a:bodyPr wrap="square">
            <a:spAutoFit/>
          </a:bodyPr>
          <a:lstStyle/>
          <a:p>
            <a:pPr lvl="0"/>
            <a:r>
              <a:rPr lang="en-GB" sz="1400" b="1" dirty="0">
                <a:solidFill>
                  <a:schemeClr val="accent3">
                    <a:lumMod val="75000"/>
                  </a:schemeClr>
                </a:solidFill>
              </a:rPr>
              <a:t>South Bank Redevelopment</a:t>
            </a:r>
          </a:p>
          <a:p>
            <a:pPr lvl="0"/>
            <a:r>
              <a:rPr lang="en-GB" sz="1400" dirty="0">
                <a:solidFill>
                  <a:schemeClr val="accent3">
                    <a:lumMod val="75000"/>
                  </a:schemeClr>
                </a:solidFill>
              </a:rPr>
              <a:t>The south bank area (city centre) of Leeds is undergoing major development in the next decade. This will lead to…</a:t>
            </a:r>
          </a:p>
          <a:p>
            <a:pPr marL="171450" indent="-171450">
              <a:buFont typeface="Arial" panose="020B0604020202020204" pitchFamily="34" charset="0"/>
              <a:buChar char="•"/>
            </a:pPr>
            <a:r>
              <a:rPr lang="en-GB" sz="1400" dirty="0">
                <a:solidFill>
                  <a:schemeClr val="accent3">
                    <a:lumMod val="75000"/>
                  </a:schemeClr>
                </a:solidFill>
              </a:rPr>
              <a:t>Retail and leisure services being supported outside of working hours. </a:t>
            </a:r>
          </a:p>
          <a:p>
            <a:pPr marL="171450" indent="-171450">
              <a:buFont typeface="Arial" panose="020B0604020202020204" pitchFamily="34" charset="0"/>
              <a:buChar char="•"/>
            </a:pPr>
            <a:r>
              <a:rPr lang="en-GB" sz="1400" dirty="0">
                <a:solidFill>
                  <a:schemeClr val="accent3">
                    <a:lumMod val="75000"/>
                  </a:schemeClr>
                </a:solidFill>
              </a:rPr>
              <a:t>New flood technology will be built into reduce the risk of flooding from the river Aire</a:t>
            </a:r>
          </a:p>
          <a:p>
            <a:pPr marL="171450" lvl="0" indent="-171450">
              <a:buFont typeface="Arial" panose="020B0604020202020204" pitchFamily="34" charset="0"/>
              <a:buChar char="•"/>
            </a:pPr>
            <a:r>
              <a:rPr lang="en-GB" sz="1400" dirty="0">
                <a:solidFill>
                  <a:schemeClr val="accent3">
                    <a:lumMod val="75000"/>
                  </a:schemeClr>
                </a:solidFill>
              </a:rPr>
              <a:t>Water taxis and bus services to cut down carbon emissions</a:t>
            </a:r>
          </a:p>
          <a:p>
            <a:pPr marL="171450" lvl="0" indent="-171450">
              <a:buFont typeface="Arial" panose="020B0604020202020204" pitchFamily="34" charset="0"/>
              <a:buChar char="•"/>
            </a:pPr>
            <a:r>
              <a:rPr lang="en-GB" sz="1400" dirty="0">
                <a:solidFill>
                  <a:schemeClr val="accent3">
                    <a:lumMod val="75000"/>
                  </a:schemeClr>
                </a:solidFill>
              </a:rPr>
              <a:t>Cycle and pedestrian routes to be increased</a:t>
            </a:r>
          </a:p>
          <a:p>
            <a:pPr marL="171450" lvl="0" indent="-171450">
              <a:buFont typeface="Arial" panose="020B0604020202020204" pitchFamily="34" charset="0"/>
              <a:buChar char="•"/>
            </a:pPr>
            <a:r>
              <a:rPr lang="en-GB" sz="1400" dirty="0">
                <a:solidFill>
                  <a:schemeClr val="accent3">
                    <a:lumMod val="75000"/>
                  </a:schemeClr>
                </a:solidFill>
              </a:rPr>
              <a:t>New pedestrian and cycle bridges will connect open spaces</a:t>
            </a:r>
          </a:p>
          <a:p>
            <a:pPr marL="171450" lvl="0" indent="-171450">
              <a:buFont typeface="Arial" panose="020B0604020202020204" pitchFamily="34" charset="0"/>
              <a:buChar char="•"/>
            </a:pPr>
            <a:r>
              <a:rPr lang="en-GB" sz="1400" dirty="0">
                <a:solidFill>
                  <a:schemeClr val="accent3">
                    <a:lumMod val="75000"/>
                  </a:schemeClr>
                </a:solidFill>
              </a:rPr>
              <a:t>Developments will include the former mills</a:t>
            </a:r>
          </a:p>
          <a:p>
            <a:pPr marL="171450" lvl="0" indent="-171450">
              <a:buFont typeface="Arial" panose="020B0604020202020204" pitchFamily="34" charset="0"/>
              <a:buChar char="•"/>
            </a:pPr>
            <a:r>
              <a:rPr lang="en-GB" sz="1400" dirty="0">
                <a:solidFill>
                  <a:schemeClr val="accent3">
                    <a:lumMod val="75000"/>
                  </a:schemeClr>
                </a:solidFill>
              </a:rPr>
              <a:t>30 listed buildings will be included</a:t>
            </a:r>
          </a:p>
          <a:p>
            <a:pPr marL="171450" lvl="0" indent="-171450">
              <a:buFont typeface="Arial" panose="020B0604020202020204" pitchFamily="34" charset="0"/>
              <a:buChar char="•"/>
            </a:pPr>
            <a:r>
              <a:rPr lang="en-GB" sz="1400" dirty="0">
                <a:solidFill>
                  <a:schemeClr val="accent3">
                    <a:lumMod val="75000"/>
                  </a:schemeClr>
                </a:solidFill>
              </a:rPr>
              <a:t>35,000 jobs will be created </a:t>
            </a:r>
          </a:p>
          <a:p>
            <a:pPr marL="171450" indent="-171450">
              <a:buFont typeface="Arial" panose="020B0604020202020204" pitchFamily="34" charset="0"/>
              <a:buChar char="•"/>
            </a:pPr>
            <a:r>
              <a:rPr lang="en-GB" sz="1400" dirty="0">
                <a:solidFill>
                  <a:schemeClr val="accent3">
                    <a:lumMod val="75000"/>
                  </a:schemeClr>
                </a:solidFill>
              </a:rPr>
              <a:t>4,000 homes will be built</a:t>
            </a:r>
          </a:p>
          <a:p>
            <a:pPr marL="171450" indent="-171450">
              <a:buFont typeface="Arial" panose="020B0604020202020204" pitchFamily="34" charset="0"/>
              <a:buChar char="•"/>
            </a:pPr>
            <a:r>
              <a:rPr lang="en-GB" sz="1400" dirty="0">
                <a:solidFill>
                  <a:schemeClr val="accent3">
                    <a:lumMod val="75000"/>
                  </a:schemeClr>
                </a:solidFill>
              </a:rPr>
              <a:t>A new areas for contemporary arts. </a:t>
            </a:r>
          </a:p>
          <a:p>
            <a:pPr marL="171450" indent="-171450">
              <a:buFont typeface="Arial" panose="020B0604020202020204" pitchFamily="34" charset="0"/>
              <a:buChar char="•"/>
            </a:pPr>
            <a:r>
              <a:rPr lang="en-GB" sz="1400" dirty="0">
                <a:solidFill>
                  <a:schemeClr val="accent3">
                    <a:lumMod val="75000"/>
                  </a:schemeClr>
                </a:solidFill>
              </a:rPr>
              <a:t>Educational improvements to Leeds College. </a:t>
            </a:r>
          </a:p>
          <a:p>
            <a:pPr marL="171450" lvl="0" indent="-171450">
              <a:buFont typeface="Arial" panose="020B0604020202020204" pitchFamily="34" charset="0"/>
              <a:buChar char="•"/>
            </a:pPr>
            <a:endParaRPr lang="en-GB" sz="1400" dirty="0">
              <a:solidFill>
                <a:schemeClr val="accent3">
                  <a:lumMod val="75000"/>
                </a:schemeClr>
              </a:solidFill>
            </a:endParaRPr>
          </a:p>
        </p:txBody>
      </p:sp>
      <p:sp>
        <p:nvSpPr>
          <p:cNvPr id="6" name="TextBox 5">
            <a:extLst>
              <a:ext uri="{FF2B5EF4-FFF2-40B4-BE49-F238E27FC236}">
                <a16:creationId xmlns:a16="http://schemas.microsoft.com/office/drawing/2014/main" id="{51187290-03B9-44C4-9B4D-DD5425ABDAC1}"/>
              </a:ext>
            </a:extLst>
          </p:cNvPr>
          <p:cNvSpPr txBox="1"/>
          <p:nvPr/>
        </p:nvSpPr>
        <p:spPr>
          <a:xfrm>
            <a:off x="1631515" y="348722"/>
            <a:ext cx="3594970" cy="369332"/>
          </a:xfrm>
          <a:prstGeom prst="rect">
            <a:avLst/>
          </a:prstGeom>
          <a:noFill/>
        </p:spPr>
        <p:txBody>
          <a:bodyPr wrap="square" rtlCol="0">
            <a:spAutoFit/>
          </a:bodyPr>
          <a:lstStyle/>
          <a:p>
            <a:pPr algn="ctr"/>
            <a:r>
              <a:rPr lang="en-GB"/>
              <a:t>Leeds City Challenges</a:t>
            </a:r>
          </a:p>
        </p:txBody>
      </p:sp>
      <p:pic>
        <p:nvPicPr>
          <p:cNvPr id="1026" name="Picture 2" descr="South Bank, Leeds | The Academy of Urbanism">
            <a:extLst>
              <a:ext uri="{FF2B5EF4-FFF2-40B4-BE49-F238E27FC236}">
                <a16:creationId xmlns:a16="http://schemas.microsoft.com/office/drawing/2014/main" id="{683DDA71-EA84-4892-B3E3-6D520D452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529" y="7495900"/>
            <a:ext cx="2714703" cy="15263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7AB55D-C184-4D96-A7AC-746121C624A0}"/>
              </a:ext>
            </a:extLst>
          </p:cNvPr>
          <p:cNvSpPr/>
          <p:nvPr/>
        </p:nvSpPr>
        <p:spPr>
          <a:xfrm>
            <a:off x="0" y="12584"/>
            <a:ext cx="6858000" cy="461665"/>
          </a:xfrm>
          <a:prstGeom prst="rect">
            <a:avLst/>
          </a:prstGeom>
        </p:spPr>
        <p:txBody>
          <a:bodyPr wrap="square">
            <a:spAutoFit/>
          </a:bodyPr>
          <a:lstStyle/>
          <a:p>
            <a:pPr algn="ctr"/>
            <a:r>
              <a:rPr lang="en-GB" sz="2400" b="1"/>
              <a:t>AC: Challenges &amp; Opportunities for Cities: LEEDS</a:t>
            </a:r>
          </a:p>
        </p:txBody>
      </p:sp>
    </p:spTree>
    <p:extLst>
      <p:ext uri="{BB962C8B-B14F-4D97-AF65-F5344CB8AC3E}">
        <p14:creationId xmlns:p14="http://schemas.microsoft.com/office/powerpoint/2010/main" val="81177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247046" y="8718550"/>
            <a:ext cx="1600200" cy="486833"/>
          </a:xfrm>
        </p:spPr>
        <p:txBody>
          <a:bodyPr/>
          <a:lstStyle/>
          <a:p>
            <a:fld id="{26DB786A-AADC-CC40-94F2-0C6B1445BCE0}" type="slidenum">
              <a:rPr lang="en-US" smtClean="0"/>
              <a:t>23</a:t>
            </a:fld>
            <a:endParaRPr lang="en-US"/>
          </a:p>
        </p:txBody>
      </p:sp>
      <p:sp>
        <p:nvSpPr>
          <p:cNvPr id="4" name="Rectangle 3"/>
          <p:cNvSpPr/>
          <p:nvPr/>
        </p:nvSpPr>
        <p:spPr>
          <a:xfrm>
            <a:off x="0" y="17245"/>
            <a:ext cx="6858000" cy="369332"/>
          </a:xfrm>
          <a:prstGeom prst="rect">
            <a:avLst/>
          </a:prstGeom>
        </p:spPr>
        <p:txBody>
          <a:bodyPr wrap="square">
            <a:spAutoFit/>
          </a:bodyPr>
          <a:lstStyle/>
          <a:p>
            <a:pPr lvl="0" algn="ctr"/>
            <a:r>
              <a:rPr lang="en-GB" b="1"/>
              <a:t>EDC: Challenges &amp; Opportunities for Cities: BANGALORE, INDIA</a:t>
            </a:r>
          </a:p>
        </p:txBody>
      </p:sp>
      <p:sp>
        <p:nvSpPr>
          <p:cNvPr id="5" name="Rectangle 4"/>
          <p:cNvSpPr/>
          <p:nvPr/>
        </p:nvSpPr>
        <p:spPr>
          <a:xfrm>
            <a:off x="0" y="548285"/>
            <a:ext cx="3232926" cy="2246769"/>
          </a:xfrm>
          <a:prstGeom prst="rect">
            <a:avLst/>
          </a:prstGeom>
        </p:spPr>
        <p:txBody>
          <a:bodyPr wrap="square">
            <a:spAutoFit/>
          </a:bodyPr>
          <a:lstStyle/>
          <a:p>
            <a:pPr lvl="0"/>
            <a:r>
              <a:rPr lang="en-GB" sz="1400" b="1">
                <a:solidFill>
                  <a:prstClr val="black"/>
                </a:solidFill>
              </a:rPr>
              <a:t>Location and Background</a:t>
            </a:r>
          </a:p>
          <a:p>
            <a:r>
              <a:rPr lang="en-GB" sz="1400"/>
              <a:t>Bangalore is located in the state of  Karnataka which is in the south if India. </a:t>
            </a:r>
            <a:r>
              <a:rPr lang="en-GB" sz="1400">
                <a:solidFill>
                  <a:schemeClr val="dk1"/>
                </a:solidFill>
              </a:rPr>
              <a:t>It was under British rule from the beginning of the nineteenth century, which encouraged development of roads and railways and helped Bangalore to become a centre for agriculture and later a manufacturing and service centre.</a:t>
            </a:r>
          </a:p>
          <a:p>
            <a:pPr lvl="0"/>
            <a:endParaRPr lang="en-GB" sz="1400" b="1">
              <a:solidFill>
                <a:prstClr val="black"/>
              </a:solidFill>
            </a:endParaRPr>
          </a:p>
        </p:txBody>
      </p:sp>
      <p:sp>
        <p:nvSpPr>
          <p:cNvPr id="6" name="Rectangle 5"/>
          <p:cNvSpPr/>
          <p:nvPr/>
        </p:nvSpPr>
        <p:spPr>
          <a:xfrm>
            <a:off x="3232926" y="386577"/>
            <a:ext cx="3625074" cy="2893100"/>
          </a:xfrm>
          <a:prstGeom prst="rect">
            <a:avLst/>
          </a:prstGeom>
        </p:spPr>
        <p:txBody>
          <a:bodyPr wrap="square">
            <a:spAutoFit/>
          </a:bodyPr>
          <a:lstStyle/>
          <a:p>
            <a:pPr lvl="0"/>
            <a:r>
              <a:rPr lang="en-GB" sz="1400" b="1" dirty="0"/>
              <a:t>Cities Importance</a:t>
            </a:r>
          </a:p>
          <a:p>
            <a:pPr defTabSz="914400"/>
            <a:r>
              <a:rPr lang="en-GB" sz="1400" dirty="0"/>
              <a:t>Bangalore is a major IT hub. It attracts employees from all over the country to work in the jobs. </a:t>
            </a:r>
            <a:r>
              <a:rPr lang="en-GB" sz="1400" dirty="0">
                <a:solidFill>
                  <a:schemeClr val="dk1"/>
                </a:solidFill>
              </a:rPr>
              <a:t>Recently the city has become a major centre for IT and biotechnology industries. Transnational companies (TNCs) including Google and Microsoft have found there are huge cost advantages in setting up bases in Bangalore, which has an English speaking, highly educated workforce available at less than a quarter of the wages paid in the USA or Europe. Special Economic Zones (SEZ’s) where less tax is paid has encouraged TNCs </a:t>
            </a:r>
            <a:r>
              <a:rPr lang="en-GB" sz="1400">
                <a:solidFill>
                  <a:schemeClr val="dk1"/>
                </a:solidFill>
              </a:rPr>
              <a:t>to the city. </a:t>
            </a:r>
            <a:endParaRPr lang="en-GB" sz="1400" b="1" dirty="0"/>
          </a:p>
        </p:txBody>
      </p:sp>
      <p:sp>
        <p:nvSpPr>
          <p:cNvPr id="7" name="Rectangle 6"/>
          <p:cNvSpPr/>
          <p:nvPr/>
        </p:nvSpPr>
        <p:spPr>
          <a:xfrm>
            <a:off x="10754" y="3958977"/>
            <a:ext cx="2884846" cy="5262979"/>
          </a:xfrm>
          <a:prstGeom prst="rect">
            <a:avLst/>
          </a:prstGeom>
        </p:spPr>
        <p:txBody>
          <a:bodyPr wrap="square">
            <a:spAutoFit/>
          </a:bodyPr>
          <a:lstStyle/>
          <a:p>
            <a:pPr lvl="0"/>
            <a:r>
              <a:rPr lang="en-GB" sz="1400" b="1">
                <a:solidFill>
                  <a:prstClr val="black"/>
                </a:solidFill>
              </a:rPr>
              <a:t>Migration</a:t>
            </a:r>
          </a:p>
          <a:p>
            <a:r>
              <a:rPr lang="en-GB" sz="1400">
                <a:solidFill>
                  <a:schemeClr val="dk1"/>
                </a:solidFill>
              </a:rPr>
              <a:t>Over the years the city has attracted millions of migrants from other parts of India and abroad. Fewer than 25% of Bangalore's inhabitants speak the local language (Kannada) because they are migrants. </a:t>
            </a:r>
          </a:p>
          <a:p>
            <a:r>
              <a:rPr lang="en-GB" sz="1400">
                <a:solidFill>
                  <a:schemeClr val="dk1"/>
                </a:solidFill>
              </a:rPr>
              <a:t>For many years Bangalore has been a centre for government-owned companies, which employ large numbers of people. Hindustan Aeronautics, for example, has over 9,500 employees. Government owned companies provide job security, good pay and pensions, and excellent facilities such as housing and schools. They attract well-qualified people to</a:t>
            </a:r>
            <a:r>
              <a:rPr lang="en-GB" sz="1400"/>
              <a:t> move to Bangalore from all over India bringing with them a variety of cultures and languages. Less educated migrants work as security guards and gardeners for the wealthy.</a:t>
            </a:r>
            <a:endParaRPr lang="en-GB" sz="1400">
              <a:solidFill>
                <a:schemeClr val="dk1"/>
              </a:solidFill>
            </a:endParaRPr>
          </a:p>
        </p:txBody>
      </p:sp>
      <p:sp>
        <p:nvSpPr>
          <p:cNvPr id="8" name="Rectangle 7"/>
          <p:cNvSpPr/>
          <p:nvPr/>
        </p:nvSpPr>
        <p:spPr>
          <a:xfrm>
            <a:off x="2906354" y="3300616"/>
            <a:ext cx="3951646" cy="4185761"/>
          </a:xfrm>
          <a:prstGeom prst="rect">
            <a:avLst/>
          </a:prstGeom>
        </p:spPr>
        <p:txBody>
          <a:bodyPr wrap="square">
            <a:spAutoFit/>
          </a:bodyPr>
          <a:lstStyle/>
          <a:p>
            <a:pPr lvl="0"/>
            <a:r>
              <a:rPr lang="en-GB" sz="1400" b="1" dirty="0">
                <a:solidFill>
                  <a:prstClr val="black"/>
                </a:solidFill>
              </a:rPr>
              <a:t>Bangalore’s way of life</a:t>
            </a:r>
          </a:p>
          <a:p>
            <a:r>
              <a:rPr lang="en-GB" sz="1400" dirty="0">
                <a:solidFill>
                  <a:schemeClr val="dk1"/>
                </a:solidFill>
              </a:rPr>
              <a:t>19% of residents of Bangalore are wealthy and enjoy the garden city life style with high quality education and western style shopping malls. They live in gated communities where they have lush gardens and other water intense lifestyles (western flush toilets). They own cars and send their children to private schools. These residents work in the IT industries in the city. Whitefield in the East of Bangalore is one of these areas.</a:t>
            </a:r>
          </a:p>
          <a:p>
            <a:r>
              <a:rPr lang="en-GB" sz="1400" dirty="0">
                <a:solidFill>
                  <a:schemeClr val="dk1"/>
                </a:solidFill>
              </a:rPr>
              <a:t>About 10% of the population live in slums. Here they have small homes with a lack of basic facilities such as water and sanitation. Children attend schools which are taught in Kannada (the local language) but many of them don’t speak Kannada. These residents work in manual jobs.</a:t>
            </a:r>
          </a:p>
          <a:p>
            <a:r>
              <a:rPr lang="en-GB" sz="1400" dirty="0">
                <a:solidFill>
                  <a:schemeClr val="dk1"/>
                </a:solidFill>
              </a:rPr>
              <a:t>The rest of the population live in small apartments. Lots of new buildings are being built all over the city.</a:t>
            </a:r>
          </a:p>
        </p:txBody>
      </p:sp>
      <p:sp>
        <p:nvSpPr>
          <p:cNvPr id="13" name="AutoShape 2" descr="Image result for rosario argentina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4" descr="Image result for che gueva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Image result for map of bangalore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522050"/>
            <a:ext cx="2411445" cy="14077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angalore Solar Slum Tour Including Lunch and Chai with a Local Family 2022  - Mysore District - Viator">
            <a:extLst>
              <a:ext uri="{FF2B5EF4-FFF2-40B4-BE49-F238E27FC236}">
                <a16:creationId xmlns:a16="http://schemas.microsoft.com/office/drawing/2014/main" id="{B6BCB594-FA09-4A5F-9F9A-AD65C76FE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204" y="7453581"/>
            <a:ext cx="1897451" cy="12649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darsh Palm Meadows Villa for Rent in Whitefield Bangalore">
            <a:extLst>
              <a:ext uri="{FF2B5EF4-FFF2-40B4-BE49-F238E27FC236}">
                <a16:creationId xmlns:a16="http://schemas.microsoft.com/office/drawing/2014/main" id="{11420A49-F519-47F6-97FF-C04A0DD80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485" y="7453581"/>
            <a:ext cx="2029665" cy="12649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8887AD-D1F8-490F-B675-518B1958840D}"/>
              </a:ext>
            </a:extLst>
          </p:cNvPr>
          <p:cNvSpPr txBox="1"/>
          <p:nvPr/>
        </p:nvSpPr>
        <p:spPr>
          <a:xfrm>
            <a:off x="2728833" y="8808077"/>
            <a:ext cx="3951645" cy="307777"/>
          </a:xfrm>
          <a:prstGeom prst="rect">
            <a:avLst/>
          </a:prstGeom>
          <a:noFill/>
        </p:spPr>
        <p:txBody>
          <a:bodyPr wrap="square" rtlCol="0">
            <a:spAutoFit/>
          </a:bodyPr>
          <a:lstStyle/>
          <a:p>
            <a:r>
              <a:rPr lang="en-GB" sz="1400"/>
              <a:t>Almost 50% of Bangalore's residents are migrants</a:t>
            </a:r>
          </a:p>
        </p:txBody>
      </p:sp>
    </p:spTree>
    <p:extLst>
      <p:ext uri="{BB962C8B-B14F-4D97-AF65-F5344CB8AC3E}">
        <p14:creationId xmlns:p14="http://schemas.microsoft.com/office/powerpoint/2010/main" val="57600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ABA86-A23A-46A8-8405-49F76BA3608E}"/>
              </a:ext>
            </a:extLst>
          </p:cNvPr>
          <p:cNvSpPr>
            <a:spLocks noGrp="1"/>
          </p:cNvSpPr>
          <p:nvPr>
            <p:ph type="sldNum" sz="quarter" idx="12"/>
          </p:nvPr>
        </p:nvSpPr>
        <p:spPr/>
        <p:txBody>
          <a:bodyPr/>
          <a:lstStyle/>
          <a:p>
            <a:fld id="{26DB786A-AADC-CC40-94F2-0C6B1445BCE0}" type="slidenum">
              <a:rPr lang="en-US" smtClean="0"/>
              <a:t>24</a:t>
            </a:fld>
            <a:endParaRPr lang="en-US"/>
          </a:p>
        </p:txBody>
      </p:sp>
      <p:sp>
        <p:nvSpPr>
          <p:cNvPr id="3" name="Rectangle 2">
            <a:extLst>
              <a:ext uri="{FF2B5EF4-FFF2-40B4-BE49-F238E27FC236}">
                <a16:creationId xmlns:a16="http://schemas.microsoft.com/office/drawing/2014/main" id="{5B8A77D4-26B4-4AAC-8DD5-73B4DC1F6366}"/>
              </a:ext>
            </a:extLst>
          </p:cNvPr>
          <p:cNvSpPr/>
          <p:nvPr/>
        </p:nvSpPr>
        <p:spPr>
          <a:xfrm>
            <a:off x="27203" y="1970667"/>
            <a:ext cx="6830798" cy="6555641"/>
          </a:xfrm>
          <a:prstGeom prst="rect">
            <a:avLst/>
          </a:prstGeom>
        </p:spPr>
        <p:txBody>
          <a:bodyPr wrap="square">
            <a:spAutoFit/>
          </a:bodyPr>
          <a:lstStyle/>
          <a:p>
            <a:pPr marL="171450" indent="-171450">
              <a:buFont typeface="Arial" panose="020B0604020202020204" pitchFamily="34" charset="0"/>
              <a:buChar char="•"/>
            </a:pPr>
            <a:r>
              <a:rPr lang="en-GB" sz="1400"/>
              <a:t>Traffic congestion</a:t>
            </a:r>
          </a:p>
          <a:p>
            <a:r>
              <a:rPr lang="en-GB" sz="1400"/>
              <a:t>About 1000 people move into Bangalore every day and the growth of the city is unplanned and the infrastructure has failed to keep up. More and more people living in the city own cars. The roads in the city were not built for the number on them so there are frequent traffic jams. Traffic moves an average of 4 – 5 km per hour which is slower than walking pace. People are stuck in traffic for an average of 10days 3 hours a year. The delays cost the city 65bn rupees a year in lost productivity. </a:t>
            </a:r>
            <a:r>
              <a:rPr lang="en-GB" sz="1400">
                <a:solidFill>
                  <a:srgbClr val="FF0000"/>
                </a:solidFill>
              </a:rPr>
              <a:t>To solve the problems roads are being widened by knocking down buildings and new fly overs are being built. The metro system is being enlarged and bus routes are being increased. The metro has not had much uptake and there a limited number of metro stations. The building of the metro is very slow with only 28km of the planned 42km line opened in 10 years.</a:t>
            </a:r>
          </a:p>
          <a:p>
            <a:endParaRPr lang="en-GB" sz="1400">
              <a:solidFill>
                <a:srgbClr val="FF0000"/>
              </a:solidFill>
            </a:endParaRPr>
          </a:p>
          <a:p>
            <a:pPr marL="171450" indent="-171450">
              <a:buFont typeface="Arial" panose="020B0604020202020204" pitchFamily="34" charset="0"/>
              <a:buChar char="•"/>
            </a:pPr>
            <a:r>
              <a:rPr lang="en-GB" sz="1400"/>
              <a:t>Waste disposal</a:t>
            </a:r>
          </a:p>
          <a:p>
            <a:r>
              <a:rPr lang="en-GB" sz="1400"/>
              <a:t>More and more plastic is being used in packaging and the rubbish collection system is not good enough. Currently only 60% of household waste is collected. The city generates 5,000 tonnes of rubbish a day. </a:t>
            </a:r>
            <a:r>
              <a:rPr lang="en-GB" sz="1400">
                <a:solidFill>
                  <a:srgbClr val="FF0000"/>
                </a:solidFill>
              </a:rPr>
              <a:t>One solution is to provide residents with a composter so they can dispose of their own vegetable waste. They have also introduced autorickshaws to collect rubbish in narrow streets. It was trialled collecting wet and dry waste separately to increase the amount collected but this had no impact and so was scrapped in 2019.</a:t>
            </a:r>
          </a:p>
          <a:p>
            <a:endParaRPr lang="en-GB" sz="1400">
              <a:solidFill>
                <a:srgbClr val="FF0000"/>
              </a:solidFill>
            </a:endParaRPr>
          </a:p>
          <a:p>
            <a:pPr marL="171450" indent="-171450">
              <a:buFont typeface="Arial" panose="020B0604020202020204" pitchFamily="34" charset="0"/>
              <a:buChar char="•"/>
            </a:pPr>
            <a:r>
              <a:rPr lang="en-GB" sz="1400"/>
              <a:t>Water</a:t>
            </a:r>
          </a:p>
          <a:p>
            <a:r>
              <a:rPr lang="en-GB" sz="1400"/>
              <a:t>As more people move into the city, more water is needed and there isn’t enough to go around. Water used to come from lakes and reservoirs in the city but there are only 20% of these left. Water now comes from the River Kaveri 150km away in Mysore through pipes which were constructed in 1896 and now leak. The city needs 1125million litres a day and can only supply 900 million. </a:t>
            </a:r>
            <a:r>
              <a:rPr lang="en-GB" sz="1400">
                <a:solidFill>
                  <a:srgbClr val="FF0000"/>
                </a:solidFill>
              </a:rPr>
              <a:t>One solution is to make all new houses have a rainwater-harvesting system. This collects rainwater during the monsoon and stores it to use later in the year. By 2019 only 120,000 buildings had the rainwater harvesting implemented. </a:t>
            </a:r>
          </a:p>
          <a:p>
            <a:endParaRPr lang="en-GB" sz="1400">
              <a:solidFill>
                <a:srgbClr val="7030A0"/>
              </a:solidFill>
            </a:endParaRPr>
          </a:p>
          <a:p>
            <a:r>
              <a:rPr lang="en-GB" sz="1400" b="1">
                <a:solidFill>
                  <a:srgbClr val="7030A0"/>
                </a:solidFill>
              </a:rPr>
              <a:t>ARE THESE SUSTAINABLE?</a:t>
            </a:r>
          </a:p>
        </p:txBody>
      </p:sp>
      <p:sp>
        <p:nvSpPr>
          <p:cNvPr id="4" name="Rectangle 3">
            <a:extLst>
              <a:ext uri="{FF2B5EF4-FFF2-40B4-BE49-F238E27FC236}">
                <a16:creationId xmlns:a16="http://schemas.microsoft.com/office/drawing/2014/main" id="{F7DE936F-602F-4FBD-B4C5-CB2212C875A2}"/>
              </a:ext>
            </a:extLst>
          </p:cNvPr>
          <p:cNvSpPr/>
          <p:nvPr/>
        </p:nvSpPr>
        <p:spPr>
          <a:xfrm>
            <a:off x="27202" y="1611944"/>
            <a:ext cx="6879995" cy="307777"/>
          </a:xfrm>
          <a:prstGeom prst="rect">
            <a:avLst/>
          </a:prstGeom>
        </p:spPr>
        <p:txBody>
          <a:bodyPr wrap="square">
            <a:spAutoFit/>
          </a:bodyPr>
          <a:lstStyle/>
          <a:p>
            <a:pPr lvl="0" defTabSz="914400">
              <a:defRPr/>
            </a:pPr>
            <a:r>
              <a:rPr lang="en-GB" sz="1400" b="1">
                <a:solidFill>
                  <a:prstClr val="black"/>
                </a:solidFill>
              </a:rPr>
              <a:t>Challenges and Sustainable Solutions		</a:t>
            </a:r>
            <a:endParaRPr lang="en-GB" sz="1400" b="1" i="1">
              <a:solidFill>
                <a:prstClr val="black"/>
              </a:solidFill>
            </a:endParaRPr>
          </a:p>
        </p:txBody>
      </p:sp>
      <p:pic>
        <p:nvPicPr>
          <p:cNvPr id="5" name="Picture 4" descr="Image result for rubbish in bangalore">
            <a:extLst>
              <a:ext uri="{FF2B5EF4-FFF2-40B4-BE49-F238E27FC236}">
                <a16:creationId xmlns:a16="http://schemas.microsoft.com/office/drawing/2014/main" id="{8BF34BEA-31E6-49CB-9DE2-538DD1B0B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568" y="0"/>
            <a:ext cx="2211628" cy="14800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ngaluru&amp;#39;s traffic nightmares - the six culprits | Deccan Herald">
            <a:extLst>
              <a:ext uri="{FF2B5EF4-FFF2-40B4-BE49-F238E27FC236}">
                <a16:creationId xmlns:a16="http://schemas.microsoft.com/office/drawing/2014/main" id="{C62DE35A-64D3-4605-9E19-29DFEA7A7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8" y="0"/>
            <a:ext cx="2398296" cy="1480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nataka water crisis: This summer, brace for a major water crisis">
            <a:extLst>
              <a:ext uri="{FF2B5EF4-FFF2-40B4-BE49-F238E27FC236}">
                <a16:creationId xmlns:a16="http://schemas.microsoft.com/office/drawing/2014/main" id="{C9CE7296-2547-44C8-987A-02D820F34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004" y="0"/>
            <a:ext cx="2094986" cy="157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1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385" y="188642"/>
            <a:ext cx="6467663" cy="1419442"/>
          </a:xfrm>
        </p:spPr>
        <p:txBody>
          <a:bodyPr anchor="t"/>
          <a:lstStyle/>
          <a:p>
            <a:pPr algn="ctr"/>
            <a:r>
              <a:rPr lang="en-GB" u="sng"/>
              <a:t>Topic 6 – Dynamic Development</a:t>
            </a:r>
          </a:p>
        </p:txBody>
      </p:sp>
      <p:sp>
        <p:nvSpPr>
          <p:cNvPr id="5" name="Rectangle 4"/>
          <p:cNvSpPr/>
          <p:nvPr/>
        </p:nvSpPr>
        <p:spPr>
          <a:xfrm>
            <a:off x="185385" y="1794540"/>
            <a:ext cx="6467663" cy="5033366"/>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LIDC case study: </a:t>
            </a:r>
            <a:r>
              <a:rPr lang="en-GB" sz="2400" b="1" u="sng">
                <a:latin typeface="Calibri" panose="020F0502020204030204" pitchFamily="34" charset="0"/>
                <a:ea typeface="Calibri" panose="020F0502020204030204" pitchFamily="34" charset="0"/>
                <a:cs typeface="Times New Roman" panose="02020603050405020304" pitchFamily="18" charset="0"/>
              </a:rPr>
              <a:t>Zambia</a:t>
            </a:r>
            <a:endParaRPr lang="en-GB" sz="2400" b="1">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a:latin typeface="Calibri" panose="020F0502020204030204" pitchFamily="34" charset="0"/>
                <a:ea typeface="Calibri" panose="020F0502020204030204" pitchFamily="34" charset="0"/>
                <a:cs typeface="Times New Roman" panose="02020603050405020304" pitchFamily="18" charset="0"/>
              </a:rPr>
              <a:t>Overview of their economic development</a:t>
            </a:r>
          </a:p>
          <a:p>
            <a:pPr marL="285750" indent="-285750">
              <a:lnSpc>
                <a:spcPct val="107000"/>
              </a:lnSpc>
              <a:spcAft>
                <a:spcPts val="800"/>
              </a:spcAft>
              <a:buFont typeface="Arial" panose="020B0604020202020204" pitchFamily="34" charset="0"/>
              <a:buChar char="•"/>
            </a:pPr>
            <a:r>
              <a:rPr lang="en-GB" sz="2000">
                <a:latin typeface="Calibri" panose="020F0502020204030204" pitchFamily="34" charset="0"/>
                <a:cs typeface="Times New Roman" panose="02020603050405020304" pitchFamily="18" charset="0"/>
              </a:rPr>
              <a:t>Link to </a:t>
            </a:r>
            <a:r>
              <a:rPr lang="en-GB" sz="2000" b="1" err="1">
                <a:latin typeface="Calibri" panose="020F0502020204030204" pitchFamily="34" charset="0"/>
                <a:cs typeface="Times New Roman" panose="02020603050405020304" pitchFamily="18" charset="0"/>
              </a:rPr>
              <a:t>Rostow’s</a:t>
            </a:r>
            <a:r>
              <a:rPr lang="en-GB" sz="2000">
                <a:latin typeface="Calibri" panose="020F0502020204030204" pitchFamily="34" charset="0"/>
                <a:cs typeface="Times New Roman" panose="02020603050405020304" pitchFamily="18" charset="0"/>
              </a:rPr>
              <a:t> model</a:t>
            </a:r>
          </a:p>
          <a:p>
            <a:pPr marL="285750" indent="-285750">
              <a:lnSpc>
                <a:spcPct val="107000"/>
              </a:lnSpc>
              <a:spcAft>
                <a:spcPts val="800"/>
              </a:spcAft>
              <a:buFont typeface="Arial" panose="020B0604020202020204" pitchFamily="34" charset="0"/>
              <a:buChar char="•"/>
            </a:pPr>
            <a:r>
              <a:rPr lang="en-GB" sz="2000">
                <a:latin typeface="Calibri" panose="020F0502020204030204" pitchFamily="34" charset="0"/>
                <a:cs typeface="Times New Roman" panose="02020603050405020304" pitchFamily="18" charset="0"/>
              </a:rPr>
              <a:t>Have the </a:t>
            </a:r>
            <a:r>
              <a:rPr lang="en-GB" sz="2000" b="1">
                <a:latin typeface="Calibri" panose="020F0502020204030204" pitchFamily="34" charset="0"/>
                <a:cs typeface="Times New Roman" panose="02020603050405020304" pitchFamily="18" charset="0"/>
              </a:rPr>
              <a:t>MDGs</a:t>
            </a:r>
            <a:r>
              <a:rPr lang="en-GB" sz="2000">
                <a:latin typeface="Calibri" panose="020F0502020204030204" pitchFamily="34" charset="0"/>
                <a:cs typeface="Times New Roman" panose="02020603050405020304" pitchFamily="18" charset="0"/>
              </a:rPr>
              <a:t> been achieved for this LIDC?</a:t>
            </a:r>
          </a:p>
          <a:p>
            <a:pPr marL="285750" indent="-285750">
              <a:lnSpc>
                <a:spcPct val="107000"/>
              </a:lnSpc>
              <a:spcAft>
                <a:spcPts val="800"/>
              </a:spcAft>
              <a:buFont typeface="Arial" panose="020B0604020202020204" pitchFamily="34" charset="0"/>
              <a:buChar char="•"/>
            </a:pPr>
            <a:r>
              <a:rPr lang="en-GB" sz="2000">
                <a:latin typeface="Calibri" panose="020F0502020204030204" pitchFamily="34" charset="0"/>
                <a:cs typeface="Times New Roman" panose="02020603050405020304" pitchFamily="18" charset="0"/>
              </a:rPr>
              <a:t>How wider context has influenced their development</a:t>
            </a:r>
          </a:p>
          <a:p>
            <a:pPr marL="742950" lvl="1" indent="-285750">
              <a:lnSpc>
                <a:spcPct val="107000"/>
              </a:lnSpc>
              <a:spcAft>
                <a:spcPts val="800"/>
              </a:spcAft>
              <a:buFont typeface="Arial" panose="020B0604020202020204" pitchFamily="34" charset="0"/>
              <a:buChar char="•"/>
            </a:pPr>
            <a:r>
              <a:rPr lang="en-GB" sz="2000">
                <a:latin typeface="Calibri" panose="020F0502020204030204" pitchFamily="34" charset="0"/>
                <a:cs typeface="Times New Roman" panose="02020603050405020304" pitchFamily="18" charset="0"/>
              </a:rPr>
              <a:t>Political, social and environmental</a:t>
            </a:r>
          </a:p>
          <a:p>
            <a:pPr marL="742950" lvl="1" indent="-285750">
              <a:lnSpc>
                <a:spcPct val="107000"/>
              </a:lnSpc>
              <a:spcAft>
                <a:spcPts val="800"/>
              </a:spcAft>
              <a:buFont typeface="Arial" panose="020B0604020202020204" pitchFamily="34" charset="0"/>
              <a:buChar char="•"/>
            </a:pPr>
            <a:r>
              <a:rPr lang="en-GB" sz="2000" b="1">
                <a:latin typeface="Calibri" panose="020F0502020204030204" pitchFamily="34" charset="0"/>
                <a:cs typeface="Times New Roman" panose="02020603050405020304" pitchFamily="18" charset="0"/>
              </a:rPr>
              <a:t>Trade</a:t>
            </a:r>
          </a:p>
          <a:p>
            <a:pPr marL="742950" lvl="1" indent="-285750">
              <a:lnSpc>
                <a:spcPct val="107000"/>
              </a:lnSpc>
              <a:spcAft>
                <a:spcPts val="800"/>
              </a:spcAft>
              <a:buFont typeface="Arial" panose="020B0604020202020204" pitchFamily="34" charset="0"/>
              <a:buChar char="•"/>
            </a:pPr>
            <a:r>
              <a:rPr lang="en-GB" sz="2000">
                <a:latin typeface="Calibri" panose="020F0502020204030204" pitchFamily="34" charset="0"/>
                <a:cs typeface="Times New Roman" panose="02020603050405020304" pitchFamily="18" charset="0"/>
              </a:rPr>
              <a:t>Impacts (benefits and problems) of </a:t>
            </a:r>
            <a:r>
              <a:rPr lang="en-GB" sz="2000" b="1">
                <a:latin typeface="Calibri" panose="020F0502020204030204" pitchFamily="34" charset="0"/>
                <a:cs typeface="Times New Roman" panose="02020603050405020304" pitchFamily="18" charset="0"/>
              </a:rPr>
              <a:t>TNC investment</a:t>
            </a:r>
          </a:p>
          <a:p>
            <a:pPr marL="742950" lvl="1" indent="-285750">
              <a:lnSpc>
                <a:spcPct val="107000"/>
              </a:lnSpc>
              <a:spcAft>
                <a:spcPts val="800"/>
              </a:spcAft>
              <a:buFont typeface="Arial" panose="020B0604020202020204" pitchFamily="34" charset="0"/>
              <a:buChar char="•"/>
            </a:pPr>
            <a:r>
              <a:rPr lang="en-GB" sz="2000">
                <a:latin typeface="Calibri" panose="020F0502020204030204" pitchFamily="34" charset="0"/>
                <a:cs typeface="Times New Roman" panose="02020603050405020304" pitchFamily="18" charset="0"/>
              </a:rPr>
              <a:t>Advantages and disadvantages of </a:t>
            </a:r>
            <a:r>
              <a:rPr lang="en-GB" sz="2000" b="1">
                <a:latin typeface="Calibri" panose="020F0502020204030204" pitchFamily="34" charset="0"/>
                <a:cs typeface="Times New Roman" panose="02020603050405020304" pitchFamily="18" charset="0"/>
              </a:rPr>
              <a:t>aid or debt </a:t>
            </a:r>
            <a:r>
              <a:rPr lang="en-GB" sz="2000">
                <a:latin typeface="Calibri" panose="020F0502020204030204" pitchFamily="34" charset="0"/>
                <a:cs typeface="Times New Roman" panose="02020603050405020304" pitchFamily="18" charset="0"/>
              </a:rPr>
              <a:t>relief for development</a:t>
            </a:r>
          </a:p>
          <a:p>
            <a:pPr marL="742950" lvl="1" indent="-285750">
              <a:lnSpc>
                <a:spcPct val="107000"/>
              </a:lnSpc>
              <a:spcAft>
                <a:spcPts val="800"/>
              </a:spcAft>
              <a:buFont typeface="Arial" panose="020B0604020202020204" pitchFamily="34" charset="0"/>
              <a:buChar char="•"/>
            </a:pPr>
            <a:r>
              <a:rPr lang="en-GB" sz="2000">
                <a:latin typeface="Calibri" panose="020F0502020204030204" pitchFamily="34" charset="0"/>
                <a:cs typeface="Times New Roman" panose="02020603050405020304" pitchFamily="18" charset="0"/>
              </a:rPr>
              <a:t>Advantages and disadvantages of </a:t>
            </a:r>
            <a:r>
              <a:rPr lang="en-GB" sz="2000" b="1">
                <a:latin typeface="Calibri" panose="020F0502020204030204" pitchFamily="34" charset="0"/>
                <a:cs typeface="Times New Roman" panose="02020603050405020304" pitchFamily="18" charset="0"/>
              </a:rPr>
              <a:t>one top-down </a:t>
            </a:r>
            <a:r>
              <a:rPr lang="en-GB" sz="2000">
                <a:latin typeface="Calibri" panose="020F0502020204030204" pitchFamily="34" charset="0"/>
                <a:cs typeface="Times New Roman" panose="02020603050405020304" pitchFamily="18" charset="0"/>
              </a:rPr>
              <a:t>and </a:t>
            </a:r>
            <a:r>
              <a:rPr lang="en-GB" sz="2000" b="1">
                <a:latin typeface="Calibri" panose="020F0502020204030204" pitchFamily="34" charset="0"/>
                <a:cs typeface="Times New Roman" panose="02020603050405020304" pitchFamily="18" charset="0"/>
              </a:rPr>
              <a:t>one bottom-up </a:t>
            </a:r>
            <a:r>
              <a:rPr lang="en-GB" sz="2000">
                <a:latin typeface="Calibri" panose="020F0502020204030204" pitchFamily="34" charset="0"/>
                <a:cs typeface="Times New Roman" panose="02020603050405020304" pitchFamily="18" charset="0"/>
              </a:rPr>
              <a:t>approach strategy</a:t>
            </a:r>
            <a:endParaRPr lang="en-GB" sz="2000"/>
          </a:p>
        </p:txBody>
      </p:sp>
    </p:spTree>
    <p:extLst>
      <p:ext uri="{BB962C8B-B14F-4D97-AF65-F5344CB8AC3E}">
        <p14:creationId xmlns:p14="http://schemas.microsoft.com/office/powerpoint/2010/main" val="244628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9442" y="0"/>
            <a:ext cx="4714615" cy="1231106"/>
          </a:xfrm>
          <a:prstGeom prst="rect">
            <a:avLst/>
          </a:prstGeom>
          <a:noFill/>
        </p:spPr>
        <p:txBody>
          <a:bodyPr wrap="square" rtlCol="0">
            <a:spAutoFit/>
          </a:bodyPr>
          <a:lstStyle/>
          <a:p>
            <a:r>
              <a:rPr lang="en-US" sz="1600" i="1" u="sng" dirty="0"/>
              <a:t>A brief history</a:t>
            </a:r>
            <a:r>
              <a:rPr lang="is-IS" sz="1600" i="1" u="sng" dirty="0"/>
              <a:t>…</a:t>
            </a:r>
          </a:p>
          <a:p>
            <a:r>
              <a:rPr lang="en-US" sz="1400" dirty="0"/>
              <a:t>I</a:t>
            </a:r>
            <a:r>
              <a:rPr lang="is-IS" sz="1400" dirty="0"/>
              <a:t>s rich in minerals like copper but has never developed. </a:t>
            </a:r>
            <a:r>
              <a:rPr lang="en-US" sz="1400" dirty="0"/>
              <a:t>I</a:t>
            </a:r>
            <a:r>
              <a:rPr lang="is-IS" sz="1400" dirty="0"/>
              <a:t>t is landlocked and was a Britsh colony in 1888 until 1964. With a population of 14 million, 80% can read and write and the gross national income is $3,000. </a:t>
            </a:r>
            <a:endParaRPr lang="en-US" sz="1400" dirty="0"/>
          </a:p>
        </p:txBody>
      </p:sp>
      <p:sp>
        <p:nvSpPr>
          <p:cNvPr id="5" name="TextBox 4"/>
          <p:cNvSpPr txBox="1"/>
          <p:nvPr/>
        </p:nvSpPr>
        <p:spPr>
          <a:xfrm>
            <a:off x="0" y="1065054"/>
            <a:ext cx="3271556" cy="4693593"/>
          </a:xfrm>
          <a:prstGeom prst="rect">
            <a:avLst/>
          </a:prstGeom>
          <a:noFill/>
        </p:spPr>
        <p:txBody>
          <a:bodyPr wrap="square" rtlCol="0">
            <a:spAutoFit/>
          </a:bodyPr>
          <a:lstStyle/>
          <a:p>
            <a:r>
              <a:rPr lang="en-US" sz="1300" i="1" u="sng" dirty="0"/>
              <a:t>Development over time</a:t>
            </a:r>
            <a:r>
              <a:rPr lang="is-IS" sz="1300" i="1" u="sng" dirty="0"/>
              <a:t>…</a:t>
            </a:r>
          </a:p>
          <a:p>
            <a:pPr marL="144000" indent="-144000">
              <a:buFont typeface="Arial"/>
              <a:buChar char="•"/>
            </a:pPr>
            <a:r>
              <a:rPr lang="is-IS" sz="1300" dirty="0"/>
              <a:t>1964 – Zambia gains independence</a:t>
            </a:r>
          </a:p>
          <a:p>
            <a:pPr marL="144000" indent="-144000">
              <a:buFont typeface="Arial"/>
              <a:buChar char="•"/>
            </a:pPr>
            <a:r>
              <a:rPr lang="is-IS" sz="1300" dirty="0"/>
              <a:t>1970 – the price of copper falls and Zambia has to accept aid. </a:t>
            </a:r>
          </a:p>
          <a:p>
            <a:pPr marL="144000" indent="-144000">
              <a:buFont typeface="Arial"/>
              <a:buChar char="•"/>
            </a:pPr>
            <a:r>
              <a:rPr lang="is-IS" sz="1300" dirty="0"/>
              <a:t>1975 -  Kariba dam produces electricity</a:t>
            </a:r>
          </a:p>
          <a:p>
            <a:pPr marL="144000" indent="-144000">
              <a:buFont typeface="Arial"/>
              <a:buChar char="•"/>
            </a:pPr>
            <a:r>
              <a:rPr lang="is-IS" sz="1300" dirty="0"/>
              <a:t>1980 - AIDS spreads across Zambia and life expectancy falls </a:t>
            </a:r>
          </a:p>
          <a:p>
            <a:pPr marL="144000" indent="-144000">
              <a:buFont typeface="Arial"/>
              <a:buChar char="•"/>
            </a:pPr>
            <a:r>
              <a:rPr lang="is-IS" sz="1300" dirty="0"/>
              <a:t>1990 – debt is high. </a:t>
            </a:r>
            <a:r>
              <a:rPr lang="en-US" sz="1300" dirty="0"/>
              <a:t>F</a:t>
            </a:r>
            <a:r>
              <a:rPr lang="is-IS" sz="1300" dirty="0"/>
              <a:t>ood is expensive and there are riots. </a:t>
            </a:r>
          </a:p>
          <a:p>
            <a:pPr marL="144000" indent="-144000">
              <a:buFont typeface="Arial"/>
              <a:buChar char="•"/>
            </a:pPr>
            <a:r>
              <a:rPr lang="is-IS" sz="1300" dirty="0"/>
              <a:t>2000 – copper starts to rise again. </a:t>
            </a:r>
          </a:p>
          <a:p>
            <a:pPr marL="144000" indent="-144000">
              <a:buFont typeface="Arial"/>
              <a:buChar char="•"/>
            </a:pPr>
            <a:r>
              <a:rPr lang="is-IS" sz="1300" dirty="0"/>
              <a:t>2006 – the IMF cancel Zambia’s debt. </a:t>
            </a:r>
          </a:p>
          <a:p>
            <a:pPr marL="144000" indent="-144000">
              <a:buFont typeface="Arial"/>
              <a:buChar char="•"/>
            </a:pPr>
            <a:r>
              <a:rPr lang="is-IS" sz="1300" dirty="0"/>
              <a:t>2010 – Zambia develops new industries in tourism, farming and hydro electric power through the Kariba Dam. </a:t>
            </a:r>
          </a:p>
          <a:p>
            <a:r>
              <a:rPr lang="en-GB" sz="1300" dirty="0"/>
              <a:t>When Zambia became independent it was expected to follow the same path as advanced countries towards development. The Rostow Model shows a smooth path to development. The model is based on the experience of ACs. However Zambia’s path to development has been more of a zigzag than a straight line, with a series of ups and downs</a:t>
            </a:r>
          </a:p>
          <a:p>
            <a:endParaRPr lang="is-IS" sz="1300" dirty="0"/>
          </a:p>
        </p:txBody>
      </p:sp>
      <p:sp>
        <p:nvSpPr>
          <p:cNvPr id="6" name="TextBox 5"/>
          <p:cNvSpPr txBox="1"/>
          <p:nvPr/>
        </p:nvSpPr>
        <p:spPr>
          <a:xfrm>
            <a:off x="3259732" y="1231106"/>
            <a:ext cx="3598268" cy="76944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i="1" u="sng" dirty="0"/>
              <a:t>The Millennium Development Goals (MDGs) </a:t>
            </a:r>
          </a:p>
          <a:p>
            <a:r>
              <a:rPr lang="en-US" sz="1400" dirty="0"/>
              <a:t>In 2000 world leaders agreed to 8 MDGs. They are</a:t>
            </a:r>
            <a:r>
              <a:rPr lang="is-IS" sz="1400" dirty="0"/>
              <a:t>…</a:t>
            </a:r>
          </a:p>
          <a:p>
            <a:pPr marL="342900" indent="-342900">
              <a:buFont typeface="+mj-lt"/>
              <a:buAutoNum type="arabicPeriod"/>
            </a:pPr>
            <a:r>
              <a:rPr lang="en-US" sz="1400" dirty="0"/>
              <a:t>H</a:t>
            </a:r>
            <a:r>
              <a:rPr lang="is-IS" sz="1400" dirty="0"/>
              <a:t>alve extreme poverty and and hunger </a:t>
            </a:r>
          </a:p>
          <a:p>
            <a:pPr marL="342900" indent="-342900">
              <a:buFont typeface="+mj-lt"/>
              <a:buAutoNum type="arabicPeriod"/>
            </a:pPr>
            <a:r>
              <a:rPr lang="en-US" sz="1400" dirty="0"/>
              <a:t>R</a:t>
            </a:r>
            <a:r>
              <a:rPr lang="is-IS" sz="1400" dirty="0"/>
              <a:t>educe child mortality</a:t>
            </a:r>
          </a:p>
          <a:p>
            <a:pPr marL="342900" indent="-342900">
              <a:buFont typeface="+mj-lt"/>
              <a:buAutoNum type="arabicPeriod"/>
            </a:pPr>
            <a:r>
              <a:rPr lang="en-US" sz="1400" dirty="0"/>
              <a:t>I</a:t>
            </a:r>
            <a:r>
              <a:rPr lang="is-IS" sz="1400" dirty="0"/>
              <a:t>mprove maternal health </a:t>
            </a:r>
          </a:p>
          <a:p>
            <a:pPr marL="342900" indent="-342900">
              <a:buFont typeface="+mj-lt"/>
              <a:buAutoNum type="arabicPeriod"/>
            </a:pPr>
            <a:r>
              <a:rPr lang="en-US" sz="1400" dirty="0"/>
              <a:t>A</a:t>
            </a:r>
            <a:r>
              <a:rPr lang="is-IS" sz="1400" dirty="0"/>
              <a:t>chieve universal primary education</a:t>
            </a:r>
          </a:p>
          <a:p>
            <a:endParaRPr lang="is-IS" sz="1400" dirty="0"/>
          </a:p>
          <a:p>
            <a:pPr fontAlgn="base"/>
            <a:r>
              <a:rPr lang="en-GB" sz="1400" dirty="0"/>
              <a:t>It did meet the goals</a:t>
            </a:r>
            <a:r>
              <a:rPr lang="en-US" sz="1400" dirty="0"/>
              <a:t>​ of:</a:t>
            </a:r>
          </a:p>
          <a:p>
            <a:pPr fontAlgn="base"/>
            <a:r>
              <a:rPr lang="en-GB" sz="1400" dirty="0"/>
              <a:t>​</a:t>
            </a:r>
            <a:r>
              <a:rPr lang="en-GB" sz="1400" b="1" dirty="0"/>
              <a:t>Achieve universal primary education - </a:t>
            </a:r>
            <a:r>
              <a:rPr lang="en-GB" sz="1400" dirty="0">
                <a:latin typeface="Calibri" panose="020F0502020204030204" pitchFamily="34" charset="0"/>
                <a:cs typeface="Calibri" panose="020F0502020204030204" pitchFamily="34" charset="0"/>
              </a:rPr>
              <a:t>UN reports show that primary school enrolment in Zambia was 80 % in 1980. It increased to more than 90 % in 2010 and reached 100 % in 2015. Now only 42% of secondary age children attend school with a large gender imbalance.</a:t>
            </a:r>
          </a:p>
          <a:p>
            <a:pPr fontAlgn="base"/>
            <a:r>
              <a:rPr lang="en-GB" sz="1400" b="1" dirty="0"/>
              <a:t>Combatting HIV </a:t>
            </a:r>
            <a:r>
              <a:rPr lang="en-GB" sz="1400" dirty="0"/>
              <a:t>– Zambia managed to reduce its prevalence percentage to 14.3% well below their target of 15.6% 2 years before the deadline furthermore the amount of people with advanced AIDS that have access to ARV medication has increased to 79% which means they were well on track to combating HIV. </a:t>
            </a:r>
            <a:r>
              <a:rPr lang="en-US" sz="1400" dirty="0"/>
              <a:t>​</a:t>
            </a:r>
          </a:p>
          <a:p>
            <a:pPr fontAlgn="base"/>
            <a:r>
              <a:rPr lang="en-GB" sz="1400" dirty="0"/>
              <a:t>​</a:t>
            </a:r>
          </a:p>
          <a:p>
            <a:pPr fontAlgn="base"/>
            <a:r>
              <a:rPr lang="en-GB" sz="1400" dirty="0"/>
              <a:t>It did not meet the goals</a:t>
            </a:r>
            <a:r>
              <a:rPr lang="en-US" sz="1400" dirty="0"/>
              <a:t>​ of:</a:t>
            </a:r>
          </a:p>
          <a:p>
            <a:pPr fontAlgn="base"/>
            <a:r>
              <a:rPr lang="en-GB" sz="1400" dirty="0"/>
              <a:t>​</a:t>
            </a:r>
            <a:r>
              <a:rPr lang="en-GB" sz="1400" b="1" dirty="0"/>
              <a:t>Improve maternal health - </a:t>
            </a:r>
            <a:r>
              <a:rPr lang="en-GB" sz="1400" dirty="0"/>
              <a:t>In 2000 there were 2,500 maternal deaths. By the year 2015 this had dropped to 1,400. In the UK the number was 60 in 2015. Mothers still die due to HIV/AIDs and Malnutrition.</a:t>
            </a:r>
            <a:endParaRPr lang="en-GB" sz="1400" b="1" dirty="0"/>
          </a:p>
          <a:p>
            <a:pPr fontAlgn="base"/>
            <a:r>
              <a:rPr lang="en-GB" sz="1400" b="1" dirty="0"/>
              <a:t>Poverty</a:t>
            </a:r>
            <a:r>
              <a:rPr lang="en-GB" sz="1400" dirty="0"/>
              <a:t> – The percentage of people living in poverty in Zambia is 42.3% which is 13% higher than their goal. To reach their goal they must remove 2.34 million people from poverty in 2 years.</a:t>
            </a:r>
            <a:endParaRPr lang="en-US" sz="1400" dirty="0"/>
          </a:p>
        </p:txBody>
      </p:sp>
      <p:sp>
        <p:nvSpPr>
          <p:cNvPr id="8" name="TextBox 7"/>
          <p:cNvSpPr txBox="1"/>
          <p:nvPr/>
        </p:nvSpPr>
        <p:spPr>
          <a:xfrm>
            <a:off x="11824" y="5758647"/>
            <a:ext cx="3259732"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00" i="1" u="sng" dirty="0"/>
              <a:t>Zambia’s reliance on a single commodity – Copper </a:t>
            </a:r>
          </a:p>
          <a:p>
            <a:r>
              <a:rPr lang="en-US" sz="1300" dirty="0"/>
              <a:t>Zambia relies on the copper metal it has, it makes up 70% of its international export. Between 1970-2000 the price of copper fell and this put the economy into decline and Zambia went into debt. Since 2000 the price has risen but Zambia wants to diversify its economy. China uses the most copper in the world and has therefore invested in Zambia. Over 500 Chinese companies invest in Zambia from mining to tourism to manufacturing. China has expanded the Kariba Dam, built 8,000km of new roads and there are 100,000 Chinese people now living and working in Zambia. </a:t>
            </a:r>
          </a:p>
        </p:txBody>
      </p:sp>
      <p:sp>
        <p:nvSpPr>
          <p:cNvPr id="9" name="Slide Number Placeholder 8"/>
          <p:cNvSpPr>
            <a:spLocks noGrp="1"/>
          </p:cNvSpPr>
          <p:nvPr>
            <p:ph type="sldNum" sz="quarter" idx="12"/>
          </p:nvPr>
        </p:nvSpPr>
        <p:spPr>
          <a:xfrm>
            <a:off x="5353311" y="8775759"/>
            <a:ext cx="1600200" cy="486833"/>
          </a:xfrm>
        </p:spPr>
        <p:txBody>
          <a:bodyPr/>
          <a:lstStyle/>
          <a:p>
            <a:fld id="{26DB786A-AADC-CC40-94F2-0C6B1445BCE0}" type="slidenum">
              <a:rPr lang="en-US" smtClean="0"/>
              <a:t>26</a:t>
            </a:fld>
            <a:endParaRPr lang="en-US"/>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160" y="268982"/>
            <a:ext cx="661282" cy="575483"/>
          </a:xfrm>
          <a:prstGeom prst="rect">
            <a:avLst/>
          </a:prstGeom>
        </p:spPr>
      </p:pic>
      <p:sp>
        <p:nvSpPr>
          <p:cNvPr id="2" name="Title 1"/>
          <p:cNvSpPr>
            <a:spLocks noGrp="1"/>
          </p:cNvSpPr>
          <p:nvPr>
            <p:ph type="title"/>
          </p:nvPr>
        </p:nvSpPr>
        <p:spPr>
          <a:xfrm>
            <a:off x="2" y="0"/>
            <a:ext cx="1781501" cy="820155"/>
          </a:xfrm>
        </p:spPr>
        <p:txBody>
          <a:bodyPr>
            <a:normAutofit/>
          </a:bodyPr>
          <a:lstStyle/>
          <a:p>
            <a:r>
              <a:rPr lang="en-US" sz="4000" b="1"/>
              <a:t>Zambia</a:t>
            </a:r>
          </a:p>
        </p:txBody>
      </p:sp>
    </p:spTree>
    <p:extLst>
      <p:ext uri="{BB962C8B-B14F-4D97-AF65-F5344CB8AC3E}">
        <p14:creationId xmlns:p14="http://schemas.microsoft.com/office/powerpoint/2010/main" val="4017579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8410" y="-214917"/>
            <a:ext cx="2205923" cy="820155"/>
          </a:xfrm>
        </p:spPr>
        <p:txBody>
          <a:bodyPr>
            <a:normAutofit/>
          </a:bodyPr>
          <a:lstStyle/>
          <a:p>
            <a:r>
              <a:rPr lang="en-US" sz="2800" b="1" dirty="0"/>
              <a:t>Zambia</a:t>
            </a:r>
          </a:p>
        </p:txBody>
      </p:sp>
      <p:sp>
        <p:nvSpPr>
          <p:cNvPr id="6" name="TextBox 5"/>
          <p:cNvSpPr txBox="1"/>
          <p:nvPr/>
        </p:nvSpPr>
        <p:spPr>
          <a:xfrm>
            <a:off x="0" y="821902"/>
            <a:ext cx="3068876" cy="1785104"/>
          </a:xfrm>
          <a:prstGeom prst="rect">
            <a:avLst/>
          </a:prstGeom>
          <a:noFill/>
        </p:spPr>
        <p:txBody>
          <a:bodyPr wrap="square" rtlCol="0">
            <a:spAutoFit/>
          </a:bodyPr>
          <a:lstStyle/>
          <a:p>
            <a:r>
              <a:rPr lang="en-US" sz="1100" b="1" u="sng" dirty="0"/>
              <a:t>Benefits of TNCs</a:t>
            </a:r>
            <a:r>
              <a:rPr lang="is-IS" sz="1100" b="1" u="sng" dirty="0"/>
              <a:t>…</a:t>
            </a:r>
          </a:p>
          <a:p>
            <a:pPr marL="72000" indent="-72000">
              <a:buFont typeface="Arial"/>
              <a:buChar char="•"/>
            </a:pPr>
            <a:r>
              <a:rPr lang="en-US" sz="1100" dirty="0"/>
              <a:t>Provide jobs and an income </a:t>
            </a:r>
          </a:p>
          <a:p>
            <a:pPr marL="72000" indent="-72000">
              <a:buFont typeface="Arial"/>
              <a:buChar char="•"/>
            </a:pPr>
            <a:r>
              <a:rPr lang="en-US" sz="1100" dirty="0"/>
              <a:t>The company an workers pay taxes which supports the government </a:t>
            </a:r>
          </a:p>
          <a:p>
            <a:pPr marL="72000" indent="-72000">
              <a:buFont typeface="Arial"/>
              <a:buChar char="•"/>
            </a:pPr>
            <a:r>
              <a:rPr lang="en-US" sz="1100" dirty="0"/>
              <a:t>Investment helps the country exploit its natural resources </a:t>
            </a:r>
          </a:p>
          <a:p>
            <a:r>
              <a:rPr lang="en-US" sz="1100" b="1" u="sng" dirty="0"/>
              <a:t>Problems of TNCs</a:t>
            </a:r>
            <a:r>
              <a:rPr lang="is-IS" sz="1100" b="1" u="sng" dirty="0"/>
              <a:t>…</a:t>
            </a:r>
          </a:p>
          <a:p>
            <a:pPr marL="72000" indent="-72000">
              <a:buFont typeface="Arial"/>
              <a:buChar char="•"/>
            </a:pPr>
            <a:r>
              <a:rPr lang="en-US" sz="1100" dirty="0"/>
              <a:t>L</a:t>
            </a:r>
            <a:r>
              <a:rPr lang="is-IS" sz="1100" dirty="0"/>
              <a:t>arge companies try to avoid paying tax </a:t>
            </a:r>
          </a:p>
          <a:p>
            <a:pPr marL="72000" indent="-72000">
              <a:buFont typeface="Arial"/>
              <a:buChar char="•"/>
            </a:pPr>
            <a:r>
              <a:rPr lang="en-US" sz="1100" dirty="0"/>
              <a:t>S</a:t>
            </a:r>
            <a:r>
              <a:rPr lang="is-IS" sz="1100" dirty="0"/>
              <a:t>mall companies can’t compete </a:t>
            </a:r>
          </a:p>
          <a:p>
            <a:pPr marL="72000" indent="-72000">
              <a:buFont typeface="Arial"/>
              <a:buChar char="•"/>
            </a:pPr>
            <a:r>
              <a:rPr lang="en-US" sz="1100" dirty="0"/>
              <a:t>T</a:t>
            </a:r>
            <a:r>
              <a:rPr lang="is-IS" sz="1100" dirty="0"/>
              <a:t>hey pollute and damage the environment</a:t>
            </a:r>
            <a:endParaRPr lang="en-US" sz="1100" dirty="0"/>
          </a:p>
        </p:txBody>
      </p:sp>
      <p:sp>
        <p:nvSpPr>
          <p:cNvPr id="7" name="TextBox 6"/>
          <p:cNvSpPr txBox="1"/>
          <p:nvPr/>
        </p:nvSpPr>
        <p:spPr>
          <a:xfrm>
            <a:off x="2830518" y="4052194"/>
            <a:ext cx="4027482" cy="938719"/>
          </a:xfrm>
          <a:prstGeom prst="rect">
            <a:avLst/>
          </a:prstGeom>
          <a:noFill/>
        </p:spPr>
        <p:txBody>
          <a:bodyPr wrap="square" rtlCol="0">
            <a:spAutoFit/>
          </a:bodyPr>
          <a:lstStyle/>
          <a:p>
            <a:r>
              <a:rPr lang="en-US" sz="1100" b="1" u="sng" dirty="0"/>
              <a:t>Water Aid in Zambia</a:t>
            </a:r>
          </a:p>
          <a:p>
            <a:r>
              <a:rPr lang="en-US" sz="1100" dirty="0"/>
              <a:t>Water Aid is needed because 5.2m people don</a:t>
            </a:r>
            <a:r>
              <a:rPr lang="uk-UA" sz="1100" dirty="0"/>
              <a:t>’</a:t>
            </a:r>
            <a:r>
              <a:rPr lang="en-US" sz="1100" dirty="0"/>
              <a:t>t have access to clean water, 5,000 children die every year from water borne diseases. In one year Water Aid provides 54,000 people with safe water and 42,000 people with improved sanitation. </a:t>
            </a:r>
          </a:p>
        </p:txBody>
      </p:sp>
      <p:graphicFrame>
        <p:nvGraphicFramePr>
          <p:cNvPr id="8" name="Table 7"/>
          <p:cNvGraphicFramePr>
            <a:graphicFrameLocks noGrp="1"/>
          </p:cNvGraphicFramePr>
          <p:nvPr>
            <p:extLst>
              <p:ext uri="{D42A27DB-BD31-4B8C-83A1-F6EECF244321}">
                <p14:modId xmlns:p14="http://schemas.microsoft.com/office/powerpoint/2010/main" val="1857517108"/>
              </p:ext>
            </p:extLst>
          </p:nvPr>
        </p:nvGraphicFramePr>
        <p:xfrm>
          <a:off x="-1" y="5067925"/>
          <a:ext cx="6858000" cy="4119443"/>
        </p:xfrm>
        <a:graphic>
          <a:graphicData uri="http://schemas.openxmlformats.org/drawingml/2006/table">
            <a:tbl>
              <a:tblPr firstRow="1" bandRow="1">
                <a:tableStyleId>{D27102A9-8310-4765-A935-A1911B00CA55}</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6812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Top down development – ‘The Kariba Dam’</a:t>
                      </a:r>
                    </a:p>
                    <a:p>
                      <a:pPr marL="0" marR="0" indent="0" algn="l" defTabSz="457200" rtl="0" eaLnBrk="1" fontAlgn="auto" latinLnBrk="0" hangingPunct="1">
                        <a:lnSpc>
                          <a:spcPct val="100000"/>
                        </a:lnSpc>
                        <a:spcBef>
                          <a:spcPts val="0"/>
                        </a:spcBef>
                        <a:spcAft>
                          <a:spcPts val="0"/>
                        </a:spcAft>
                        <a:buClrTx/>
                        <a:buSzTx/>
                        <a:buFontTx/>
                        <a:buNone/>
                        <a:tabLst/>
                        <a:defRPr/>
                      </a:pPr>
                      <a:r>
                        <a:rPr lang="en-GB" sz="1100" b="0" dirty="0"/>
                        <a:t>The Kariba Dam is on the Zambezi river on the border between Zambia and Zimbabwe. The dam, completed in 1959, is 128m high and creates Lake Kariba.</a:t>
                      </a:r>
                      <a:endParaRPr lang="en-US" sz="1100" b="0" dirty="0"/>
                    </a:p>
                  </a:txBody>
                  <a:tcPr/>
                </a:tc>
                <a:tc>
                  <a:txBody>
                    <a:bodyPr/>
                    <a:lstStyle/>
                    <a:p>
                      <a:r>
                        <a:rPr lang="en-US" sz="1100" dirty="0"/>
                        <a:t>Bottom up development – ‘Room to Read’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dirty="0"/>
                        <a:t>Room to Read is an American NGO working to improve literacy and gender equality in Zambia. It launched in Zambia in 2007 and</a:t>
                      </a:r>
                      <a:r>
                        <a:rPr lang="en-GB" sz="1100" dirty="0"/>
                        <a:t> </a:t>
                      </a:r>
                      <a:r>
                        <a:rPr lang="en-GB" sz="1100" b="0" dirty="0"/>
                        <a:t>582 Literacy Programme Schools established</a:t>
                      </a:r>
                    </a:p>
                  </a:txBody>
                  <a:tcPr/>
                </a:tc>
                <a:extLst>
                  <a:ext uri="{0D108BD9-81ED-4DB2-BD59-A6C34878D82A}">
                    <a16:rowId xmlns:a16="http://schemas.microsoft.com/office/drawing/2014/main" val="10000"/>
                  </a:ext>
                </a:extLst>
              </a:tr>
              <a:tr h="831118">
                <a:tc>
                  <a:txBody>
                    <a:bodyPr/>
                    <a:lstStyle/>
                    <a:p>
                      <a:r>
                        <a:rPr lang="en-US" sz="1100" dirty="0"/>
                        <a:t>Advantages: power is vital for the copper</a:t>
                      </a:r>
                      <a:r>
                        <a:rPr lang="en-US" sz="1100" baseline="0" dirty="0"/>
                        <a:t> industry, renewable form of energy, fishing and tourism have developed around the Lake. 6.7 billion kilowatt-hours of green electricity every year. The price of energy reduced by 30%.</a:t>
                      </a:r>
                      <a:endParaRPr 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It aims to increase the years of schooling for girls, increase</a:t>
                      </a:r>
                      <a:r>
                        <a:rPr lang="en-US" sz="1100" baseline="0" dirty="0"/>
                        <a:t> girls self awareness and life skills, increase family and community support for girls education.</a:t>
                      </a:r>
                      <a:endParaRPr lang="en-US" sz="1100" dirty="0"/>
                    </a:p>
                  </a:txBody>
                  <a:tcPr/>
                </a:tc>
                <a:extLst>
                  <a:ext uri="{0D108BD9-81ED-4DB2-BD59-A6C34878D82A}">
                    <a16:rowId xmlns:a16="http://schemas.microsoft.com/office/drawing/2014/main" val="10001"/>
                  </a:ext>
                </a:extLst>
              </a:tr>
              <a:tr h="980992">
                <a:tc>
                  <a:txBody>
                    <a:bodyPr/>
                    <a:lstStyle/>
                    <a:p>
                      <a:r>
                        <a:rPr lang="en-US" sz="1100" dirty="0"/>
                        <a:t>Disadvantages: 57,000 local people</a:t>
                      </a:r>
                      <a:r>
                        <a:rPr lang="en-US" sz="1100" baseline="0" dirty="0"/>
                        <a:t> were evicted from the land and moved to less fertile land. 30,000 Tonga people had to move. 6000 animals had to be relocated. Natural flooding no longer occurs leading to loss of farmland and ecosystems. The dam blocked fish migration upstream.</a:t>
                      </a:r>
                      <a:endParaRPr 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t>Room to Read have worked with 529,000 children in total with 2,072 girls in the programme. They have built libraries and 43 of them have been given to the local district to run. Room to Read have worked with Head Teachers and Librarians to train them to ensure sustainability of the programme. Room to read only operate in 3 of the 9 regions of the country</a:t>
                      </a:r>
                    </a:p>
                  </a:txBody>
                  <a:tcPr/>
                </a:tc>
                <a:extLst>
                  <a:ext uri="{0D108BD9-81ED-4DB2-BD59-A6C34878D82A}">
                    <a16:rowId xmlns:a16="http://schemas.microsoft.com/office/drawing/2014/main" val="10002"/>
                  </a:ext>
                </a:extLst>
              </a:tr>
              <a:tr h="995243">
                <a:tc>
                  <a:txBody>
                    <a:bodyPr/>
                    <a:lstStyle/>
                    <a:p>
                      <a:r>
                        <a:rPr lang="en-US" sz="1100" dirty="0"/>
                        <a:t>The</a:t>
                      </a:r>
                      <a:r>
                        <a:rPr lang="en-US" sz="1100" baseline="0" dirty="0"/>
                        <a:t> future</a:t>
                      </a:r>
                      <a:r>
                        <a:rPr lang="is-IS" sz="1100" baseline="0" dirty="0"/>
                        <a:t>…the dam could collapse because of erosion. Mozambique would be flooded within hours, ecosystemsa and wildlife wold be lost and 3.5 million peoples lives would be at risk from flooding. </a:t>
                      </a:r>
                      <a:endParaRPr lang="en-US" sz="1100" dirty="0"/>
                    </a:p>
                  </a:txBody>
                  <a:tcPr/>
                </a:tc>
                <a:tc>
                  <a:txBody>
                    <a:bodyPr/>
                    <a:lstStyle/>
                    <a:p>
                      <a:r>
                        <a:rPr lang="en-US" sz="1100" dirty="0"/>
                        <a:t>Reading for success</a:t>
                      </a:r>
                      <a:r>
                        <a:rPr lang="is-IS" sz="1100" dirty="0"/>
                        <a:t>…school attendance is poor</a:t>
                      </a:r>
                      <a:r>
                        <a:rPr lang="is-IS" sz="1100" baseline="0" dirty="0"/>
                        <a:t> and there are very few schools in Zambia’s countryside. Room to Read trais teachers to engage students, children like Milmo travel 90mins to school and he is learning to read, he wants to become a teacher one day himself. </a:t>
                      </a:r>
                      <a:endParaRPr lang="en-US" sz="1100" dirty="0"/>
                    </a:p>
                  </a:txBody>
                  <a:tcPr/>
                </a:tc>
                <a:extLst>
                  <a:ext uri="{0D108BD9-81ED-4DB2-BD59-A6C34878D82A}">
                    <a16:rowId xmlns:a16="http://schemas.microsoft.com/office/drawing/2014/main" val="10003"/>
                  </a:ext>
                </a:extLst>
              </a:tr>
            </a:tbl>
          </a:graphicData>
        </a:graphic>
      </p:graphicFrame>
      <p:sp>
        <p:nvSpPr>
          <p:cNvPr id="9" name="Slide Number Placeholder 8"/>
          <p:cNvSpPr>
            <a:spLocks noGrp="1"/>
          </p:cNvSpPr>
          <p:nvPr>
            <p:ph type="sldNum" sz="quarter" idx="12"/>
          </p:nvPr>
        </p:nvSpPr>
        <p:spPr>
          <a:xfrm>
            <a:off x="5257800" y="8799400"/>
            <a:ext cx="1600200" cy="486833"/>
          </a:xfrm>
        </p:spPr>
        <p:txBody>
          <a:bodyPr/>
          <a:lstStyle/>
          <a:p>
            <a:fld id="{26DB786A-AADC-CC40-94F2-0C6B1445BCE0}" type="slidenum">
              <a:rPr lang="en-US" smtClean="0"/>
              <a:t>27</a:t>
            </a:fld>
            <a:endParaRPr lang="en-US" dirty="0"/>
          </a:p>
        </p:txBody>
      </p:sp>
      <p:sp>
        <p:nvSpPr>
          <p:cNvPr id="10" name="TextBox 9">
            <a:extLst>
              <a:ext uri="{FF2B5EF4-FFF2-40B4-BE49-F238E27FC236}">
                <a16:creationId xmlns:a16="http://schemas.microsoft.com/office/drawing/2014/main" id="{C72A3CC4-8098-42D7-AA54-17BBD3A70000}"/>
              </a:ext>
            </a:extLst>
          </p:cNvPr>
          <p:cNvSpPr txBox="1"/>
          <p:nvPr/>
        </p:nvSpPr>
        <p:spPr>
          <a:xfrm>
            <a:off x="1315232" y="33473"/>
            <a:ext cx="5542767" cy="93871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i="1" u="sng" dirty="0"/>
              <a:t>Foreign investment</a:t>
            </a:r>
          </a:p>
          <a:p>
            <a:r>
              <a:rPr lang="en-US" sz="1100" dirty="0"/>
              <a:t>In 2012 Zambia started a project called ‘Why invest in Zambia?’. The country has been a peaceful democracy since 1964, the economy has been growing since 2000, Zambia borders 8 countries and is part of the World Trade </a:t>
            </a:r>
            <a:r>
              <a:rPr lang="en-US" sz="1100" dirty="0" err="1"/>
              <a:t>Organisation</a:t>
            </a:r>
            <a:r>
              <a:rPr lang="en-US" sz="1100" dirty="0"/>
              <a:t> (WTO) and 50% of its land is suitable for farming. </a:t>
            </a:r>
          </a:p>
        </p:txBody>
      </p:sp>
      <p:sp>
        <p:nvSpPr>
          <p:cNvPr id="11" name="Rectangle 10">
            <a:extLst>
              <a:ext uri="{FF2B5EF4-FFF2-40B4-BE49-F238E27FC236}">
                <a16:creationId xmlns:a16="http://schemas.microsoft.com/office/drawing/2014/main" id="{343D9D78-2550-4591-97B1-1357A4F257DC}"/>
              </a:ext>
            </a:extLst>
          </p:cNvPr>
          <p:cNvSpPr/>
          <p:nvPr/>
        </p:nvSpPr>
        <p:spPr>
          <a:xfrm>
            <a:off x="2830515" y="981752"/>
            <a:ext cx="4027483" cy="2970044"/>
          </a:xfrm>
          <a:prstGeom prst="rect">
            <a:avLst/>
          </a:prstGeom>
          <a:ln>
            <a:solidFill>
              <a:schemeClr val="tx1"/>
            </a:solidFill>
          </a:ln>
        </p:spPr>
        <p:txBody>
          <a:bodyPr wrap="square">
            <a:spAutoFit/>
          </a:bodyPr>
          <a:lstStyle/>
          <a:p>
            <a:r>
              <a:rPr lang="en-GB" sz="1100" b="1" u="sng" dirty="0">
                <a:cs typeface="Calibri" panose="020F0502020204030204" pitchFamily="34" charset="0"/>
              </a:rPr>
              <a:t>TNCs in Zambia:</a:t>
            </a:r>
          </a:p>
          <a:p>
            <a:r>
              <a:rPr lang="en-GB" sz="1100" dirty="0">
                <a:cs typeface="Calibri" panose="020F0502020204030204" pitchFamily="34" charset="0"/>
              </a:rPr>
              <a:t>Associated British Foods (ABF) own Silver Spoon, Kingsmill and </a:t>
            </a:r>
            <a:r>
              <a:rPr lang="en-GB" sz="1100" dirty="0" err="1">
                <a:cs typeface="Calibri" panose="020F0502020204030204" pitchFamily="34" charset="0"/>
              </a:rPr>
              <a:t>Twinings</a:t>
            </a:r>
            <a:r>
              <a:rPr lang="en-GB" sz="1100" dirty="0">
                <a:cs typeface="Calibri" panose="020F0502020204030204" pitchFamily="34" charset="0"/>
              </a:rPr>
              <a:t> Tea. </a:t>
            </a:r>
            <a:r>
              <a:rPr lang="en-GB" sz="1100" dirty="0"/>
              <a:t>ABF bought Zambia Sugar in 2001. Zambia sugar paid almost no tax in Zambia because profits were sent to ABF in the UK where tax rates are lower. Zambia, like other LIDCs needs taxes to pay for services like education and healthcare, but it also wants to offer tax incentives to encourage TNCs into the country. </a:t>
            </a:r>
          </a:p>
          <a:p>
            <a:r>
              <a:rPr lang="en-GB" sz="1100" dirty="0">
                <a:cs typeface="Calibri" panose="020F0502020204030204" pitchFamily="34" charset="0"/>
              </a:rPr>
              <a:t>ABF exports 50% of its sugar to Europe while the other 50% is consumed within Zambia itself. </a:t>
            </a:r>
          </a:p>
          <a:p>
            <a:pPr algn="just"/>
            <a:r>
              <a:rPr lang="en-GB" sz="1100" dirty="0">
                <a:cs typeface="Calibri" panose="020F0502020204030204" pitchFamily="34" charset="0"/>
              </a:rPr>
              <a:t>“We estimate that Zambia has lost tax revenues of some $17.7m since 2007, when ABF took over the Illovo sugar group,” the ActionAid report said. </a:t>
            </a:r>
          </a:p>
          <a:p>
            <a:pPr algn="just"/>
            <a:r>
              <a:rPr lang="en-GB" sz="1100" dirty="0">
                <a:cs typeface="Calibri" panose="020F0502020204030204" pitchFamily="34" charset="0"/>
              </a:rPr>
              <a:t>In 2010 the company, employed 1,848 permanent workers and 3,530 seasonal labourers. </a:t>
            </a:r>
          </a:p>
          <a:p>
            <a:pPr algn="just"/>
            <a:r>
              <a:rPr lang="en-GB" sz="1100" dirty="0">
                <a:cs typeface="Calibri" panose="020F0502020204030204" pitchFamily="34" charset="0"/>
              </a:rPr>
              <a:t>According to ABF the company also initiated social projects costing £3.94m including housing 16,000 people, proving them with water and constructing a maternity ward in </a:t>
            </a:r>
            <a:r>
              <a:rPr lang="en-GB" sz="1100" dirty="0" err="1">
                <a:cs typeface="Calibri" panose="020F0502020204030204" pitchFamily="34" charset="0"/>
              </a:rPr>
              <a:t>Mazabuka</a:t>
            </a:r>
            <a:r>
              <a:rPr lang="en-GB" sz="1100" dirty="0">
                <a:cs typeface="Calibri" panose="020F0502020204030204" pitchFamily="34" charset="0"/>
              </a:rPr>
              <a:t> District Hospital</a:t>
            </a:r>
          </a:p>
        </p:txBody>
      </p:sp>
      <p:sp>
        <p:nvSpPr>
          <p:cNvPr id="12" name="TextBox 11">
            <a:extLst>
              <a:ext uri="{FF2B5EF4-FFF2-40B4-BE49-F238E27FC236}">
                <a16:creationId xmlns:a16="http://schemas.microsoft.com/office/drawing/2014/main" id="{1E6B697D-F34D-454C-AC42-1E0478006DE5}"/>
              </a:ext>
            </a:extLst>
          </p:cNvPr>
          <p:cNvSpPr txBox="1"/>
          <p:nvPr/>
        </p:nvSpPr>
        <p:spPr>
          <a:xfrm>
            <a:off x="-1" y="2607006"/>
            <a:ext cx="2830514" cy="2400657"/>
          </a:xfrm>
          <a:prstGeom prst="rect">
            <a:avLst/>
          </a:prstGeom>
          <a:noFill/>
          <a:ln>
            <a:solidFill>
              <a:schemeClr val="tx1"/>
            </a:solidFill>
          </a:ln>
        </p:spPr>
        <p:txBody>
          <a:bodyPr wrap="square" rtlCol="0">
            <a:spAutoFit/>
          </a:bodyPr>
          <a:lstStyle/>
          <a:p>
            <a:r>
              <a:rPr lang="en-GB" sz="1000" b="1" u="sng" dirty="0"/>
              <a:t>Debt relief in Zambia:</a:t>
            </a:r>
          </a:p>
          <a:p>
            <a:r>
              <a:rPr lang="en-GB" sz="1000" dirty="0"/>
              <a:t>By the year 2004 Zambia owed roughly $7billion in debts to Western banks.</a:t>
            </a:r>
          </a:p>
          <a:p>
            <a:r>
              <a:rPr lang="en-GB" sz="1000" dirty="0"/>
              <a:t>In 1991 75% of the population lived on less than $2 a day. By 2003 this had risen to 85%.</a:t>
            </a:r>
          </a:p>
          <a:p>
            <a:r>
              <a:rPr lang="en-GB" sz="1000" dirty="0"/>
              <a:t>In 2005 Zambia had $ 4 billion of debt cancelled.</a:t>
            </a:r>
          </a:p>
          <a:p>
            <a:r>
              <a:rPr lang="en-GB" sz="1000" dirty="0"/>
              <a:t>Because of this debt relief the government has been able to use their money for education, health and welfare instead of paying off its debt. For example:</a:t>
            </a:r>
          </a:p>
          <a:p>
            <a:pPr marL="108000" indent="-108000">
              <a:buFont typeface="Arial" panose="020B0604020202020204" pitchFamily="34" charset="0"/>
              <a:buChar char="•"/>
            </a:pPr>
            <a:r>
              <a:rPr lang="en-GB" sz="1000" dirty="0"/>
              <a:t>Primary education was made free for all</a:t>
            </a:r>
          </a:p>
          <a:p>
            <a:pPr marL="108000" indent="-108000">
              <a:buFont typeface="Arial" panose="020B0604020202020204" pitchFamily="34" charset="0"/>
              <a:buChar char="•"/>
            </a:pPr>
            <a:r>
              <a:rPr lang="en-GB" sz="1000" dirty="0"/>
              <a:t>100,000 people were provided with free anti-retroviral drugs (for HIV)</a:t>
            </a:r>
          </a:p>
          <a:p>
            <a:r>
              <a:rPr lang="en-GB" sz="1000" dirty="0"/>
              <a:t>The Zambian government still owes at least £180million in debt repayment</a:t>
            </a:r>
          </a:p>
        </p:txBody>
      </p:sp>
    </p:spTree>
    <p:extLst>
      <p:ext uri="{BB962C8B-B14F-4D97-AF65-F5344CB8AC3E}">
        <p14:creationId xmlns:p14="http://schemas.microsoft.com/office/powerpoint/2010/main" val="302256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385" y="150768"/>
            <a:ext cx="6436132" cy="1564946"/>
          </a:xfrm>
        </p:spPr>
        <p:txBody>
          <a:bodyPr anchor="t"/>
          <a:lstStyle/>
          <a:p>
            <a:pPr algn="ctr"/>
            <a:r>
              <a:rPr lang="en-GB" u="sng"/>
              <a:t>Topic 7 – UK in the 21</a:t>
            </a:r>
            <a:r>
              <a:rPr lang="en-GB" u="sng" baseline="30000"/>
              <a:t>st</a:t>
            </a:r>
            <a:r>
              <a:rPr lang="en-GB" u="sng"/>
              <a:t> Century</a:t>
            </a:r>
          </a:p>
        </p:txBody>
      </p:sp>
      <p:sp>
        <p:nvSpPr>
          <p:cNvPr id="5" name="Rectangle 4"/>
          <p:cNvSpPr/>
          <p:nvPr/>
        </p:nvSpPr>
        <p:spPr>
          <a:xfrm>
            <a:off x="185385" y="2020513"/>
            <a:ext cx="6436132" cy="830997"/>
          </a:xfrm>
          <a:prstGeom prst="rect">
            <a:avLst/>
          </a:prstGeom>
          <a:solidFill>
            <a:srgbClr val="FFC000"/>
          </a:solidFill>
          <a:ln>
            <a:solidFill>
              <a:schemeClr val="tx1"/>
            </a:solidFill>
          </a:ln>
        </p:spPr>
        <p:txBody>
          <a:bodyPr wrap="square">
            <a:spAutoFit/>
          </a:bodyPr>
          <a:lstStyle/>
          <a:p>
            <a:r>
              <a:rPr lang="en-GB" sz="2400"/>
              <a:t>• Identify the changes in one economic hub and its significance to its region and the UK.</a:t>
            </a:r>
          </a:p>
        </p:txBody>
      </p:sp>
      <p:sp>
        <p:nvSpPr>
          <p:cNvPr id="2" name="Rectangle 1"/>
          <p:cNvSpPr/>
          <p:nvPr/>
        </p:nvSpPr>
        <p:spPr>
          <a:xfrm>
            <a:off x="185385" y="3344531"/>
            <a:ext cx="6436132" cy="1200329"/>
          </a:xfrm>
          <a:prstGeom prst="rect">
            <a:avLst/>
          </a:prstGeom>
          <a:solidFill>
            <a:srgbClr val="FFC000"/>
          </a:solidFill>
          <a:ln>
            <a:solidFill>
              <a:schemeClr val="tx1"/>
            </a:solidFill>
          </a:ln>
        </p:spPr>
        <p:txBody>
          <a:bodyPr wrap="square">
            <a:spAutoFit/>
          </a:bodyPr>
          <a:lstStyle/>
          <a:p>
            <a:pPr>
              <a:buFont typeface="Arial" panose="020B0604020202020204" pitchFamily="34" charset="0"/>
              <a:buChar char="•"/>
            </a:pPr>
            <a:r>
              <a:rPr lang="en-GB" sz="2400"/>
              <a:t> Examine the UK’s political role in one global conflict through its participation in international organisations.</a:t>
            </a:r>
          </a:p>
        </p:txBody>
      </p:sp>
      <p:sp>
        <p:nvSpPr>
          <p:cNvPr id="6" name="Rectangle 5">
            <a:extLst>
              <a:ext uri="{FF2B5EF4-FFF2-40B4-BE49-F238E27FC236}">
                <a16:creationId xmlns:a16="http://schemas.microsoft.com/office/drawing/2014/main" id="{D060CCA4-0264-469D-86EF-B69CCD303AA7}"/>
              </a:ext>
            </a:extLst>
          </p:cNvPr>
          <p:cNvSpPr/>
          <p:nvPr/>
        </p:nvSpPr>
        <p:spPr>
          <a:xfrm>
            <a:off x="210934" y="4969710"/>
            <a:ext cx="6436132" cy="1200329"/>
          </a:xfrm>
          <a:prstGeom prst="rect">
            <a:avLst/>
          </a:prstGeom>
          <a:solidFill>
            <a:srgbClr val="FFC000"/>
          </a:solidFill>
          <a:ln>
            <a:solidFill>
              <a:schemeClr val="tx1"/>
            </a:solidFill>
          </a:ln>
        </p:spPr>
        <p:txBody>
          <a:bodyPr wrap="square">
            <a:spAutoFit/>
          </a:bodyPr>
          <a:lstStyle/>
          <a:p>
            <a:pPr>
              <a:buFont typeface="Arial" panose="020B0604020202020204" pitchFamily="34" charset="0"/>
              <a:buChar char="•"/>
            </a:pPr>
            <a:r>
              <a:rPr lang="en-GB" sz="2400"/>
              <a:t>A summary of the how the population structure and ethnic diversity of a named place of the UK has changed since 2001 </a:t>
            </a:r>
          </a:p>
        </p:txBody>
      </p:sp>
    </p:spTree>
    <p:extLst>
      <p:ext uri="{BB962C8B-B14F-4D97-AF65-F5344CB8AC3E}">
        <p14:creationId xmlns:p14="http://schemas.microsoft.com/office/powerpoint/2010/main" val="110256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DB786A-AADC-CC40-94F2-0C6B1445BCE0}" type="slidenum">
              <a:rPr lang="en-US" smtClean="0"/>
              <a:t>29</a:t>
            </a:fld>
            <a:endParaRPr lang="en-US"/>
          </a:p>
        </p:txBody>
      </p:sp>
      <p:sp>
        <p:nvSpPr>
          <p:cNvPr id="4" name="Rectangle 3"/>
          <p:cNvSpPr/>
          <p:nvPr/>
        </p:nvSpPr>
        <p:spPr>
          <a:xfrm>
            <a:off x="0" y="0"/>
            <a:ext cx="6858000" cy="461665"/>
          </a:xfrm>
          <a:prstGeom prst="rect">
            <a:avLst/>
          </a:prstGeom>
        </p:spPr>
        <p:txBody>
          <a:bodyPr wrap="square">
            <a:spAutoFit/>
          </a:bodyPr>
          <a:lstStyle/>
          <a:p>
            <a:pPr algn="ctr"/>
            <a:r>
              <a:rPr lang="en-GB" sz="2400"/>
              <a:t>UK Economic Hub - Oxford</a:t>
            </a:r>
          </a:p>
        </p:txBody>
      </p:sp>
      <p:sp>
        <p:nvSpPr>
          <p:cNvPr id="6" name="Rectangle 5"/>
          <p:cNvSpPr/>
          <p:nvPr/>
        </p:nvSpPr>
        <p:spPr>
          <a:xfrm>
            <a:off x="11413" y="3369364"/>
            <a:ext cx="3429002" cy="2492990"/>
          </a:xfrm>
          <a:prstGeom prst="rect">
            <a:avLst/>
          </a:prstGeom>
        </p:spPr>
        <p:txBody>
          <a:bodyPr wrap="square">
            <a:spAutoFit/>
          </a:bodyPr>
          <a:lstStyle/>
          <a:p>
            <a:pPr lvl="0"/>
            <a:r>
              <a:rPr lang="en-GB" sz="1200" b="1">
                <a:solidFill>
                  <a:prstClr val="black"/>
                </a:solidFill>
              </a:rPr>
              <a:t>Changes over time</a:t>
            </a:r>
          </a:p>
          <a:p>
            <a:pPr marL="171450" lvl="0" indent="-171450">
              <a:buFont typeface="Arial" panose="020B0604020202020204" pitchFamily="34" charset="0"/>
              <a:buChar char="•"/>
            </a:pPr>
            <a:r>
              <a:rPr lang="en-GB" sz="1200">
                <a:solidFill>
                  <a:prstClr val="black"/>
                </a:solidFill>
              </a:rPr>
              <a:t>The number of companies has increased and the science parks have grown</a:t>
            </a:r>
          </a:p>
          <a:p>
            <a:pPr marL="171450" lvl="0" indent="-171450">
              <a:buFont typeface="Arial" panose="020B0604020202020204" pitchFamily="34" charset="0"/>
              <a:buChar char="•"/>
            </a:pPr>
            <a:r>
              <a:rPr lang="en-GB" sz="1200">
                <a:solidFill>
                  <a:prstClr val="black"/>
                </a:solidFill>
              </a:rPr>
              <a:t>New road networks, buildings and infrastructure have been built</a:t>
            </a:r>
          </a:p>
          <a:p>
            <a:pPr marL="171450" lvl="0" indent="-171450">
              <a:buFont typeface="Arial" panose="020B0604020202020204" pitchFamily="34" charset="0"/>
              <a:buChar char="•"/>
            </a:pPr>
            <a:r>
              <a:rPr lang="en-GB" sz="1200">
                <a:solidFill>
                  <a:prstClr val="black"/>
                </a:solidFill>
              </a:rPr>
              <a:t>New homes have been built to house all the employees – 1400 have been built on the Harwell Campus</a:t>
            </a:r>
          </a:p>
          <a:p>
            <a:pPr marL="171450" lvl="0" indent="-171450">
              <a:buFont typeface="Arial" panose="020B0604020202020204" pitchFamily="34" charset="0"/>
              <a:buChar char="•"/>
            </a:pPr>
            <a:r>
              <a:rPr lang="en-GB" sz="1200">
                <a:solidFill>
                  <a:prstClr val="black"/>
                </a:solidFill>
              </a:rPr>
              <a:t>The research companies have not been in business for very long and lots of companies shut down or change ownership often. This shows how fragile the science and technology industry are. </a:t>
            </a:r>
          </a:p>
        </p:txBody>
      </p:sp>
      <p:sp>
        <p:nvSpPr>
          <p:cNvPr id="7" name="Rectangle 6"/>
          <p:cNvSpPr/>
          <p:nvPr/>
        </p:nvSpPr>
        <p:spPr>
          <a:xfrm>
            <a:off x="34925" y="6057382"/>
            <a:ext cx="3429002" cy="3447098"/>
          </a:xfrm>
          <a:prstGeom prst="rect">
            <a:avLst/>
          </a:prstGeom>
        </p:spPr>
        <p:txBody>
          <a:bodyPr wrap="square">
            <a:spAutoFit/>
          </a:bodyPr>
          <a:lstStyle/>
          <a:p>
            <a:pPr lvl="0"/>
            <a:r>
              <a:rPr lang="en-GB" sz="1200" b="1">
                <a:solidFill>
                  <a:prstClr val="black"/>
                </a:solidFill>
              </a:rPr>
              <a:t>Significance to the UK</a:t>
            </a:r>
            <a:endParaRPr lang="en-GB" sz="1200">
              <a:solidFill>
                <a:prstClr val="black"/>
              </a:solidFill>
            </a:endParaRPr>
          </a:p>
          <a:p>
            <a:pPr marL="108000" lvl="0" indent="-108000">
              <a:buFont typeface="Arial" panose="020B0604020202020204" pitchFamily="34" charset="0"/>
              <a:buChar char="•"/>
            </a:pPr>
            <a:r>
              <a:rPr lang="en-GB" sz="1200">
                <a:solidFill>
                  <a:prstClr val="black"/>
                </a:solidFill>
              </a:rPr>
              <a:t>Oxford Instruments is one of the regions successful companies. It has brought significant wealth to the country. They employ 1500 people globally.</a:t>
            </a:r>
          </a:p>
          <a:p>
            <a:pPr marL="108000" lvl="0" indent="-108000">
              <a:buFont typeface="Arial" panose="020B0604020202020204" pitchFamily="34" charset="0"/>
              <a:buChar char="•"/>
            </a:pPr>
            <a:r>
              <a:rPr lang="en-GB" sz="1200"/>
              <a:t>Oxfordshire high-tech companies bring a lot of status to the country. The UK is associated with some of the highly respected and innovative companies in medicine and motorsport. </a:t>
            </a:r>
          </a:p>
          <a:p>
            <a:pPr marL="108000" lvl="0" indent="-108000">
              <a:buFont typeface="Arial" panose="020B0604020202020204" pitchFamily="34" charset="0"/>
              <a:buChar char="•"/>
            </a:pPr>
            <a:r>
              <a:rPr lang="en-GB" sz="1200"/>
              <a:t>It is home to the second best university in the world with well established research institution which gives oxford  global recognition significance</a:t>
            </a:r>
          </a:p>
          <a:p>
            <a:pPr marL="108000" lvl="0" indent="-108000">
              <a:buFont typeface="Arial" panose="020B0604020202020204" pitchFamily="34" charset="0"/>
              <a:buChar char="•"/>
            </a:pPr>
            <a:r>
              <a:rPr lang="en-GB" sz="1200">
                <a:solidFill>
                  <a:prstClr val="black"/>
                </a:solidFill>
              </a:rPr>
              <a:t>Oxford Astra </a:t>
            </a:r>
            <a:r>
              <a:rPr lang="en-GB" sz="1200" err="1">
                <a:solidFill>
                  <a:prstClr val="black"/>
                </a:solidFill>
              </a:rPr>
              <a:t>Zenca</a:t>
            </a:r>
            <a:r>
              <a:rPr lang="en-GB" sz="1200">
                <a:solidFill>
                  <a:prstClr val="black"/>
                </a:solidFill>
              </a:rPr>
              <a:t> Vaccine was developed giving status and recognition to UK medical research </a:t>
            </a:r>
          </a:p>
          <a:p>
            <a:pPr marL="108000" lvl="0" indent="-108000">
              <a:buFont typeface="Arial" panose="020B0604020202020204" pitchFamily="34" charset="0"/>
              <a:buChar char="•"/>
            </a:pPr>
            <a:r>
              <a:rPr lang="en-GB" sz="1200">
                <a:solidFill>
                  <a:prstClr val="black"/>
                </a:solidFill>
              </a:rPr>
              <a:t>Oxford University contributes £15.7 billion to the UK economy</a:t>
            </a:r>
          </a:p>
          <a:p>
            <a:pPr marL="108000" lvl="0" indent="-108000">
              <a:buFont typeface="Arial" panose="020B0604020202020204" pitchFamily="34" charset="0"/>
              <a:buChar char="•"/>
            </a:pPr>
            <a:endParaRPr lang="en-GB" sz="1200">
              <a:solidFill>
                <a:prstClr val="black"/>
              </a:solidFill>
            </a:endParaRPr>
          </a:p>
          <a:p>
            <a:pPr marL="108000" lvl="0" indent="-108000">
              <a:buFont typeface="Arial" panose="020B0604020202020204" pitchFamily="34" charset="0"/>
              <a:buChar char="•"/>
            </a:pPr>
            <a:endParaRPr lang="en-GB" sz="1400">
              <a:solidFill>
                <a:prstClr val="black"/>
              </a:solidFill>
            </a:endParaRPr>
          </a:p>
        </p:txBody>
      </p:sp>
      <p:sp>
        <p:nvSpPr>
          <p:cNvPr id="8" name="AutoShape 2" descr="Image result for oxford location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Image result for oxford location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2108872"/>
            <a:ext cx="3413274" cy="2110542"/>
          </a:xfrm>
          <a:prstGeom prst="rect">
            <a:avLst/>
          </a:prstGeom>
        </p:spPr>
      </p:pic>
      <p:sp>
        <p:nvSpPr>
          <p:cNvPr id="11" name="AutoShape 6" descr="Image result for oxford location m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7334" t="17290" b="7022"/>
          <a:stretch/>
        </p:blipFill>
        <p:spPr>
          <a:xfrm>
            <a:off x="4983242" y="378639"/>
            <a:ext cx="1859032" cy="1714139"/>
          </a:xfrm>
          <a:prstGeom prst="rect">
            <a:avLst/>
          </a:prstGeom>
        </p:spPr>
      </p:pic>
      <p:sp>
        <p:nvSpPr>
          <p:cNvPr id="13" name="TextBox 12"/>
          <p:cNvSpPr txBox="1"/>
          <p:nvPr/>
        </p:nvSpPr>
        <p:spPr>
          <a:xfrm>
            <a:off x="-1" y="465138"/>
            <a:ext cx="4914901" cy="830997"/>
          </a:xfrm>
          <a:prstGeom prst="rect">
            <a:avLst/>
          </a:prstGeom>
          <a:noFill/>
        </p:spPr>
        <p:txBody>
          <a:bodyPr wrap="square" rtlCol="0">
            <a:spAutoFit/>
          </a:bodyPr>
          <a:lstStyle/>
          <a:p>
            <a:r>
              <a:rPr lang="en-GB" sz="1200"/>
              <a:t>Oxfordshire is one of the UK’s most important locations for scientific and technological industries. Centred on Oxford with its world-class universities, a cluster of high-technology industries has developed including high-performance engineering, space and medical research.</a:t>
            </a:r>
          </a:p>
        </p:txBody>
      </p:sp>
      <p:sp>
        <p:nvSpPr>
          <p:cNvPr id="14" name="TextBox 13"/>
          <p:cNvSpPr txBox="1"/>
          <p:nvPr/>
        </p:nvSpPr>
        <p:spPr>
          <a:xfrm>
            <a:off x="-22288" y="1296135"/>
            <a:ext cx="3657602" cy="1938992"/>
          </a:xfrm>
          <a:prstGeom prst="rect">
            <a:avLst/>
          </a:prstGeom>
          <a:noFill/>
        </p:spPr>
        <p:txBody>
          <a:bodyPr wrap="square" rtlCol="0">
            <a:spAutoFit/>
          </a:bodyPr>
          <a:lstStyle/>
          <a:p>
            <a:pPr marL="108000" indent="-108000">
              <a:buFont typeface="Arial" panose="020B0604020202020204" pitchFamily="34" charset="0"/>
              <a:buChar char="•"/>
            </a:pPr>
            <a:r>
              <a:rPr lang="en-GB" sz="1200"/>
              <a:t>The University of Oxford and Oxford Brooks University produce many graduates every year</a:t>
            </a:r>
          </a:p>
          <a:p>
            <a:pPr marL="108000" indent="-108000">
              <a:buFont typeface="Arial" panose="020B0604020202020204" pitchFamily="34" charset="0"/>
              <a:buChar char="•"/>
            </a:pPr>
            <a:r>
              <a:rPr lang="en-GB" sz="1200"/>
              <a:t>Oxford has a rich history and beautiful countryside</a:t>
            </a:r>
          </a:p>
          <a:p>
            <a:pPr marL="108000" indent="-108000">
              <a:buFont typeface="Arial" panose="020B0604020202020204" pitchFamily="34" charset="0"/>
              <a:buChar char="•"/>
            </a:pPr>
            <a:r>
              <a:rPr lang="en-GB" sz="1200"/>
              <a:t>Oxford is well served by rail and road</a:t>
            </a:r>
          </a:p>
          <a:p>
            <a:pPr marL="108000" indent="-108000">
              <a:buFont typeface="Arial" panose="020B0604020202020204" pitchFamily="34" charset="0"/>
              <a:buChar char="•"/>
            </a:pPr>
            <a:r>
              <a:rPr lang="en-GB" sz="1200"/>
              <a:t>BMW have a manufacturing plant and Formula 1 have a research facility in Oxford</a:t>
            </a:r>
          </a:p>
          <a:p>
            <a:pPr marL="108000" indent="-108000">
              <a:buFont typeface="Arial" panose="020B0604020202020204" pitchFamily="34" charset="0"/>
              <a:buChar char="•"/>
            </a:pPr>
            <a:r>
              <a:rPr lang="en-GB" sz="1200"/>
              <a:t>Several big research companies (</a:t>
            </a:r>
            <a:r>
              <a:rPr lang="en-GB" sz="1200" err="1"/>
              <a:t>eg</a:t>
            </a:r>
            <a:r>
              <a:rPr lang="en-GB" sz="1200"/>
              <a:t> The Medical Research Council) attract others to the area</a:t>
            </a:r>
          </a:p>
          <a:p>
            <a:pPr marL="108000" indent="-108000">
              <a:buFont typeface="Arial" panose="020B0604020202020204" pitchFamily="34" charset="0"/>
              <a:buChar char="•"/>
            </a:pPr>
            <a:r>
              <a:rPr lang="en-GB" sz="1200"/>
              <a:t>There are over 4300 high tech jobs in Oxford</a:t>
            </a:r>
          </a:p>
          <a:p>
            <a:pPr marL="108000" indent="-108000">
              <a:buFont typeface="Arial" panose="020B0604020202020204" pitchFamily="34" charset="0"/>
              <a:buChar char="•"/>
            </a:pPr>
            <a:r>
              <a:rPr lang="en-GB" sz="1200"/>
              <a:t>Around 1500 technology companies based in the city</a:t>
            </a:r>
          </a:p>
        </p:txBody>
      </p:sp>
      <p:sp>
        <p:nvSpPr>
          <p:cNvPr id="3" name="TextBox 2">
            <a:extLst>
              <a:ext uri="{FF2B5EF4-FFF2-40B4-BE49-F238E27FC236}">
                <a16:creationId xmlns:a16="http://schemas.microsoft.com/office/drawing/2014/main" id="{F40AAB6B-CF7F-497E-BCC9-790B482B579E}"/>
              </a:ext>
            </a:extLst>
          </p:cNvPr>
          <p:cNvSpPr txBox="1"/>
          <p:nvPr/>
        </p:nvSpPr>
        <p:spPr>
          <a:xfrm>
            <a:off x="3349704" y="4256889"/>
            <a:ext cx="3473371" cy="3600986"/>
          </a:xfrm>
          <a:prstGeom prst="rect">
            <a:avLst/>
          </a:prstGeom>
          <a:noFill/>
        </p:spPr>
        <p:txBody>
          <a:bodyPr wrap="square" rtlCol="0">
            <a:spAutoFit/>
          </a:bodyPr>
          <a:lstStyle/>
          <a:p>
            <a:r>
              <a:rPr lang="en-GB" sz="1200" b="1"/>
              <a:t>Regional significance</a:t>
            </a:r>
          </a:p>
          <a:p>
            <a:pPr marL="108000" lvl="0" indent="-108000">
              <a:buFont typeface="Arial" panose="020B0604020202020204" pitchFamily="34" charset="0"/>
              <a:buChar char="•"/>
            </a:pPr>
            <a:r>
              <a:rPr lang="en-GB" sz="1200">
                <a:solidFill>
                  <a:prstClr val="black"/>
                </a:solidFill>
              </a:rPr>
              <a:t>Lots of people want to move to Oxford for the many jobs. This has put a huge strain on the services in the area. House prices have increased significantly leaving people on low incomes with no home.</a:t>
            </a:r>
          </a:p>
          <a:p>
            <a:pPr marL="108000" lvl="0" indent="-108000">
              <a:buFont typeface="Arial" panose="020B0604020202020204" pitchFamily="34" charset="0"/>
              <a:buChar char="•"/>
            </a:pPr>
            <a:r>
              <a:rPr lang="en-GB" sz="1200">
                <a:solidFill>
                  <a:prstClr val="black"/>
                </a:solidFill>
              </a:rPr>
              <a:t>Commuting time is high due to congested roads meaning high levels of air pollution</a:t>
            </a:r>
          </a:p>
          <a:p>
            <a:pPr marL="108000" lvl="0" indent="-108000">
              <a:buFont typeface="Arial" panose="020B0604020202020204" pitchFamily="34" charset="0"/>
              <a:buChar char="•"/>
            </a:pPr>
            <a:r>
              <a:rPr lang="en-GB" sz="1200">
                <a:solidFill>
                  <a:prstClr val="black"/>
                </a:solidFill>
              </a:rPr>
              <a:t>Large amounts of money have been spent in shops, restaurants and hotels. Money has been brought in from all over the world as people visit for business and pleasure</a:t>
            </a:r>
          </a:p>
          <a:p>
            <a:pPr marL="108000" lvl="0" indent="-108000">
              <a:buFont typeface="Arial" panose="020B0604020202020204" pitchFamily="34" charset="0"/>
              <a:buChar char="•"/>
            </a:pPr>
            <a:r>
              <a:rPr lang="en-GB" sz="1200">
                <a:solidFill>
                  <a:prstClr val="black"/>
                </a:solidFill>
              </a:rPr>
              <a:t>Support industries in the area and the rest of the UK have benefitted from the growth in Oxford. Construction, maintenance, servicing, education and retail have all benefitted</a:t>
            </a:r>
          </a:p>
          <a:p>
            <a:pPr marL="108000" lvl="0" indent="-108000">
              <a:buFont typeface="Arial" panose="020B0604020202020204" pitchFamily="34" charset="0"/>
              <a:buChar char="•"/>
            </a:pPr>
            <a:r>
              <a:rPr lang="en-GB" sz="1200">
                <a:solidFill>
                  <a:prstClr val="black"/>
                </a:solidFill>
              </a:rPr>
              <a:t>The success of Oxford has increased the UK’s North South divide</a:t>
            </a:r>
          </a:p>
          <a:p>
            <a:endParaRPr lang="en-GB" sz="1200"/>
          </a:p>
        </p:txBody>
      </p:sp>
    </p:spTree>
    <p:extLst>
      <p:ext uri="{BB962C8B-B14F-4D97-AF65-F5344CB8AC3E}">
        <p14:creationId xmlns:p14="http://schemas.microsoft.com/office/powerpoint/2010/main" val="304015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385" y="235046"/>
            <a:ext cx="6530724" cy="900072"/>
          </a:xfrm>
        </p:spPr>
        <p:txBody>
          <a:bodyPr anchor="t"/>
          <a:lstStyle/>
          <a:p>
            <a:pPr algn="ctr"/>
            <a:r>
              <a:rPr lang="en-GB" u="sng"/>
              <a:t>Topic 1 – Global Hazards</a:t>
            </a:r>
          </a:p>
        </p:txBody>
      </p:sp>
      <p:sp>
        <p:nvSpPr>
          <p:cNvPr id="5" name="Rectangle 4"/>
          <p:cNvSpPr/>
          <p:nvPr/>
        </p:nvSpPr>
        <p:spPr>
          <a:xfrm>
            <a:off x="185384" y="1253183"/>
            <a:ext cx="6530725" cy="4283417"/>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Weather Hazards</a:t>
            </a:r>
            <a:r>
              <a:rPr lang="en-GB" sz="2400">
                <a:latin typeface="Calibri" panose="020F0502020204030204" pitchFamily="34" charset="0"/>
                <a:ea typeface="Calibri" panose="020F0502020204030204" pitchFamily="34" charset="0"/>
                <a:cs typeface="Times New Roman" panose="02020603050405020304" pitchFamily="18" charset="0"/>
              </a:rPr>
              <a:t>:</a:t>
            </a:r>
          </a:p>
          <a:p>
            <a:r>
              <a:rPr lang="en-GB" sz="2000" b="1"/>
              <a:t>Case studies </a:t>
            </a:r>
            <a:r>
              <a:rPr lang="en-GB" sz="2000"/>
              <a:t>of </a:t>
            </a:r>
            <a:r>
              <a:rPr lang="en-GB" sz="2000" b="1"/>
              <a:t>two </a:t>
            </a:r>
            <a:r>
              <a:rPr lang="en-GB" sz="2000"/>
              <a:t>contrasting natural weather hazard events arising from extreme weather conditions. The case studies must include a natural weather hazard from each bullet point below:</a:t>
            </a:r>
          </a:p>
          <a:p>
            <a:pPr marL="742950" lvl="1" indent="-285750">
              <a:buFont typeface="Arial" panose="020B0604020202020204" pitchFamily="34" charset="0"/>
              <a:buChar char="•"/>
            </a:pPr>
            <a:r>
              <a:rPr lang="en-GB" sz="2000">
                <a:solidFill>
                  <a:srgbClr val="FF0000"/>
                </a:solidFill>
              </a:rPr>
              <a:t>flash flooding </a:t>
            </a:r>
            <a:r>
              <a:rPr lang="en-GB" sz="2000"/>
              <a:t>or tropical storms</a:t>
            </a:r>
          </a:p>
          <a:p>
            <a:pPr marL="742950" lvl="1" indent="-285750">
              <a:buFont typeface="Arial" panose="020B0604020202020204" pitchFamily="34" charset="0"/>
              <a:buChar char="•"/>
            </a:pPr>
            <a:r>
              <a:rPr lang="en-GB" sz="2000"/>
              <a:t>heat wave or </a:t>
            </a:r>
            <a:r>
              <a:rPr lang="en-GB" sz="2000">
                <a:solidFill>
                  <a:srgbClr val="FF0000"/>
                </a:solidFill>
              </a:rPr>
              <a:t>drought</a:t>
            </a:r>
            <a:r>
              <a:rPr lang="en-GB" sz="2000"/>
              <a:t>.</a:t>
            </a:r>
          </a:p>
          <a:p>
            <a:r>
              <a:rPr lang="en-GB" sz="2000"/>
              <a:t>There must be </a:t>
            </a:r>
            <a:r>
              <a:rPr lang="en-GB" sz="2000" b="1"/>
              <a:t>one </a:t>
            </a:r>
            <a:r>
              <a:rPr lang="en-GB" sz="2000"/>
              <a:t>UK based and </a:t>
            </a:r>
            <a:r>
              <a:rPr lang="en-GB" sz="2000" b="1"/>
              <a:t>one </a:t>
            </a:r>
            <a:r>
              <a:rPr lang="en-GB" sz="2000"/>
              <a:t>non-UK based natural weather hazard event.</a:t>
            </a:r>
          </a:p>
          <a:p>
            <a:pPr marL="285750" indent="-285750">
              <a:buFont typeface="Arial" panose="020B0604020202020204" pitchFamily="34" charset="0"/>
              <a:buChar char="•"/>
            </a:pPr>
            <a:r>
              <a:rPr lang="en-GB" sz="2000"/>
              <a:t>For each chosen hazard event, study the place specific </a:t>
            </a:r>
            <a:r>
              <a:rPr lang="en-GB" sz="2000" b="1"/>
              <a:t>causes</a:t>
            </a:r>
            <a:r>
              <a:rPr lang="en-GB" sz="2000"/>
              <a:t> (including the extreme weather conditions which led to the event), </a:t>
            </a:r>
            <a:r>
              <a:rPr lang="en-GB" sz="2000" b="1"/>
              <a:t>consequences</a:t>
            </a:r>
            <a:r>
              <a:rPr lang="en-GB" sz="2000"/>
              <a:t> of and </a:t>
            </a:r>
            <a:r>
              <a:rPr lang="en-GB" sz="2000" b="1"/>
              <a:t>responses</a:t>
            </a:r>
            <a:r>
              <a:rPr lang="en-GB" sz="2000"/>
              <a:t> to the hazard.</a:t>
            </a:r>
            <a:endParaRPr lang="en-GB" sz="2000" i="1"/>
          </a:p>
        </p:txBody>
      </p:sp>
      <p:sp>
        <p:nvSpPr>
          <p:cNvPr id="8" name="Rectangle 7"/>
          <p:cNvSpPr/>
          <p:nvPr/>
        </p:nvSpPr>
        <p:spPr>
          <a:xfrm>
            <a:off x="912497" y="5793652"/>
            <a:ext cx="5076497" cy="1513428"/>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Tectonic Hazards</a:t>
            </a:r>
            <a:r>
              <a:rPr lang="en-GB" sz="2400">
                <a:latin typeface="Calibri" panose="020F0502020204030204" pitchFamily="34" charset="0"/>
                <a:ea typeface="Calibri" panose="020F0502020204030204" pitchFamily="34" charset="0"/>
                <a:cs typeface="Times New Roman" panose="02020603050405020304" pitchFamily="18" charset="0"/>
              </a:rPr>
              <a:t>:</a:t>
            </a:r>
          </a:p>
          <a:p>
            <a:r>
              <a:rPr lang="en-GB" sz="2000"/>
              <a:t>A case study of a tectonic event that has been hazardous for people, including specific </a:t>
            </a:r>
            <a:r>
              <a:rPr lang="en-GB" sz="2000" b="1"/>
              <a:t>causes</a:t>
            </a:r>
            <a:r>
              <a:rPr lang="en-GB" sz="2000"/>
              <a:t>, </a:t>
            </a:r>
            <a:r>
              <a:rPr lang="en-GB" sz="2000" b="1"/>
              <a:t>consequences</a:t>
            </a:r>
            <a:r>
              <a:rPr lang="en-GB" sz="2000"/>
              <a:t> of and </a:t>
            </a:r>
            <a:r>
              <a:rPr lang="en-GB" sz="2000" b="1"/>
              <a:t>responses</a:t>
            </a:r>
            <a:r>
              <a:rPr lang="en-GB" sz="2000"/>
              <a:t> to the event.</a:t>
            </a:r>
            <a:endParaRPr lang="en-GB" sz="2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301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DB786A-AADC-CC40-94F2-0C6B1445BCE0}" type="slidenum">
              <a:rPr lang="en-US" smtClean="0"/>
              <a:t>30</a:t>
            </a:fld>
            <a:endParaRPr lang="en-US"/>
          </a:p>
        </p:txBody>
      </p:sp>
      <p:sp>
        <p:nvSpPr>
          <p:cNvPr id="5" name="Rectangle 4"/>
          <p:cNvSpPr/>
          <p:nvPr/>
        </p:nvSpPr>
        <p:spPr>
          <a:xfrm>
            <a:off x="0" y="6019"/>
            <a:ext cx="6857999" cy="461665"/>
          </a:xfrm>
          <a:prstGeom prst="rect">
            <a:avLst/>
          </a:prstGeom>
        </p:spPr>
        <p:txBody>
          <a:bodyPr wrap="square">
            <a:spAutoFit/>
          </a:bodyPr>
          <a:lstStyle/>
          <a:p>
            <a:pPr algn="ctr"/>
            <a:r>
              <a:rPr lang="en-GB" sz="2400"/>
              <a:t>The UK’s Role in Resolving Conflict in Somalia</a:t>
            </a:r>
          </a:p>
        </p:txBody>
      </p:sp>
      <p:sp>
        <p:nvSpPr>
          <p:cNvPr id="8" name="AutoShape 2" descr="Image result for ukraine crisis location ma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ukraine crimea location ma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4" descr="Image result for som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3504"/>
            <a:ext cx="2481943" cy="16660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om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227" y="407870"/>
            <a:ext cx="1727053" cy="16536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1968768"/>
            <a:ext cx="6858000" cy="2492990"/>
          </a:xfrm>
          <a:prstGeom prst="rect">
            <a:avLst/>
          </a:prstGeom>
          <a:noFill/>
        </p:spPr>
        <p:txBody>
          <a:bodyPr wrap="square" rtlCol="0">
            <a:spAutoFit/>
          </a:bodyPr>
          <a:lstStyle/>
          <a:p>
            <a:r>
              <a:rPr lang="en-GB" sz="1200" b="1" dirty="0"/>
              <a:t>Background</a:t>
            </a:r>
          </a:p>
          <a:p>
            <a:pPr marL="285750" indent="-285750">
              <a:buFont typeface="Arial" panose="020B0604020202020204" pitchFamily="34" charset="0"/>
              <a:buChar char="•"/>
            </a:pPr>
            <a:r>
              <a:rPr lang="en-GB" sz="1200" dirty="0"/>
              <a:t>The  northern part of Somalia is called Somaliland. It borders the Gulf of Aden. Much of this area is mountainous.</a:t>
            </a:r>
          </a:p>
          <a:p>
            <a:pPr marL="285750" indent="-285750">
              <a:buFont typeface="Arial" panose="020B0604020202020204" pitchFamily="34" charset="0"/>
              <a:buChar char="•"/>
            </a:pPr>
            <a:r>
              <a:rPr lang="en-GB" sz="1200" dirty="0"/>
              <a:t>The rest of Somalia borders the Indian Ocean. The land here is much flatter and most of it is dry semi-desert. This is an extremely hostile environment to live in.</a:t>
            </a:r>
          </a:p>
          <a:p>
            <a:pPr marL="285750" indent="-285750">
              <a:buFont typeface="Arial" panose="020B0604020202020204" pitchFamily="34" charset="0"/>
              <a:buChar char="•"/>
            </a:pPr>
            <a:r>
              <a:rPr lang="en-GB" sz="1200" dirty="0"/>
              <a:t>Somalia has a population of 15.4million (67 million in the UK)</a:t>
            </a:r>
          </a:p>
          <a:p>
            <a:r>
              <a:rPr lang="en-GB" sz="1200" dirty="0"/>
              <a:t>Somalia was formed in 1960. Before then, the area was controlled by the UK and Italy. Disputes with its neighbours – Kenya, Djibouti and Ethiopia – soon broke out over the land that was settled by Somali people.</a:t>
            </a:r>
          </a:p>
          <a:p>
            <a:r>
              <a:rPr lang="en-GB" sz="1200" dirty="0"/>
              <a:t>In 1991 President </a:t>
            </a:r>
            <a:r>
              <a:rPr lang="en-GB" sz="1200" dirty="0" err="1"/>
              <a:t>Siad</a:t>
            </a:r>
            <a:r>
              <a:rPr lang="en-GB" sz="1200" dirty="0"/>
              <a:t> Barre was overthrown and the country was thrown into chaos. For two decades there was no government. Fighting between rival warlords ravaged the country. It was ill-equipped to deal with the droughts and famines of 1992 and 2010-12 that killed an estimated 500,000 people.</a:t>
            </a:r>
          </a:p>
          <a:p>
            <a:r>
              <a:rPr lang="en-GB" sz="1200" dirty="0"/>
              <a:t>In 2012 an internationally backed government was installed and a degree of stability was returned. The decades of conflict have left Somalia as one of the poorest countries in the world.</a:t>
            </a:r>
          </a:p>
        </p:txBody>
      </p:sp>
      <p:sp>
        <p:nvSpPr>
          <p:cNvPr id="15" name="TextBox 14"/>
          <p:cNvSpPr txBox="1"/>
          <p:nvPr/>
        </p:nvSpPr>
        <p:spPr>
          <a:xfrm>
            <a:off x="0" y="4379390"/>
            <a:ext cx="6794500" cy="3231654"/>
          </a:xfrm>
          <a:prstGeom prst="rect">
            <a:avLst/>
          </a:prstGeom>
          <a:noFill/>
        </p:spPr>
        <p:txBody>
          <a:bodyPr wrap="square" lIns="91440" tIns="45720" rIns="91440" bIns="45720" rtlCol="0" anchor="t">
            <a:spAutoFit/>
          </a:bodyPr>
          <a:lstStyle/>
          <a:p>
            <a:r>
              <a:rPr lang="en-GB" sz="1200" b="1" dirty="0"/>
              <a:t>UK involvement</a:t>
            </a:r>
          </a:p>
          <a:p>
            <a:pPr marL="144000" indent="-144000">
              <a:buFont typeface="Arial" panose="020B0604020202020204" pitchFamily="34" charset="0"/>
              <a:buChar char="•"/>
            </a:pPr>
            <a:r>
              <a:rPr lang="en-GB" sz="1200" dirty="0"/>
              <a:t>The UK is part of the UN. Troops were sent to monitor a cease fire in 1992 but finally withdrew in 1995 leaving the warlords to fight on.</a:t>
            </a:r>
          </a:p>
          <a:p>
            <a:pPr marL="144000" indent="-144000">
              <a:buFont typeface="Arial" panose="020B0604020202020204" pitchFamily="34" charset="0"/>
              <a:buChar char="•"/>
            </a:pPr>
            <a:r>
              <a:rPr lang="en-GB" sz="1200" dirty="0"/>
              <a:t>The UK’s Department for International Development is working with the new Somali government to address the shortages in food, employment and healthcare. Its healthcare programmes, such as Joint Health and Nutrition Programme for Somalia, aim to save thousands of lives and provide an essential package of health care services. The UK government is also investing in programmes addressing the problems of piracy, terrorism and migration. The cost of these programmes is estimated to be £500million (2012 – 2017)</a:t>
            </a:r>
          </a:p>
          <a:p>
            <a:pPr marL="143510" indent="-143510">
              <a:buFont typeface="Arial" panose="020B0604020202020204" pitchFamily="34" charset="0"/>
              <a:buChar char="•"/>
            </a:pPr>
            <a:r>
              <a:rPr lang="en-GB" sz="1200" dirty="0"/>
              <a:t>In 2016 the UK government announced that it would send a British military team to train troops and help combat human rights abuses. An additional £50million was promised to the region.</a:t>
            </a:r>
            <a:endParaRPr lang="en-GB" sz="1200" dirty="0">
              <a:ea typeface="Calibri"/>
              <a:cs typeface="Calibri"/>
            </a:endParaRPr>
          </a:p>
          <a:p>
            <a:pPr marL="144000" indent="-144000">
              <a:buFont typeface="Arial" panose="020B0604020202020204" pitchFamily="34" charset="0"/>
              <a:buChar char="•"/>
            </a:pPr>
            <a:r>
              <a:rPr lang="en-GB" sz="1200" dirty="0"/>
              <a:t>Several UK charities such as Oxfam and Save the Children work in Somalia to reduce the poverty and address issues of health and human rights.</a:t>
            </a:r>
          </a:p>
          <a:p>
            <a:pPr marL="144000" indent="-144000">
              <a:buFont typeface="Arial" panose="020B0604020202020204" pitchFamily="34" charset="0"/>
              <a:buChar char="•"/>
            </a:pPr>
            <a:r>
              <a:rPr lang="en-GB" sz="1200" dirty="0"/>
              <a:t>Spent £40m to facilitate local peace agreements, provide alternative jobs for militia, build infrastructure and help create new local government administrations.. </a:t>
            </a:r>
          </a:p>
          <a:p>
            <a:pPr marL="144000" indent="-144000">
              <a:buFont typeface="Arial" panose="020B0604020202020204" pitchFamily="34" charset="0"/>
              <a:buChar char="•"/>
            </a:pPr>
            <a:r>
              <a:rPr lang="en-GB" sz="1200" dirty="0"/>
              <a:t>£38m increase in revenue collection to build core state functions at central and local levels (local government and tax)</a:t>
            </a:r>
          </a:p>
        </p:txBody>
      </p:sp>
      <p:pic>
        <p:nvPicPr>
          <p:cNvPr id="16" name="Picture 2" descr="Image result for somalia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564" y="426047"/>
            <a:ext cx="1798875" cy="1671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75F4B9-11DF-4269-9DBC-74C53C8DAC4A}"/>
              </a:ext>
            </a:extLst>
          </p:cNvPr>
          <p:cNvSpPr txBox="1"/>
          <p:nvPr/>
        </p:nvSpPr>
        <p:spPr>
          <a:xfrm>
            <a:off x="0" y="7546108"/>
            <a:ext cx="6858000" cy="1569660"/>
          </a:xfrm>
          <a:prstGeom prst="rect">
            <a:avLst/>
          </a:prstGeom>
          <a:noFill/>
        </p:spPr>
        <p:txBody>
          <a:bodyPr wrap="square" rtlCol="0">
            <a:spAutoFit/>
          </a:bodyPr>
          <a:lstStyle/>
          <a:p>
            <a:r>
              <a:rPr lang="en-GB" sz="1200" b="1" dirty="0"/>
              <a:t>Success?</a:t>
            </a:r>
          </a:p>
          <a:p>
            <a:r>
              <a:rPr lang="en-GB" sz="1200" dirty="0"/>
              <a:t>In 2021 there were still 3 million internally displaced people </a:t>
            </a:r>
          </a:p>
          <a:p>
            <a:r>
              <a:rPr lang="en-GB" sz="1200" dirty="0"/>
              <a:t>Elections were scheduled in 2019 but they were postponed due to </a:t>
            </a:r>
            <a:r>
              <a:rPr lang="en-GB" sz="1200" dirty="0" err="1"/>
              <a:t>Covid</a:t>
            </a:r>
            <a:r>
              <a:rPr lang="en-GB" sz="1200" dirty="0"/>
              <a:t>. They </a:t>
            </a:r>
            <a:r>
              <a:rPr lang="en-GB" sz="1200"/>
              <a:t>were finally completed </a:t>
            </a:r>
            <a:r>
              <a:rPr lang="en-GB" sz="1200" dirty="0"/>
              <a:t>in May 2022 with a peaceful transfer of power.</a:t>
            </a:r>
          </a:p>
          <a:p>
            <a:r>
              <a:rPr lang="en-GB" sz="1200" dirty="0"/>
              <a:t>The United Nations Assistance Mission in Somalia (UNSOM) recorded at least 899 civilian casualties, including 441 killings, between late November 2020 and late July; a marked increase compared to the same reporting period the previous year. Most were killed during targeted and indiscriminate Al-Shabab attacks using improvised explosive devices (IEDs), suicide bombings, and shelling, as well as assassinations. </a:t>
            </a:r>
          </a:p>
        </p:txBody>
      </p:sp>
    </p:spTree>
    <p:extLst>
      <p:ext uri="{BB962C8B-B14F-4D97-AF65-F5344CB8AC3E}">
        <p14:creationId xmlns:p14="http://schemas.microsoft.com/office/powerpoint/2010/main" val="57886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A0D357-1925-4A1F-820D-E54D3FEA0578}"/>
              </a:ext>
            </a:extLst>
          </p:cNvPr>
          <p:cNvSpPr>
            <a:spLocks noGrp="1"/>
          </p:cNvSpPr>
          <p:nvPr>
            <p:ph type="sldNum" sz="quarter" idx="12"/>
          </p:nvPr>
        </p:nvSpPr>
        <p:spPr/>
        <p:txBody>
          <a:bodyPr/>
          <a:lstStyle/>
          <a:p>
            <a:fld id="{26DB786A-AADC-CC40-94F2-0C6B1445BCE0}" type="slidenum">
              <a:rPr lang="en-US" smtClean="0"/>
              <a:t>31</a:t>
            </a:fld>
            <a:endParaRPr lang="en-US"/>
          </a:p>
        </p:txBody>
      </p:sp>
      <p:sp>
        <p:nvSpPr>
          <p:cNvPr id="3" name="TextBox 2">
            <a:extLst>
              <a:ext uri="{FF2B5EF4-FFF2-40B4-BE49-F238E27FC236}">
                <a16:creationId xmlns:a16="http://schemas.microsoft.com/office/drawing/2014/main" id="{8F4869CE-690C-4F85-9C75-4CCA55E97701}"/>
              </a:ext>
            </a:extLst>
          </p:cNvPr>
          <p:cNvSpPr txBox="1"/>
          <p:nvPr/>
        </p:nvSpPr>
        <p:spPr>
          <a:xfrm>
            <a:off x="16565" y="49119"/>
            <a:ext cx="6841435" cy="830997"/>
          </a:xfrm>
          <a:prstGeom prst="rect">
            <a:avLst/>
          </a:prstGeom>
          <a:noFill/>
        </p:spPr>
        <p:txBody>
          <a:bodyPr wrap="square" rtlCol="0">
            <a:spAutoFit/>
          </a:bodyPr>
          <a:lstStyle/>
          <a:p>
            <a:r>
              <a:rPr lang="en-GB" sz="2400"/>
              <a:t>Population structure, change and diversity in London since 2001 </a:t>
            </a:r>
          </a:p>
        </p:txBody>
      </p:sp>
      <p:sp>
        <p:nvSpPr>
          <p:cNvPr id="4" name="TextBox 3">
            <a:extLst>
              <a:ext uri="{FF2B5EF4-FFF2-40B4-BE49-F238E27FC236}">
                <a16:creationId xmlns:a16="http://schemas.microsoft.com/office/drawing/2014/main" id="{3D380303-A640-41B7-9D81-877022509C83}"/>
              </a:ext>
            </a:extLst>
          </p:cNvPr>
          <p:cNvSpPr txBox="1"/>
          <p:nvPr/>
        </p:nvSpPr>
        <p:spPr>
          <a:xfrm>
            <a:off x="16565" y="880116"/>
            <a:ext cx="6824870" cy="954107"/>
          </a:xfrm>
          <a:prstGeom prst="rect">
            <a:avLst/>
          </a:prstGeom>
          <a:noFill/>
        </p:spPr>
        <p:txBody>
          <a:bodyPr wrap="square" rtlCol="0">
            <a:spAutoFit/>
          </a:bodyPr>
          <a:lstStyle/>
          <a:p>
            <a:r>
              <a:rPr lang="en-GB" sz="1400"/>
              <a:t>According to </a:t>
            </a:r>
            <a:r>
              <a:rPr lang="en-GB" sz="1400">
                <a:hlinkClick r:id="rId3"/>
              </a:rPr>
              <a:t>‘https://data.london.gov.uk/dataset/</a:t>
            </a:r>
            <a:r>
              <a:rPr lang="en-GB" sz="1400" err="1">
                <a:hlinkClick r:id="rId3"/>
              </a:rPr>
              <a:t>londons</a:t>
            </a:r>
            <a:r>
              <a:rPr lang="en-GB" sz="1400">
                <a:hlinkClick r:id="rId3"/>
              </a:rPr>
              <a:t>-population</a:t>
            </a:r>
            <a:r>
              <a:rPr lang="en-GB" sz="1400"/>
              <a:t>’ London’s population is growing. In the year 2000 London’s population was approximately 7.4million and in 2020 that number had risen to 9 million. The UK’s population age structure is the main cause for this increase. </a:t>
            </a:r>
          </a:p>
        </p:txBody>
      </p:sp>
      <p:pic>
        <p:nvPicPr>
          <p:cNvPr id="5" name="Picture 4">
            <a:extLst>
              <a:ext uri="{FF2B5EF4-FFF2-40B4-BE49-F238E27FC236}">
                <a16:creationId xmlns:a16="http://schemas.microsoft.com/office/drawing/2014/main" id="{C3CFBE2D-C737-409A-A9A4-D646F1472037}"/>
              </a:ext>
            </a:extLst>
          </p:cNvPr>
          <p:cNvPicPr>
            <a:picLocks noChangeAspect="1"/>
          </p:cNvPicPr>
          <p:nvPr/>
        </p:nvPicPr>
        <p:blipFill>
          <a:blip r:embed="rId4"/>
          <a:stretch>
            <a:fillRect/>
          </a:stretch>
        </p:blipFill>
        <p:spPr>
          <a:xfrm>
            <a:off x="3118818" y="1834223"/>
            <a:ext cx="3592163" cy="3108543"/>
          </a:xfrm>
          <a:prstGeom prst="rect">
            <a:avLst/>
          </a:prstGeom>
        </p:spPr>
      </p:pic>
      <p:sp>
        <p:nvSpPr>
          <p:cNvPr id="6" name="TextBox 5">
            <a:extLst>
              <a:ext uri="{FF2B5EF4-FFF2-40B4-BE49-F238E27FC236}">
                <a16:creationId xmlns:a16="http://schemas.microsoft.com/office/drawing/2014/main" id="{B79AE6D9-EC8E-483D-A766-806B7E23A2E7}"/>
              </a:ext>
            </a:extLst>
          </p:cNvPr>
          <p:cNvSpPr txBox="1"/>
          <p:nvPr/>
        </p:nvSpPr>
        <p:spPr>
          <a:xfrm>
            <a:off x="92364" y="1834223"/>
            <a:ext cx="2881745" cy="3108543"/>
          </a:xfrm>
          <a:prstGeom prst="rect">
            <a:avLst/>
          </a:prstGeom>
          <a:noFill/>
        </p:spPr>
        <p:txBody>
          <a:bodyPr wrap="square" rtlCol="0">
            <a:spAutoFit/>
          </a:bodyPr>
          <a:lstStyle/>
          <a:p>
            <a:r>
              <a:rPr lang="en-GB" sz="1400" b="1"/>
              <a:t>London population structure – </a:t>
            </a:r>
            <a:r>
              <a:rPr lang="en-GB" sz="1400"/>
              <a:t>The population pyramid (right) tells us about London’s population in 2011. The most prominent ages in London are 25-34 as many young professionals locate to London for work and young migrant families immigrate internationally. The large disparity between 0-4 and 5-9 also suggests that London’s birth rate has increased in the last 5 years or alternatively families with school age children are relocating to areas outside of London.</a:t>
            </a:r>
            <a:endParaRPr lang="en-GB" sz="1400" b="1"/>
          </a:p>
        </p:txBody>
      </p:sp>
      <p:sp>
        <p:nvSpPr>
          <p:cNvPr id="7" name="TextBox 6">
            <a:extLst>
              <a:ext uri="{FF2B5EF4-FFF2-40B4-BE49-F238E27FC236}">
                <a16:creationId xmlns:a16="http://schemas.microsoft.com/office/drawing/2014/main" id="{ED5F3C6B-8DD0-4549-B1C9-7DB7136C447F}"/>
              </a:ext>
            </a:extLst>
          </p:cNvPr>
          <p:cNvSpPr txBox="1"/>
          <p:nvPr/>
        </p:nvSpPr>
        <p:spPr>
          <a:xfrm>
            <a:off x="92364" y="4954623"/>
            <a:ext cx="6544726" cy="1600438"/>
          </a:xfrm>
          <a:prstGeom prst="rect">
            <a:avLst/>
          </a:prstGeom>
          <a:noFill/>
        </p:spPr>
        <p:txBody>
          <a:bodyPr wrap="square" lIns="91440" tIns="45720" rIns="91440" bIns="45720" rtlCol="0" anchor="t">
            <a:spAutoFit/>
          </a:bodyPr>
          <a:lstStyle/>
          <a:p>
            <a:r>
              <a:rPr lang="en-GB" sz="1400" b="1"/>
              <a:t>Diversity in London –</a:t>
            </a:r>
            <a:r>
              <a:rPr lang="en-GB" sz="1400"/>
              <a:t> In the 2011 census 38% of the London’s population were born abroad and between 2001 and 2011 the London’s population went from majority White British to a majority of other ethnic groups. Although much of that majority was born in the UK to immigrant parents/grandparents. London in 2011 was the second most ethnically diverse city in the world after New York. The table (below) shows London has experienced the most immigration from India with a population in London of 267,000 (2011)</a:t>
            </a:r>
            <a:endParaRPr lang="en-GB" sz="1400" b="1"/>
          </a:p>
        </p:txBody>
      </p:sp>
      <p:pic>
        <p:nvPicPr>
          <p:cNvPr id="8" name="Picture 7">
            <a:extLst>
              <a:ext uri="{FF2B5EF4-FFF2-40B4-BE49-F238E27FC236}">
                <a16:creationId xmlns:a16="http://schemas.microsoft.com/office/drawing/2014/main" id="{018F871E-9E1E-402A-9999-72855A7113D7}"/>
              </a:ext>
            </a:extLst>
          </p:cNvPr>
          <p:cNvPicPr>
            <a:picLocks noChangeAspect="1"/>
          </p:cNvPicPr>
          <p:nvPr/>
        </p:nvPicPr>
        <p:blipFill>
          <a:blip r:embed="rId5"/>
          <a:stretch>
            <a:fillRect/>
          </a:stretch>
        </p:blipFill>
        <p:spPr>
          <a:xfrm>
            <a:off x="220911" y="6770255"/>
            <a:ext cx="2534694" cy="2090112"/>
          </a:xfrm>
          <a:prstGeom prst="rect">
            <a:avLst/>
          </a:prstGeom>
        </p:spPr>
      </p:pic>
      <p:pic>
        <p:nvPicPr>
          <p:cNvPr id="9" name="Picture 8">
            <a:extLst>
              <a:ext uri="{FF2B5EF4-FFF2-40B4-BE49-F238E27FC236}">
                <a16:creationId xmlns:a16="http://schemas.microsoft.com/office/drawing/2014/main" id="{430775E8-8EDA-4C4C-BD41-85162551730F}"/>
              </a:ext>
            </a:extLst>
          </p:cNvPr>
          <p:cNvPicPr>
            <a:picLocks noChangeAspect="1"/>
          </p:cNvPicPr>
          <p:nvPr/>
        </p:nvPicPr>
        <p:blipFill>
          <a:blip r:embed="rId6"/>
          <a:stretch>
            <a:fillRect/>
          </a:stretch>
        </p:blipFill>
        <p:spPr>
          <a:xfrm>
            <a:off x="3207375" y="6404454"/>
            <a:ext cx="2888623" cy="2565634"/>
          </a:xfrm>
          <a:prstGeom prst="rect">
            <a:avLst/>
          </a:prstGeom>
        </p:spPr>
      </p:pic>
    </p:spTree>
    <p:extLst>
      <p:ext uri="{BB962C8B-B14F-4D97-AF65-F5344CB8AC3E}">
        <p14:creationId xmlns:p14="http://schemas.microsoft.com/office/powerpoint/2010/main" val="200897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385" y="150767"/>
            <a:ext cx="6436132" cy="1385425"/>
          </a:xfrm>
        </p:spPr>
        <p:txBody>
          <a:bodyPr anchor="t"/>
          <a:lstStyle/>
          <a:p>
            <a:pPr algn="ctr"/>
            <a:r>
              <a:rPr lang="en-GB" u="sng"/>
              <a:t>Topic 8 – Resource Resilience</a:t>
            </a:r>
          </a:p>
        </p:txBody>
      </p:sp>
      <p:sp>
        <p:nvSpPr>
          <p:cNvPr id="5" name="Rectangle 4"/>
          <p:cNvSpPr/>
          <p:nvPr/>
        </p:nvSpPr>
        <p:spPr>
          <a:xfrm>
            <a:off x="185385" y="1715713"/>
            <a:ext cx="6436132" cy="4154984"/>
          </a:xfrm>
          <a:prstGeom prst="rect">
            <a:avLst/>
          </a:prstGeom>
          <a:solidFill>
            <a:srgbClr val="FFC000"/>
          </a:solidFill>
          <a:ln>
            <a:solidFill>
              <a:schemeClr val="tx1"/>
            </a:solidFill>
          </a:ln>
        </p:spPr>
        <p:txBody>
          <a:bodyPr wrap="square">
            <a:spAutoFit/>
          </a:bodyPr>
          <a:lstStyle/>
          <a:p>
            <a:r>
              <a:rPr lang="en-GB" sz="2400" b="1"/>
              <a:t>Case study </a:t>
            </a:r>
            <a:r>
              <a:rPr lang="en-GB" sz="2400"/>
              <a:t>of attempts to achieve food security in </a:t>
            </a:r>
            <a:r>
              <a:rPr lang="en-GB" sz="2400" b="1"/>
              <a:t>one </a:t>
            </a:r>
            <a:r>
              <a:rPr lang="en-GB" sz="2400"/>
              <a:t>country </a:t>
            </a:r>
            <a:r>
              <a:rPr lang="en-GB" sz="2400" b="1">
                <a:solidFill>
                  <a:srgbClr val="FF0000"/>
                </a:solidFill>
              </a:rPr>
              <a:t>(Tanzania) </a:t>
            </a:r>
            <a:r>
              <a:rPr lang="en-GB" sz="2400"/>
              <a:t>to include:</a:t>
            </a:r>
          </a:p>
          <a:p>
            <a:r>
              <a:rPr lang="en-GB" sz="2400"/>
              <a:t>• Investigation of statistics relating to food consumption and availability over time.</a:t>
            </a:r>
          </a:p>
          <a:p>
            <a:r>
              <a:rPr lang="en-GB" sz="2400"/>
              <a:t>• The success of </a:t>
            </a:r>
            <a:r>
              <a:rPr lang="en-GB" sz="2400" b="1"/>
              <a:t>one </a:t>
            </a:r>
            <a:r>
              <a:rPr lang="en-GB" sz="2400"/>
              <a:t>attempt in helping achieve food security at a local scale such as food banks, urban gardens and allotments.</a:t>
            </a:r>
          </a:p>
          <a:p>
            <a:r>
              <a:rPr lang="en-GB" sz="2400"/>
              <a:t>• The effectiveness of </a:t>
            </a:r>
            <a:r>
              <a:rPr lang="en-GB" sz="2400" b="1"/>
              <a:t>one </a:t>
            </a:r>
            <a:r>
              <a:rPr lang="en-GB" sz="2400"/>
              <a:t>past and </a:t>
            </a:r>
            <a:r>
              <a:rPr lang="en-GB" sz="2400" b="1"/>
              <a:t>one </a:t>
            </a:r>
            <a:r>
              <a:rPr lang="en-GB" sz="2400"/>
              <a:t>present attempt to achieve food security at a national scale such as global food trade, GM crops, ‘The Green Revolution’ and food production methods.</a:t>
            </a:r>
            <a:endParaRPr lang="en-GB" sz="2000"/>
          </a:p>
        </p:txBody>
      </p:sp>
    </p:spTree>
    <p:extLst>
      <p:ext uri="{BB962C8B-B14F-4D97-AF65-F5344CB8AC3E}">
        <p14:creationId xmlns:p14="http://schemas.microsoft.com/office/powerpoint/2010/main" val="26959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97273" y="4278622"/>
            <a:ext cx="8852119" cy="602938"/>
          </a:xfrm>
        </p:spPr>
        <p:txBody>
          <a:bodyPr>
            <a:normAutofit fontScale="90000"/>
          </a:bodyPr>
          <a:lstStyle/>
          <a:p>
            <a:r>
              <a:rPr lang="en-US" sz="4000"/>
              <a:t>Tanzania – an attempt towards food security</a:t>
            </a:r>
          </a:p>
        </p:txBody>
      </p:sp>
      <p:sp>
        <p:nvSpPr>
          <p:cNvPr id="4" name="TextBox 3"/>
          <p:cNvSpPr txBox="1"/>
          <p:nvPr/>
        </p:nvSpPr>
        <p:spPr>
          <a:xfrm>
            <a:off x="759610" y="14887"/>
            <a:ext cx="5920761" cy="1846659"/>
          </a:xfrm>
          <a:prstGeom prst="rect">
            <a:avLst/>
          </a:prstGeom>
          <a:noFill/>
        </p:spPr>
        <p:txBody>
          <a:bodyPr wrap="square" rtlCol="0">
            <a:spAutoFit/>
          </a:bodyPr>
          <a:lstStyle/>
          <a:p>
            <a:r>
              <a:rPr lang="en-US" sz="1600" b="1" u="sng"/>
              <a:t>Food security over time</a:t>
            </a:r>
          </a:p>
          <a:p>
            <a:pPr marL="285750" indent="-285750">
              <a:buFont typeface="Arial"/>
              <a:buChar char="•"/>
            </a:pPr>
            <a:r>
              <a:rPr lang="en-US" sz="1400"/>
              <a:t>Tanzania is ranked 105</a:t>
            </a:r>
            <a:r>
              <a:rPr lang="en-US" sz="1400" baseline="30000"/>
              <a:t>th</a:t>
            </a:r>
            <a:r>
              <a:rPr lang="en-US" sz="1400"/>
              <a:t> out of 113 countries in the global food security index (2022)</a:t>
            </a:r>
          </a:p>
          <a:p>
            <a:pPr marL="285750" indent="-285750">
              <a:buFont typeface="Arial"/>
              <a:buChar char="•"/>
            </a:pPr>
            <a:r>
              <a:rPr lang="en-US" sz="1400"/>
              <a:t>Africa’s undernourishment is at just 20%, in 1991 it was at 28%. Tanzania’s undernourishment is at 33%, up from 24% in 1991. </a:t>
            </a:r>
          </a:p>
          <a:p>
            <a:pPr marL="285750" indent="-285750">
              <a:buFont typeface="Arial"/>
              <a:buChar char="•"/>
            </a:pPr>
            <a:r>
              <a:rPr lang="en-US" sz="1400"/>
              <a:t>However, since 2004 it has been recorded that there is enough food for everyone in Tanzania, this shows that the food isn’t equally distributed. The average number of calories per person in Tanzania has been rising. </a:t>
            </a:r>
          </a:p>
        </p:txBody>
      </p:sp>
      <p:graphicFrame>
        <p:nvGraphicFramePr>
          <p:cNvPr id="5" name="Table 4"/>
          <p:cNvGraphicFramePr>
            <a:graphicFrameLocks noGrp="1"/>
          </p:cNvGraphicFramePr>
          <p:nvPr>
            <p:extLst>
              <p:ext uri="{D42A27DB-BD31-4B8C-83A1-F6EECF244321}">
                <p14:modId xmlns:p14="http://schemas.microsoft.com/office/powerpoint/2010/main" val="2401094414"/>
              </p:ext>
            </p:extLst>
          </p:nvPr>
        </p:nvGraphicFramePr>
        <p:xfrm>
          <a:off x="630256" y="1823968"/>
          <a:ext cx="6227744" cy="7132320"/>
        </p:xfrm>
        <a:graphic>
          <a:graphicData uri="http://schemas.openxmlformats.org/drawingml/2006/table">
            <a:tbl>
              <a:tblPr firstRow="1" bandRow="1">
                <a:tableStyleId>{9D7B26C5-4107-4FEC-AEDC-1716B250A1EF}</a:tableStyleId>
              </a:tblPr>
              <a:tblGrid>
                <a:gridCol w="3113872">
                  <a:extLst>
                    <a:ext uri="{9D8B030D-6E8A-4147-A177-3AD203B41FA5}">
                      <a16:colId xmlns:a16="http://schemas.microsoft.com/office/drawing/2014/main" val="20000"/>
                    </a:ext>
                  </a:extLst>
                </a:gridCol>
                <a:gridCol w="3113872">
                  <a:extLst>
                    <a:ext uri="{9D8B030D-6E8A-4147-A177-3AD203B41FA5}">
                      <a16:colId xmlns:a16="http://schemas.microsoft.com/office/drawing/2014/main" val="20001"/>
                    </a:ext>
                  </a:extLst>
                </a:gridCol>
              </a:tblGrid>
              <a:tr h="370840">
                <a:tc>
                  <a:txBody>
                    <a:bodyPr/>
                    <a:lstStyle/>
                    <a:p>
                      <a:r>
                        <a:rPr lang="en-US" sz="1600"/>
                        <a:t>Achieving</a:t>
                      </a:r>
                      <a:r>
                        <a:rPr lang="en-US" sz="1600" baseline="0"/>
                        <a:t> food security at a local scale – Goat Aid in </a:t>
                      </a:r>
                      <a:r>
                        <a:rPr lang="en-US" sz="1600" baseline="0" err="1"/>
                        <a:t>Babati</a:t>
                      </a:r>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a:t>Achieving</a:t>
                      </a:r>
                      <a:r>
                        <a:rPr lang="en-US" sz="1600" baseline="0"/>
                        <a:t> food security at a national scale (Past attempt 1968 - 1993)</a:t>
                      </a:r>
                      <a:endParaRPr lang="en-US" sz="1600"/>
                    </a:p>
                  </a:txBody>
                  <a:tcPr/>
                </a:tc>
                <a:extLst>
                  <a:ext uri="{0D108BD9-81ED-4DB2-BD59-A6C34878D82A}">
                    <a16:rowId xmlns:a16="http://schemas.microsoft.com/office/drawing/2014/main" val="10000"/>
                  </a:ext>
                </a:extLst>
              </a:tr>
              <a:tr h="370840">
                <a:tc>
                  <a:txBody>
                    <a:bodyPr/>
                    <a:lstStyle/>
                    <a:p>
                      <a:r>
                        <a:rPr lang="en-US" sz="1200"/>
                        <a:t>The</a:t>
                      </a:r>
                      <a:r>
                        <a:rPr lang="en-US" sz="1200" baseline="0"/>
                        <a:t> bottom up aid project run by Farm Africa imported £200,000 worth of </a:t>
                      </a:r>
                      <a:r>
                        <a:rPr lang="en-US" sz="1200" baseline="0" err="1"/>
                        <a:t>Toggenburg</a:t>
                      </a:r>
                      <a:r>
                        <a:rPr lang="en-US" sz="1200" baseline="0"/>
                        <a:t> goats, $400 each goat – they produce 3litres of milk a day. Villagers were trained in how to keep and care for the goats. The villagers had to pay back the money as the charity felt that if they were given for free, they wouldn't value and care for them. On average, villagers have spent 25% of their income on school fees and 20% on medical bills. In Tanzanian shillings Goat Aid farmers have earnt 2,203,854 whereas farmers not in the Goat Aid scheme get paid 763,880. These goats can survive on weeds and thorny bushes and they provide meat, milk and manure which can all be sold.</a:t>
                      </a:r>
                    </a:p>
                    <a:p>
                      <a:r>
                        <a:rPr lang="en-US" sz="1200" b="1" i="1" baseline="0"/>
                        <a:t>Disadvantages </a:t>
                      </a:r>
                    </a:p>
                    <a:p>
                      <a:pPr marL="285750" indent="-285750">
                        <a:buFont typeface="Arial"/>
                        <a:buChar char="•"/>
                      </a:pPr>
                      <a:r>
                        <a:rPr lang="en-US" sz="1200" b="0" i="0" baseline="0"/>
                        <a:t>Too small scale – doesn't impact nationally. </a:t>
                      </a:r>
                    </a:p>
                    <a:p>
                      <a:pPr marL="285750" indent="-285750">
                        <a:buFont typeface="Arial"/>
                        <a:buChar char="•"/>
                      </a:pPr>
                      <a:r>
                        <a:rPr lang="en-US" sz="1200" b="0" i="0" baseline="0"/>
                        <a:t>Goats need lots of water – a scarce resource.  </a:t>
                      </a:r>
                    </a:p>
                    <a:p>
                      <a:pPr marL="285750" indent="-285750">
                        <a:buFont typeface="Arial"/>
                        <a:buChar char="•"/>
                      </a:pPr>
                      <a:r>
                        <a:rPr lang="en-US" sz="1200" b="0" i="0"/>
                        <a:t>Poverty</a:t>
                      </a:r>
                      <a:r>
                        <a:rPr lang="en-US" sz="1200" b="0" i="0" baseline="0"/>
                        <a:t> has kept on increasing all over Africa. </a:t>
                      </a:r>
                    </a:p>
                    <a:p>
                      <a:pPr marL="285750" indent="-285750">
                        <a:buFont typeface="Arial"/>
                        <a:buChar char="•"/>
                      </a:pPr>
                      <a:r>
                        <a:rPr lang="en-US" sz="1200" b="0" i="0" baseline="0"/>
                        <a:t>Vets bills are expensive</a:t>
                      </a:r>
                    </a:p>
                    <a:p>
                      <a:pPr marL="285750" indent="-285750">
                        <a:buFont typeface="Arial"/>
                        <a:buChar char="•"/>
                      </a:pPr>
                      <a:r>
                        <a:rPr lang="en-US" sz="1200" b="0" i="0" baseline="0"/>
                        <a:t>Constant grazing and the goats hooves have increased soil erosion </a:t>
                      </a:r>
                    </a:p>
                    <a:p>
                      <a:pPr marL="285750" indent="-285750">
                        <a:buFont typeface="Arial"/>
                        <a:buChar char="•"/>
                      </a:pPr>
                      <a:r>
                        <a:rPr lang="en-US" sz="1200" b="0" i="0" baseline="0"/>
                        <a:t>The number of hoofed animals in Africa has increased from 275 million in 1961 to 655 million in 2005. During that time poverty has increased not decreased.</a:t>
                      </a:r>
                      <a:endParaRPr lang="en-US" sz="1200" b="0" i="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t>In</a:t>
                      </a:r>
                      <a:r>
                        <a:rPr lang="en-US" sz="1200" baseline="0"/>
                        <a:t> 1967 Tanzania started to grow its own food. Canada helped set up a wheat programme. Canada provided $95 million worth of aid along with seeds and machinery, eventually Tanzania had to pay them back. They chose to harvest on the </a:t>
                      </a:r>
                      <a:r>
                        <a:rPr lang="en-US" sz="1200" baseline="0" err="1"/>
                        <a:t>Hanang</a:t>
                      </a:r>
                      <a:r>
                        <a:rPr lang="en-US" sz="1200" baseline="0"/>
                        <a:t> Plains and had to force off the local people, the </a:t>
                      </a:r>
                      <a:r>
                        <a:rPr lang="en-US" sz="1200" baseline="0" err="1"/>
                        <a:t>Barabaigs</a:t>
                      </a:r>
                      <a:r>
                        <a:rPr lang="en-US" sz="1200" baseline="0"/>
                        <a:t>. People say that </a:t>
                      </a:r>
                      <a:r>
                        <a:rPr lang="en-US" sz="1200" baseline="0" err="1"/>
                        <a:t>Barabaig</a:t>
                      </a:r>
                      <a:r>
                        <a:rPr lang="en-US" sz="1200" baseline="0"/>
                        <a:t> villages were burnt down, the people were raped, beaten and killed if they opposed.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a:t>It was partly successful</a:t>
                      </a:r>
                      <a:r>
                        <a:rPr lang="is-IS" sz="1200" baseline="0"/>
                        <a: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a:t>P</a:t>
                      </a:r>
                      <a:r>
                        <a:rPr lang="is-IS" sz="1200" baseline="0"/>
                        <a:t>rovided 60% of it’s wheat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a:t>E</a:t>
                      </a:r>
                      <a:r>
                        <a:rPr lang="is-IS" sz="1200" baseline="0"/>
                        <a:t>mployed around 700 people </a:t>
                      </a:r>
                      <a:endParaRPr lang="en-US" sz="1200" baseline="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a:t>Tanzania didn't rely on food aid during the 1992 drought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a:t>121 Tanzanians received training in wheat production</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a:t>150 mechanics gained skills in maintaining farm machinery</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a:t>Rail, road and electricity connections were improved</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aseline="0"/>
                        <a:t>However</a:t>
                      </a:r>
                      <a:r>
                        <a:rPr lang="is-IS" sz="1200" baseline="0"/>
                        <a: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is-IS" sz="1200" baseline="0"/>
                        <a:t>40,000 Barabaigs were affected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is-IS" sz="1200" baseline="0"/>
                        <a:t>Food security of the Barabaigs gor worse</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is-IS" sz="1200" baseline="0"/>
                        <a:t>Spare parts and fuel could not be afforded for the machinary and so many were left to rust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is-IS" sz="1200" baseline="0"/>
                        <a:t>Only one crop was grown so decreased biodiversity and soil fertility</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is-IS" sz="1200" baseline="0"/>
                        <a:t>Most Tanzanians eat maize and connot afford bread made from what</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a:t>W</a:t>
                      </a:r>
                      <a:r>
                        <a:rPr lang="is-IS" sz="1200" baseline="0"/>
                        <a:t>ould have been chepaer to import wheat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baseline="0"/>
                        <a:t>Relatively o</a:t>
                      </a:r>
                      <a:r>
                        <a:rPr lang="is-IS" sz="1200" baseline="0"/>
                        <a:t>nly a few jobs were created</a:t>
                      </a:r>
                    </a:p>
                  </a:txBody>
                  <a:tcPr/>
                </a:tc>
                <a:extLst>
                  <a:ext uri="{0D108BD9-81ED-4DB2-BD59-A6C34878D82A}">
                    <a16:rowId xmlns:a16="http://schemas.microsoft.com/office/drawing/2014/main" val="10001"/>
                  </a:ext>
                </a:extLst>
              </a:tr>
            </a:tbl>
          </a:graphicData>
        </a:graphic>
      </p:graphicFrame>
      <p:sp>
        <p:nvSpPr>
          <p:cNvPr id="6" name="Slide Number Placeholder 5"/>
          <p:cNvSpPr>
            <a:spLocks noGrp="1"/>
          </p:cNvSpPr>
          <p:nvPr>
            <p:ph type="sldNum" sz="quarter" idx="12"/>
          </p:nvPr>
        </p:nvSpPr>
        <p:spPr/>
        <p:txBody>
          <a:bodyPr/>
          <a:lstStyle/>
          <a:p>
            <a:fld id="{26DB786A-AADC-CC40-94F2-0C6B1445BCE0}" type="slidenum">
              <a:rPr lang="en-US" smtClean="0"/>
              <a:t>33</a:t>
            </a:fld>
            <a:endParaRPr lang="en-US"/>
          </a:p>
        </p:txBody>
      </p:sp>
    </p:spTree>
    <p:extLst>
      <p:ext uri="{BB962C8B-B14F-4D97-AF65-F5344CB8AC3E}">
        <p14:creationId xmlns:p14="http://schemas.microsoft.com/office/powerpoint/2010/main" val="1637509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97784" y="4270531"/>
            <a:ext cx="8852119" cy="602938"/>
          </a:xfrm>
        </p:spPr>
        <p:txBody>
          <a:bodyPr>
            <a:normAutofit fontScale="90000"/>
          </a:bodyPr>
          <a:lstStyle/>
          <a:p>
            <a:r>
              <a:rPr lang="en-US" sz="4000"/>
              <a:t>Tanzania – an attempt towards food security</a:t>
            </a:r>
          </a:p>
        </p:txBody>
      </p:sp>
      <p:sp>
        <p:nvSpPr>
          <p:cNvPr id="3" name="TextBox 2"/>
          <p:cNvSpPr txBox="1"/>
          <p:nvPr/>
        </p:nvSpPr>
        <p:spPr>
          <a:xfrm>
            <a:off x="629496" y="2420925"/>
            <a:ext cx="5979076" cy="3539430"/>
          </a:xfrm>
          <a:prstGeom prst="rect">
            <a:avLst/>
          </a:prstGeom>
          <a:noFill/>
        </p:spPr>
        <p:txBody>
          <a:bodyPr wrap="square" rtlCol="0">
            <a:spAutoFit/>
          </a:bodyPr>
          <a:lstStyle/>
          <a:p>
            <a:r>
              <a:rPr lang="en-US" sz="1400" b="1" u="sng"/>
              <a:t>Southern Agricultural Growth Corridor of Tanzania (Present attempt – started in 2010)</a:t>
            </a:r>
            <a:endParaRPr lang="is-IS" sz="1400" b="1" u="sng"/>
          </a:p>
          <a:p>
            <a:r>
              <a:rPr lang="is-IS" sz="1400"/>
              <a:t>Tanzania has set up the </a:t>
            </a:r>
            <a:r>
              <a:rPr lang="is-IS" sz="1400" b="1" u="sng"/>
              <a:t>Growth Corridor </a:t>
            </a:r>
            <a:r>
              <a:rPr lang="is-IS" sz="1400"/>
              <a:t>– a strip of land that is very fertile and connects to a port, and the TAZARA railway. </a:t>
            </a:r>
            <a:r>
              <a:rPr lang="en-US" sz="1400"/>
              <a:t>I</a:t>
            </a:r>
            <a:r>
              <a:rPr lang="is-IS" sz="1400"/>
              <a:t>t is hoped that by 2030 millions will be lifted out of poverty, and local transport networks will be developed creating a modern economy around crops and animal farming. It is hoped that money can be earnt from selling food to other countries.</a:t>
            </a:r>
          </a:p>
          <a:p>
            <a:endParaRPr lang="is-IS" sz="1400"/>
          </a:p>
          <a:p>
            <a:r>
              <a:rPr lang="en-US" sz="1400"/>
              <a:t>$1.14 billion of investment is being spent on the </a:t>
            </a:r>
            <a:r>
              <a:rPr lang="is-IS" sz="1400"/>
              <a:t>Hub and outgrow model. They have 6 cluster areas with 188 commercial farms linked to smaller farms. The commercial farms have warehouses that will help local farmers and improve the quality of their seeds and food production. </a:t>
            </a:r>
            <a:r>
              <a:rPr lang="en-US" sz="1400"/>
              <a:t>Local farmers will learn from the large farm. This has been successful so far with the </a:t>
            </a:r>
            <a:r>
              <a:rPr lang="en-US" sz="1400" err="1"/>
              <a:t>Kilombero</a:t>
            </a:r>
            <a:r>
              <a:rPr lang="en-US" sz="1400"/>
              <a:t> plantation doubling the amount of rice made in the area and benefitting 7300 local rice growers. This investment is coming from China, the EU and other sources.</a:t>
            </a:r>
            <a:endParaRPr lang="is-IS" sz="1400"/>
          </a:p>
          <a:p>
            <a:endParaRPr lang="en-US" sz="1400"/>
          </a:p>
        </p:txBody>
      </p:sp>
      <p:pic>
        <p:nvPicPr>
          <p:cNvPr id="6" name="Picture 5"/>
          <p:cNvPicPr>
            <a:picLocks noChangeAspect="1"/>
          </p:cNvPicPr>
          <p:nvPr/>
        </p:nvPicPr>
        <p:blipFill>
          <a:blip r:embed="rId2"/>
          <a:stretch>
            <a:fillRect/>
          </a:stretch>
        </p:blipFill>
        <p:spPr>
          <a:xfrm>
            <a:off x="5387297" y="945292"/>
            <a:ext cx="1475633" cy="1475633"/>
          </a:xfrm>
          <a:prstGeom prst="rect">
            <a:avLst/>
          </a:prstGeom>
        </p:spPr>
      </p:pic>
      <p:pic>
        <p:nvPicPr>
          <p:cNvPr id="7" name="Picture 6"/>
          <p:cNvPicPr>
            <a:picLocks noChangeAspect="1"/>
          </p:cNvPicPr>
          <p:nvPr/>
        </p:nvPicPr>
        <p:blipFill rotWithShape="1">
          <a:blip r:embed="rId3"/>
          <a:srcRect l="12181" r="11107"/>
          <a:stretch/>
        </p:blipFill>
        <p:spPr>
          <a:xfrm>
            <a:off x="605272" y="0"/>
            <a:ext cx="2901746" cy="2376368"/>
          </a:xfrm>
          <a:prstGeom prst="rect">
            <a:avLst/>
          </a:prstGeom>
        </p:spPr>
      </p:pic>
      <p:pic>
        <p:nvPicPr>
          <p:cNvPr id="9" name="Picture 8"/>
          <p:cNvPicPr>
            <a:picLocks noChangeAspect="1"/>
          </p:cNvPicPr>
          <p:nvPr/>
        </p:nvPicPr>
        <p:blipFill>
          <a:blip r:embed="rId4"/>
          <a:stretch>
            <a:fillRect/>
          </a:stretch>
        </p:blipFill>
        <p:spPr>
          <a:xfrm>
            <a:off x="3550381" y="0"/>
            <a:ext cx="1836916" cy="1890584"/>
          </a:xfrm>
          <a:prstGeom prst="rect">
            <a:avLst/>
          </a:prstGeom>
        </p:spPr>
      </p:pic>
      <p:sp>
        <p:nvSpPr>
          <p:cNvPr id="10" name="Slide Number Placeholder 9"/>
          <p:cNvSpPr>
            <a:spLocks noGrp="1"/>
          </p:cNvSpPr>
          <p:nvPr>
            <p:ph type="sldNum" sz="quarter" idx="12"/>
          </p:nvPr>
        </p:nvSpPr>
        <p:spPr>
          <a:xfrm>
            <a:off x="5257800" y="8380523"/>
            <a:ext cx="1600200" cy="486833"/>
          </a:xfrm>
        </p:spPr>
        <p:txBody>
          <a:bodyPr/>
          <a:lstStyle/>
          <a:p>
            <a:fld id="{26DB786A-AADC-CC40-94F2-0C6B1445BCE0}" type="slidenum">
              <a:rPr lang="en-US" smtClean="0"/>
              <a:t>34</a:t>
            </a:fld>
            <a:endParaRPr lang="en-US"/>
          </a:p>
        </p:txBody>
      </p:sp>
      <p:graphicFrame>
        <p:nvGraphicFramePr>
          <p:cNvPr id="4" name="Table 3">
            <a:extLst>
              <a:ext uri="{FF2B5EF4-FFF2-40B4-BE49-F238E27FC236}">
                <a16:creationId xmlns:a16="http://schemas.microsoft.com/office/drawing/2014/main" id="{C3A373DF-DD79-4B21-AC2A-EB7D0D590828}"/>
              </a:ext>
            </a:extLst>
          </p:cNvPr>
          <p:cNvGraphicFramePr>
            <a:graphicFrameLocks noGrp="1"/>
          </p:cNvGraphicFramePr>
          <p:nvPr>
            <p:extLst>
              <p:ext uri="{D42A27DB-BD31-4B8C-83A1-F6EECF244321}">
                <p14:modId xmlns:p14="http://schemas.microsoft.com/office/powerpoint/2010/main" val="1110998598"/>
              </p:ext>
            </p:extLst>
          </p:nvPr>
        </p:nvGraphicFramePr>
        <p:xfrm>
          <a:off x="629744" y="5816188"/>
          <a:ext cx="6201450" cy="3226090"/>
        </p:xfrm>
        <a:graphic>
          <a:graphicData uri="http://schemas.openxmlformats.org/drawingml/2006/table">
            <a:tbl>
              <a:tblPr firstRow="1" bandRow="1">
                <a:tableStyleId>{5C22544A-7EE6-4342-B048-85BDC9FD1C3A}</a:tableStyleId>
              </a:tblPr>
              <a:tblGrid>
                <a:gridCol w="3434256">
                  <a:extLst>
                    <a:ext uri="{9D8B030D-6E8A-4147-A177-3AD203B41FA5}">
                      <a16:colId xmlns:a16="http://schemas.microsoft.com/office/drawing/2014/main" val="2065199308"/>
                    </a:ext>
                  </a:extLst>
                </a:gridCol>
                <a:gridCol w="2767194">
                  <a:extLst>
                    <a:ext uri="{9D8B030D-6E8A-4147-A177-3AD203B41FA5}">
                      <a16:colId xmlns:a16="http://schemas.microsoft.com/office/drawing/2014/main" val="4079481234"/>
                    </a:ext>
                  </a:extLst>
                </a:gridCol>
              </a:tblGrid>
              <a:tr h="360970">
                <a:tc>
                  <a:txBody>
                    <a:bodyPr/>
                    <a:lstStyle/>
                    <a:p>
                      <a:pPr algn="ctr"/>
                      <a:r>
                        <a:rPr lang="en-GB" sz="1300"/>
                        <a:t>Positives</a:t>
                      </a:r>
                    </a:p>
                  </a:txBody>
                  <a:tcPr/>
                </a:tc>
                <a:tc>
                  <a:txBody>
                    <a:bodyPr/>
                    <a:lstStyle/>
                    <a:p>
                      <a:pPr algn="ctr"/>
                      <a:r>
                        <a:rPr lang="en-GB" sz="1300"/>
                        <a:t>Negatives</a:t>
                      </a:r>
                    </a:p>
                  </a:txBody>
                  <a:tcPr/>
                </a:tc>
                <a:extLst>
                  <a:ext uri="{0D108BD9-81ED-4DB2-BD59-A6C34878D82A}">
                    <a16:rowId xmlns:a16="http://schemas.microsoft.com/office/drawing/2014/main" val="3297172773"/>
                  </a:ext>
                </a:extLst>
              </a:tr>
              <a:tr h="2403171">
                <a:tc>
                  <a:txBody>
                    <a:bodyPr/>
                    <a:lstStyle/>
                    <a:p>
                      <a:r>
                        <a:rPr lang="en-GB" sz="1300"/>
                        <a:t>270000 small farms have been reached</a:t>
                      </a:r>
                    </a:p>
                    <a:p>
                      <a:r>
                        <a:rPr lang="en-GB" sz="1300"/>
                        <a:t>Double the amount of rice is now being grown</a:t>
                      </a:r>
                    </a:p>
                    <a:p>
                      <a:r>
                        <a:rPr lang="en-GB" sz="1300"/>
                        <a:t>Local farms now have electricity and irrigation (water) from the commercial farm</a:t>
                      </a:r>
                    </a:p>
                    <a:p>
                      <a:r>
                        <a:rPr lang="en-GB" sz="1300"/>
                        <a:t>Tobacco-processing factories have been built adding value to the raw product</a:t>
                      </a:r>
                    </a:p>
                    <a:p>
                      <a:r>
                        <a:rPr lang="en-GB" sz="1300"/>
                        <a:t>Farmers are able to get a higher price for goods as they have improved access to markets</a:t>
                      </a:r>
                    </a:p>
                    <a:p>
                      <a:r>
                        <a:rPr lang="en-GB" sz="1300" b="0" i="0" kern="1200" err="1">
                          <a:solidFill>
                            <a:schemeClr val="dk1"/>
                          </a:solidFill>
                          <a:effectLst/>
                          <a:latin typeface="+mn-lt"/>
                          <a:ea typeface="+mn-ea"/>
                          <a:cs typeface="+mn-cs"/>
                        </a:rPr>
                        <a:t>Olivado</a:t>
                      </a:r>
                      <a:r>
                        <a:rPr lang="en-GB" sz="1300" b="0" i="0" kern="1200">
                          <a:solidFill>
                            <a:schemeClr val="dk1"/>
                          </a:solidFill>
                          <a:effectLst/>
                          <a:latin typeface="+mn-lt"/>
                          <a:ea typeface="+mn-ea"/>
                          <a:cs typeface="+mn-cs"/>
                        </a:rPr>
                        <a:t> Tanzania, a SAGCOT partner has built a $2.5 million modern avocado oil production facility from scratch in </a:t>
                      </a:r>
                      <a:r>
                        <a:rPr lang="en-GB" sz="1300" b="0" i="0" kern="1200" err="1">
                          <a:solidFill>
                            <a:schemeClr val="dk1"/>
                          </a:solidFill>
                          <a:effectLst/>
                          <a:latin typeface="+mn-lt"/>
                          <a:ea typeface="+mn-ea"/>
                          <a:cs typeface="+mn-cs"/>
                        </a:rPr>
                        <a:t>Njombe</a:t>
                      </a:r>
                      <a:r>
                        <a:rPr lang="en-GB" sz="1300" b="0" i="0" kern="1200">
                          <a:solidFill>
                            <a:schemeClr val="dk1"/>
                          </a:solidFill>
                          <a:effectLst/>
                          <a:latin typeface="+mn-lt"/>
                          <a:ea typeface="+mn-ea"/>
                          <a:cs typeface="+mn-cs"/>
                        </a:rPr>
                        <a:t> region producing avocado oil from non-export grade avocados. This adds biodiversity and increase income to the area</a:t>
                      </a:r>
                      <a:endParaRPr lang="en-GB" sz="1300"/>
                    </a:p>
                  </a:txBody>
                  <a:tcPr/>
                </a:tc>
                <a:tc>
                  <a:txBody>
                    <a:bodyPr/>
                    <a:lstStyle/>
                    <a:p>
                      <a:r>
                        <a:rPr lang="en-GB" sz="1300"/>
                        <a:t>Locals have lost land to the commercial farms</a:t>
                      </a:r>
                    </a:p>
                    <a:p>
                      <a:r>
                        <a:rPr lang="en-GB" sz="1300"/>
                        <a:t>Nomadic farmers have been disrupted and lost access to water for their animals</a:t>
                      </a:r>
                    </a:p>
                    <a:p>
                      <a:r>
                        <a:rPr lang="en-GB" sz="1300"/>
                        <a:t>Small landowners have not been involved in the decision making</a:t>
                      </a:r>
                    </a:p>
                    <a:p>
                      <a:r>
                        <a:rPr lang="en-GB" sz="1300"/>
                        <a:t>A lot of the promised investment has yet to be seen</a:t>
                      </a:r>
                    </a:p>
                  </a:txBody>
                  <a:tcPr/>
                </a:tc>
                <a:extLst>
                  <a:ext uri="{0D108BD9-81ED-4DB2-BD59-A6C34878D82A}">
                    <a16:rowId xmlns:a16="http://schemas.microsoft.com/office/drawing/2014/main" val="573219719"/>
                  </a:ext>
                </a:extLst>
              </a:tr>
            </a:tbl>
          </a:graphicData>
        </a:graphic>
      </p:graphicFrame>
    </p:spTree>
    <p:extLst>
      <p:ext uri="{BB962C8B-B14F-4D97-AF65-F5344CB8AC3E}">
        <p14:creationId xmlns:p14="http://schemas.microsoft.com/office/powerpoint/2010/main" val="233075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DB786A-AADC-CC40-94F2-0C6B1445BCE0}" type="slidenum">
              <a:rPr lang="en-US" smtClean="0"/>
              <a:t>4</a:t>
            </a:fld>
            <a:endParaRPr lang="en-US"/>
          </a:p>
        </p:txBody>
      </p:sp>
      <p:sp>
        <p:nvSpPr>
          <p:cNvPr id="4" name="Rectangle 3"/>
          <p:cNvSpPr/>
          <p:nvPr/>
        </p:nvSpPr>
        <p:spPr>
          <a:xfrm>
            <a:off x="1927654" y="36051"/>
            <a:ext cx="3286477" cy="461665"/>
          </a:xfrm>
          <a:prstGeom prst="rect">
            <a:avLst/>
          </a:prstGeom>
        </p:spPr>
        <p:txBody>
          <a:bodyPr wrap="none">
            <a:spAutoFit/>
          </a:bodyPr>
          <a:lstStyle/>
          <a:p>
            <a:pPr algn="ctr"/>
            <a:r>
              <a:rPr lang="en-GB" sz="2400" b="1"/>
              <a:t>Cumbria Flooding - 2015</a:t>
            </a:r>
          </a:p>
        </p:txBody>
      </p:sp>
      <p:sp>
        <p:nvSpPr>
          <p:cNvPr id="5" name="Rectangle 4"/>
          <p:cNvSpPr/>
          <p:nvPr/>
        </p:nvSpPr>
        <p:spPr>
          <a:xfrm>
            <a:off x="141891" y="531785"/>
            <a:ext cx="6574218" cy="954107"/>
          </a:xfrm>
          <a:prstGeom prst="rect">
            <a:avLst/>
          </a:prstGeom>
          <a:ln>
            <a:solidFill>
              <a:schemeClr val="accent4">
                <a:lumMod val="75000"/>
              </a:schemeClr>
            </a:solidFill>
          </a:ln>
        </p:spPr>
        <p:txBody>
          <a:bodyPr wrap="square">
            <a:spAutoFit/>
          </a:bodyPr>
          <a:lstStyle/>
          <a:p>
            <a:r>
              <a:rPr lang="en-GB" sz="1400" u="sng"/>
              <a:t>Location</a:t>
            </a:r>
          </a:p>
          <a:p>
            <a:r>
              <a:rPr lang="en-GB" sz="1400"/>
              <a:t>Cumbria is located in the North West of England, just south of the border with Scotland.</a:t>
            </a:r>
          </a:p>
          <a:p>
            <a:r>
              <a:rPr lang="en-GB" sz="1400"/>
              <a:t>Towns and villages which were affected by Storm Desmond flooding included Keswick, Appleby and Carlisle. </a:t>
            </a:r>
            <a:endParaRPr lang="en-GB" sz="1400" b="1"/>
          </a:p>
        </p:txBody>
      </p:sp>
      <p:sp>
        <p:nvSpPr>
          <p:cNvPr id="6" name="Rectangle 5"/>
          <p:cNvSpPr/>
          <p:nvPr/>
        </p:nvSpPr>
        <p:spPr>
          <a:xfrm>
            <a:off x="141891" y="1609379"/>
            <a:ext cx="6574217" cy="3108543"/>
          </a:xfrm>
          <a:prstGeom prst="rect">
            <a:avLst/>
          </a:prstGeom>
          <a:ln>
            <a:solidFill>
              <a:schemeClr val="accent4">
                <a:lumMod val="75000"/>
              </a:schemeClr>
            </a:solidFill>
          </a:ln>
        </p:spPr>
        <p:txBody>
          <a:bodyPr wrap="square">
            <a:spAutoFit/>
          </a:bodyPr>
          <a:lstStyle/>
          <a:p>
            <a:r>
              <a:rPr lang="en-GB" sz="1400" u="sng"/>
              <a:t>Causes</a:t>
            </a:r>
          </a:p>
          <a:p>
            <a:r>
              <a:rPr lang="en-GB" sz="1400"/>
              <a:t>As a result of Storm Desmond the area received up to 341 mm of rainfall in 24 hours on 5</a:t>
            </a:r>
            <a:r>
              <a:rPr lang="en-GB" sz="1400" baseline="30000"/>
              <a:t>th</a:t>
            </a:r>
            <a:r>
              <a:rPr lang="en-GB" sz="1400"/>
              <a:t> / 6</a:t>
            </a:r>
            <a:r>
              <a:rPr lang="en-GB" sz="1400" baseline="30000"/>
              <a:t>th</a:t>
            </a:r>
            <a:r>
              <a:rPr lang="en-GB" sz="1400"/>
              <a:t> December. This was a new British record. In the weeks leading up to Storm Desmond, there had been low pressure weather systems passing over the area. Low pressure brings rain, so the ground was already saturated. Ground which is saturated becomes impermeable, and cannot absorb any more water.</a:t>
            </a:r>
          </a:p>
          <a:p>
            <a:r>
              <a:rPr lang="en-GB" sz="1400"/>
              <a:t>The Lake District has a lot of V-Shaped valleys with steep sides meaning the water runs straight into the river.</a:t>
            </a:r>
          </a:p>
          <a:p>
            <a:r>
              <a:rPr lang="en-GB" sz="1400"/>
              <a:t>As the area is mostly moor, there are few trees to intercept the rain.</a:t>
            </a:r>
          </a:p>
          <a:p>
            <a:r>
              <a:rPr lang="en-GB" sz="1400"/>
              <a:t>The geology is mostly slate, limestone and granite. These rocks are impermeable, which means water cannot infiltrate (permeate) into the ground.</a:t>
            </a:r>
          </a:p>
          <a:p>
            <a:r>
              <a:rPr lang="en-GB" sz="1400"/>
              <a:t>There are many small towns and large villages in The Lake District. When land is urbanised the ground becomes impermeable which means it then acts like impermeable rock, and cannot absorb rainfall, which leads to more surface run-off and flooding.</a:t>
            </a:r>
          </a:p>
        </p:txBody>
      </p:sp>
      <p:sp>
        <p:nvSpPr>
          <p:cNvPr id="7" name="Rectangle 6"/>
          <p:cNvSpPr/>
          <p:nvPr/>
        </p:nvSpPr>
        <p:spPr>
          <a:xfrm>
            <a:off x="141891" y="4838680"/>
            <a:ext cx="6574217" cy="1815882"/>
          </a:xfrm>
          <a:prstGeom prst="rect">
            <a:avLst/>
          </a:prstGeom>
          <a:ln>
            <a:solidFill>
              <a:schemeClr val="accent4">
                <a:lumMod val="75000"/>
              </a:schemeClr>
            </a:solidFill>
          </a:ln>
        </p:spPr>
        <p:txBody>
          <a:bodyPr wrap="square">
            <a:spAutoFit/>
          </a:bodyPr>
          <a:lstStyle/>
          <a:p>
            <a:pPr>
              <a:spcAft>
                <a:spcPts val="0"/>
              </a:spcAft>
            </a:pPr>
            <a:r>
              <a:rPr lang="en-GB" sz="1400" u="sng"/>
              <a:t>Consequences</a:t>
            </a:r>
          </a:p>
          <a:p>
            <a:pPr marL="171450" indent="-171450">
              <a:spcAft>
                <a:spcPts val="0"/>
              </a:spcAft>
              <a:buFont typeface="Arial" panose="020B0604020202020204" pitchFamily="34" charset="0"/>
              <a:buChar char="•"/>
            </a:pPr>
            <a:r>
              <a:rPr lang="en-GB" sz="1400"/>
              <a:t>Up to 1,000 people in Cumbria were evacuated from their homes</a:t>
            </a:r>
          </a:p>
          <a:p>
            <a:pPr marL="171450" indent="-171450">
              <a:spcAft>
                <a:spcPts val="0"/>
              </a:spcAft>
              <a:buFont typeface="Arial" panose="020B0604020202020204" pitchFamily="34" charset="0"/>
              <a:buChar char="•"/>
            </a:pPr>
            <a:r>
              <a:rPr lang="en-GB" sz="1400"/>
              <a:t>Estimated £500m worth of damage to people’s homes and property</a:t>
            </a:r>
          </a:p>
          <a:p>
            <a:pPr marL="171450" indent="-171450">
              <a:spcAft>
                <a:spcPts val="0"/>
              </a:spcAft>
              <a:buFont typeface="Arial" panose="020B0604020202020204" pitchFamily="34" charset="0"/>
              <a:buChar char="•"/>
            </a:pPr>
            <a:r>
              <a:rPr lang="en-GB" sz="1400"/>
              <a:t>Low-lying farmland and livestock (animals) swamped by flood water</a:t>
            </a:r>
          </a:p>
          <a:p>
            <a:pPr marL="171450" indent="-171450">
              <a:spcAft>
                <a:spcPts val="0"/>
              </a:spcAft>
              <a:buFont typeface="Arial" panose="020B0604020202020204" pitchFamily="34" charset="0"/>
              <a:buChar char="•"/>
            </a:pPr>
            <a:r>
              <a:rPr lang="en-GB" sz="1400">
                <a:ea typeface="Times New Roman" panose="02020603050405020304" pitchFamily="18" charset="0"/>
              </a:rPr>
              <a:t>Small business had to close and some were shut for many months</a:t>
            </a:r>
          </a:p>
          <a:p>
            <a:pPr marL="171450" indent="-171450">
              <a:spcAft>
                <a:spcPts val="0"/>
              </a:spcAft>
              <a:buFont typeface="Arial" panose="020B0604020202020204" pitchFamily="34" charset="0"/>
              <a:buChar char="•"/>
            </a:pPr>
            <a:r>
              <a:rPr lang="en-GB" sz="1400">
                <a:ea typeface="Times New Roman" panose="02020603050405020304" pitchFamily="18" charset="0"/>
              </a:rPr>
              <a:t>40 schools and other services were closed</a:t>
            </a:r>
          </a:p>
          <a:p>
            <a:pPr marL="171450" indent="-171450">
              <a:spcAft>
                <a:spcPts val="0"/>
              </a:spcAft>
              <a:buFont typeface="Arial" panose="020B0604020202020204" pitchFamily="34" charset="0"/>
              <a:buChar char="•"/>
            </a:pPr>
            <a:r>
              <a:rPr lang="en-GB" sz="1400">
                <a:ea typeface="Times New Roman" panose="02020603050405020304" pitchFamily="18" charset="0"/>
              </a:rPr>
              <a:t>Roads and bridges were damaged which meant people had to travel long distances to cross rivers</a:t>
            </a:r>
          </a:p>
        </p:txBody>
      </p:sp>
      <p:sp>
        <p:nvSpPr>
          <p:cNvPr id="8" name="Rectangle 7"/>
          <p:cNvSpPr/>
          <p:nvPr/>
        </p:nvSpPr>
        <p:spPr>
          <a:xfrm>
            <a:off x="141892" y="6731022"/>
            <a:ext cx="6574216" cy="2031325"/>
          </a:xfrm>
          <a:prstGeom prst="rect">
            <a:avLst/>
          </a:prstGeom>
          <a:ln>
            <a:solidFill>
              <a:schemeClr val="accent4">
                <a:lumMod val="75000"/>
              </a:schemeClr>
            </a:solidFill>
          </a:ln>
        </p:spPr>
        <p:txBody>
          <a:bodyPr wrap="square">
            <a:spAutoFit/>
          </a:bodyPr>
          <a:lstStyle/>
          <a:p>
            <a:pPr>
              <a:spcAft>
                <a:spcPts val="0"/>
              </a:spcAft>
            </a:pPr>
            <a:r>
              <a:rPr lang="en-GB" sz="1400" u="sng"/>
              <a:t>Responses</a:t>
            </a:r>
          </a:p>
          <a:p>
            <a:pPr marL="171450" indent="-171450">
              <a:spcAft>
                <a:spcPts val="0"/>
              </a:spcAft>
              <a:buFont typeface="Arial" panose="020B0604020202020204" pitchFamily="34" charset="0"/>
              <a:buChar char="•"/>
            </a:pPr>
            <a:r>
              <a:rPr lang="en-GB" sz="1400"/>
              <a:t>More than 100 flood warnings, and 70 flood alerts in place in northern England (issued by the Environment Agency). This allowed people to prepared defences, or evacuate, before the flood water allowed. </a:t>
            </a:r>
          </a:p>
          <a:p>
            <a:pPr marL="171450" indent="-171450">
              <a:spcAft>
                <a:spcPts val="0"/>
              </a:spcAft>
              <a:buFont typeface="Arial" panose="020B0604020202020204" pitchFamily="34" charset="0"/>
              <a:buChar char="•"/>
            </a:pPr>
            <a:r>
              <a:rPr lang="en-GB" sz="1400"/>
              <a:t>After the Cumbria flooding the Government helped insurers to introduce new insurance, called </a:t>
            </a:r>
            <a:r>
              <a:rPr lang="en-GB" sz="1400" err="1"/>
              <a:t>FloodRe</a:t>
            </a:r>
            <a:r>
              <a:rPr lang="en-GB" sz="1400"/>
              <a:t>, which helps people in areas at risk of flooding to be able to afford home insurance. </a:t>
            </a:r>
          </a:p>
          <a:p>
            <a:pPr marL="171450" indent="-171450">
              <a:spcAft>
                <a:spcPts val="0"/>
              </a:spcAft>
              <a:buFont typeface="Arial" panose="020B0604020202020204" pitchFamily="34" charset="0"/>
              <a:buChar char="•"/>
            </a:pPr>
            <a:r>
              <a:rPr lang="en-GB" sz="1400"/>
              <a:t>To help homeowners whose properties were affected by flooding, the government gave grants of up to £5,000</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465" y="4838680"/>
            <a:ext cx="1255644" cy="1116496"/>
          </a:xfrm>
          <a:prstGeom prst="rect">
            <a:avLst/>
          </a:prstGeom>
        </p:spPr>
      </p:pic>
    </p:spTree>
    <p:extLst>
      <p:ext uri="{BB962C8B-B14F-4D97-AF65-F5344CB8AC3E}">
        <p14:creationId xmlns:p14="http://schemas.microsoft.com/office/powerpoint/2010/main" val="196505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DB786A-AADC-CC40-94F2-0C6B1445BCE0}" type="slidenum">
              <a:rPr lang="en-US" smtClean="0"/>
              <a:t>5</a:t>
            </a:fld>
            <a:endParaRPr lang="en-US"/>
          </a:p>
        </p:txBody>
      </p:sp>
      <p:sp>
        <p:nvSpPr>
          <p:cNvPr id="3" name="Text Box 2"/>
          <p:cNvSpPr txBox="1">
            <a:spLocks noChangeArrowheads="1"/>
          </p:cNvSpPr>
          <p:nvPr/>
        </p:nvSpPr>
        <p:spPr bwMode="auto">
          <a:xfrm>
            <a:off x="0" y="362663"/>
            <a:ext cx="3528060" cy="730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What is a drought? </a:t>
            </a:r>
            <a:r>
              <a:rPr lang="en-GB" sz="1100">
                <a:effectLst/>
                <a:latin typeface="Calibri" panose="020F0502020204030204" pitchFamily="34" charset="0"/>
                <a:ea typeface="Calibri" panose="020F0502020204030204" pitchFamily="34" charset="0"/>
                <a:cs typeface="Times New Roman" panose="02020603050405020304" pitchFamily="18" charset="0"/>
              </a:rPr>
              <a:t>A drought is a period of below average precipitation in an area, resulting in prolonged shortages in its water supply</a:t>
            </a:r>
          </a:p>
        </p:txBody>
      </p:sp>
      <p:sp>
        <p:nvSpPr>
          <p:cNvPr id="4" name="Text Box 2"/>
          <p:cNvSpPr txBox="1">
            <a:spLocks noChangeArrowheads="1"/>
          </p:cNvSpPr>
          <p:nvPr/>
        </p:nvSpPr>
        <p:spPr bwMode="auto">
          <a:xfrm>
            <a:off x="0" y="1092914"/>
            <a:ext cx="3528060" cy="1538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Why was there a drought in 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Driest period in California in 500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Average rainfall in 2013 was 4 inches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Roughly half of the water in California is used for lawns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Three of the largest cities in the US are in California- Los Angeles, San Diego and San Jose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Huge agricultural industry in the state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An area of high pressure, 4 miles high, pushed rain away from the area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0" y="2621701"/>
            <a:ext cx="3528060" cy="25835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Impacts of the drought: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b="1" u="sng">
                <a:effectLst/>
                <a:latin typeface="Calibri" panose="020F0502020204030204" pitchFamily="34" charset="0"/>
                <a:ea typeface="Calibri" panose="020F0502020204030204" pitchFamily="34" charset="0"/>
                <a:cs typeface="Times New Roman" panose="02020603050405020304" pitchFamily="18" charset="0"/>
              </a:rPr>
              <a:t>Short Term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Surface water decreased meaning: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Less water available for agriculture and the cities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Hydroelectric power is less effective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Negative impact on navigation and recreation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Habitats and aquatic species affected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b="1" u="sng">
                <a:effectLst/>
                <a:latin typeface="Calibri" panose="020F0502020204030204" pitchFamily="34" charset="0"/>
                <a:ea typeface="Calibri" panose="020F0502020204030204" pitchFamily="34" charset="0"/>
                <a:cs typeface="Times New Roman" panose="02020603050405020304" pitchFamily="18" charset="0"/>
              </a:rPr>
              <a:t>Long Term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Larger and more frequent fires, especially in areas used for recreation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Excessive pumping of water from ground water supplies and removal of water from aquifers leads to land sinking, permanent loss of water from the aquifer system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Excessive removal of water from the aquifer causes sea water to enter the aquifer affecting the quality of the water (makes it salty)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528060" y="362663"/>
            <a:ext cx="3329940" cy="730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Location: </a:t>
            </a:r>
            <a:r>
              <a:rPr lang="en-GB" sz="1000">
                <a:effectLst/>
                <a:latin typeface="Calibri" panose="020F0502020204030204" pitchFamily="34" charset="0"/>
                <a:ea typeface="Calibri" panose="020F0502020204030204" pitchFamily="34" charset="0"/>
                <a:cs typeface="Times New Roman" panose="02020603050405020304" pitchFamily="18" charset="0"/>
              </a:rPr>
              <a:t>West coast of USA, bordering the Pacific Ocean.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Colorado River runs through California- being used up very quickly meaning demand exceeds (is greater than) supply.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79215" y="1173564"/>
            <a:ext cx="2627630" cy="1475105"/>
          </a:xfrm>
          <a:prstGeom prst="rect">
            <a:avLst/>
          </a:prstGeom>
          <a:noFill/>
        </p:spPr>
      </p:pic>
      <p:sp>
        <p:nvSpPr>
          <p:cNvPr id="8" name="Text Box 2"/>
          <p:cNvSpPr txBox="1">
            <a:spLocks noChangeArrowheads="1"/>
          </p:cNvSpPr>
          <p:nvPr/>
        </p:nvSpPr>
        <p:spPr bwMode="auto">
          <a:xfrm>
            <a:off x="3528060" y="2793760"/>
            <a:ext cx="3329940" cy="19018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b="1" u="sng">
                <a:effectLst/>
                <a:latin typeface="Calibri" panose="020F0502020204030204" pitchFamily="34" charset="0"/>
                <a:ea typeface="Calibri" panose="020F0502020204030204" pitchFamily="34" charset="0"/>
                <a:cs typeface="Times New Roman" panose="02020603050405020304" pitchFamily="18" charset="0"/>
              </a:rPr>
              <a:t>Social Impacts: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10,000 people have lost their jobs within agriculture as there is not enough land to farm from.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People have to spend more on food as the food imported is more expensive</a:t>
            </a:r>
          </a:p>
          <a:p>
            <a:pPr marL="342900" lvl="0" indent="-342900">
              <a:spcAft>
                <a:spcPts val="0"/>
              </a:spcAft>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There is a greater demand than supply for food produced in California</a:t>
            </a:r>
          </a:p>
          <a:p>
            <a:pPr marL="342900" lvl="0" indent="-342900">
              <a:spcAft>
                <a:spcPts val="0"/>
              </a:spcAft>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Farmers are losing their livelihoods as they cannot grow crops with such a lack of water</a:t>
            </a:r>
          </a:p>
          <a:p>
            <a:pPr marL="342900" lvl="0" indent="-342900">
              <a:spcAft>
                <a:spcPts val="0"/>
              </a:spcAft>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Farmers are collectively spending $580 million on extracting water from the ground</a:t>
            </a:r>
          </a:p>
        </p:txBody>
      </p:sp>
      <p:sp>
        <p:nvSpPr>
          <p:cNvPr id="9" name="Text Box 2"/>
          <p:cNvSpPr txBox="1">
            <a:spLocks noChangeArrowheads="1"/>
          </p:cNvSpPr>
          <p:nvPr/>
        </p:nvSpPr>
        <p:spPr bwMode="auto">
          <a:xfrm>
            <a:off x="0" y="5198764"/>
            <a:ext cx="3528060" cy="17073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100" b="1" u="sng">
                <a:effectLst/>
                <a:latin typeface="Calibri" panose="020F0502020204030204" pitchFamily="34" charset="0"/>
                <a:ea typeface="Calibri" panose="020F0502020204030204" pitchFamily="34" charset="0"/>
                <a:cs typeface="Times New Roman" panose="02020603050405020304" pitchFamily="18" charset="0"/>
              </a:rPr>
              <a:t>Environmental Impacts: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42% of irrigated farmland had its water supply cut by up to 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California’s forests are more susceptible for larger and more frequent fires.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The state is forced to use more fossil fuels to make up for the lack of hydro-electric power.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Ground water can no longer fill underground water wells.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000">
                <a:effectLst/>
                <a:latin typeface="Calibri" panose="020F0502020204030204" pitchFamily="34" charset="0"/>
                <a:ea typeface="Calibri" panose="020F0502020204030204" pitchFamily="34" charset="0"/>
                <a:cs typeface="Times New Roman" panose="02020603050405020304" pitchFamily="18" charset="0"/>
              </a:rPr>
              <a:t>A lack of surface water affects nearly everything from hydroelectric power to recreation, and there is a shortage of this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679507" y="4798810"/>
            <a:ext cx="3027045" cy="1977390"/>
          </a:xfrm>
          <a:prstGeom prst="rect">
            <a:avLst/>
          </a:prstGeom>
          <a:noFill/>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0" y="6992820"/>
            <a:ext cx="2151619" cy="2064366"/>
          </a:xfrm>
          <a:prstGeom prst="rect">
            <a:avLst/>
          </a:prstGeom>
          <a:noFill/>
        </p:spPr>
      </p:pic>
      <p:sp>
        <p:nvSpPr>
          <p:cNvPr id="12" name="Shape 160"/>
          <p:cNvSpPr txBox="1">
            <a:spLocks/>
          </p:cNvSpPr>
          <p:nvPr/>
        </p:nvSpPr>
        <p:spPr>
          <a:xfrm>
            <a:off x="2151619" y="6962686"/>
            <a:ext cx="4706381" cy="2181313"/>
          </a:xfrm>
          <a:prstGeom prst="rect">
            <a:avLst/>
          </a:prstGeom>
          <a:ln>
            <a:solidFill>
              <a:schemeClr val="tx1"/>
            </a:solidFill>
          </a:ln>
        </p:spPr>
        <p:txBody>
          <a:bodyPr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50" indent="0">
              <a:spcBef>
                <a:spcPts val="0"/>
              </a:spcBef>
              <a:buSzPct val="100000"/>
              <a:buNone/>
            </a:pPr>
            <a:r>
              <a:rPr lang="en-GB" sz="1100" b="1" u="sng"/>
              <a:t>Solutions</a:t>
            </a:r>
          </a:p>
          <a:p>
            <a:pPr marL="457200" indent="-298450">
              <a:spcBef>
                <a:spcPts val="0"/>
              </a:spcBef>
              <a:buSzPct val="100000"/>
            </a:pPr>
            <a:r>
              <a:rPr lang="en-GB" sz="1100"/>
              <a:t>25% reduction in water usage ordered by the state government.</a:t>
            </a:r>
          </a:p>
          <a:p>
            <a:pPr marL="457200" indent="-298450">
              <a:spcBef>
                <a:spcPts val="0"/>
              </a:spcBef>
              <a:buSzPct val="100000"/>
            </a:pPr>
            <a:r>
              <a:rPr lang="en-GB" sz="1100"/>
              <a:t>50% of Orange County’s water supply is imported from other areas.</a:t>
            </a:r>
          </a:p>
          <a:p>
            <a:pPr marL="457200" indent="-298450">
              <a:spcBef>
                <a:spcPts val="0"/>
              </a:spcBef>
              <a:buSzPct val="100000"/>
            </a:pPr>
            <a:r>
              <a:rPr lang="en-GB" sz="1100"/>
              <a:t>$12 billion investments from Southern California water providers over the last 20 years.</a:t>
            </a:r>
          </a:p>
          <a:p>
            <a:pPr marL="457200" indent="-298450">
              <a:spcBef>
                <a:spcPts val="0"/>
              </a:spcBef>
              <a:buSzPct val="100000"/>
            </a:pPr>
            <a:r>
              <a:rPr lang="en-GB" sz="1100"/>
              <a:t>Mandatory restrictions on water usage in certain areas.</a:t>
            </a:r>
          </a:p>
          <a:p>
            <a:pPr marL="457200" indent="-298450">
              <a:spcBef>
                <a:spcPts val="0"/>
              </a:spcBef>
              <a:buSzPct val="100000"/>
            </a:pPr>
            <a:r>
              <a:rPr lang="en-GB" sz="1100"/>
              <a:t>Schools have been given the relevant information to inform students on how to conserve water most efficiently</a:t>
            </a:r>
          </a:p>
          <a:p>
            <a:pPr marL="457200" indent="-298450">
              <a:spcBef>
                <a:spcPts val="0"/>
              </a:spcBef>
              <a:buSzPct val="100000"/>
            </a:pPr>
            <a:r>
              <a:rPr lang="en-GB" sz="1100"/>
              <a:t>12,500 water metres installed in homes</a:t>
            </a:r>
          </a:p>
          <a:p>
            <a:pPr marL="457200" indent="-298450">
              <a:spcBef>
                <a:spcPts val="0"/>
              </a:spcBef>
              <a:buSzPct val="100000"/>
            </a:pPr>
            <a:r>
              <a:rPr lang="en-GB" sz="1100"/>
              <a:t>400,000 water saving toilets installed</a:t>
            </a:r>
          </a:p>
          <a:p>
            <a:pPr marL="457200" indent="-298450">
              <a:spcBef>
                <a:spcPts val="0"/>
              </a:spcBef>
              <a:buSzPct val="100000"/>
            </a:pPr>
            <a:r>
              <a:rPr lang="en-GB" sz="1100"/>
              <a:t>3.2 million square feet of turf removed.</a:t>
            </a:r>
          </a:p>
          <a:p>
            <a:pPr marL="457200" indent="-298450">
              <a:spcBef>
                <a:spcPts val="0"/>
              </a:spcBef>
              <a:buSzPct val="100000"/>
            </a:pPr>
            <a:r>
              <a:rPr lang="en-GB" sz="1100"/>
              <a:t>13 billion gallons of water saved</a:t>
            </a:r>
          </a:p>
        </p:txBody>
      </p:sp>
      <p:sp>
        <p:nvSpPr>
          <p:cNvPr id="13" name="TextBox 12"/>
          <p:cNvSpPr txBox="1"/>
          <p:nvPr/>
        </p:nvSpPr>
        <p:spPr>
          <a:xfrm>
            <a:off x="1343608" y="0"/>
            <a:ext cx="3571292" cy="369332"/>
          </a:xfrm>
          <a:prstGeom prst="rect">
            <a:avLst/>
          </a:prstGeom>
          <a:noFill/>
        </p:spPr>
        <p:txBody>
          <a:bodyPr wrap="square" rtlCol="0">
            <a:spAutoFit/>
          </a:bodyPr>
          <a:lstStyle/>
          <a:p>
            <a:pPr algn="ctr"/>
            <a:r>
              <a:rPr lang="en-GB" b="1"/>
              <a:t>Drought in California, 2013</a:t>
            </a:r>
          </a:p>
        </p:txBody>
      </p:sp>
    </p:spTree>
    <p:extLst>
      <p:ext uri="{BB962C8B-B14F-4D97-AF65-F5344CB8AC3E}">
        <p14:creationId xmlns:p14="http://schemas.microsoft.com/office/powerpoint/2010/main" val="56474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5156"/>
            <a:ext cx="3943132" cy="461665"/>
          </a:xfrm>
          <a:prstGeom prst="rect">
            <a:avLst/>
          </a:prstGeom>
        </p:spPr>
        <p:txBody>
          <a:bodyPr wrap="none">
            <a:spAutoFit/>
          </a:bodyPr>
          <a:lstStyle/>
          <a:p>
            <a:pPr lvl="0" algn="ctr"/>
            <a:r>
              <a:rPr lang="en-GB" sz="2400" b="1" dirty="0"/>
              <a:t>Turkey-Syria Earthquake 2023</a:t>
            </a:r>
          </a:p>
        </p:txBody>
      </p:sp>
      <p:sp>
        <p:nvSpPr>
          <p:cNvPr id="8" name="Rectangle 7"/>
          <p:cNvSpPr/>
          <p:nvPr/>
        </p:nvSpPr>
        <p:spPr>
          <a:xfrm>
            <a:off x="-15771" y="317414"/>
            <a:ext cx="4286212" cy="2308324"/>
          </a:xfrm>
          <a:prstGeom prst="rect">
            <a:avLst/>
          </a:prstGeom>
        </p:spPr>
        <p:txBody>
          <a:bodyPr wrap="square">
            <a:spAutoFit/>
          </a:bodyPr>
          <a:lstStyle/>
          <a:p>
            <a:r>
              <a:rPr lang="en-GB" sz="1200" dirty="0"/>
              <a:t>On 6</a:t>
            </a:r>
            <a:r>
              <a:rPr lang="en-GB" sz="1200" baseline="30000" dirty="0"/>
              <a:t>th</a:t>
            </a:r>
            <a:r>
              <a:rPr lang="en-GB" sz="1200" dirty="0"/>
              <a:t> Feb 2023, an earthquake with a magnitude of 7.8 struck Turkey and Syria at 4.17am. This was followed 10 hours later by a second magnitude 7.5</a:t>
            </a:r>
          </a:p>
          <a:p>
            <a:r>
              <a:rPr lang="en-GB" sz="1200" u="sng" dirty="0"/>
              <a:t>Location</a:t>
            </a:r>
          </a:p>
          <a:p>
            <a:r>
              <a:rPr lang="en-GB" sz="1200" dirty="0"/>
              <a:t>The quake struck on the East Anatolian fault close to the boarder between Turkey and Syria. The epicentre was 34km west of the city of Gaziantep in southern Turkey. The focus of the earthquake was shallow at a depth of only 18km.</a:t>
            </a:r>
          </a:p>
          <a:p>
            <a:r>
              <a:rPr lang="en-GB" sz="1200" dirty="0"/>
              <a:t>The Arabian plate is moving north towards the Eurasian plate squeezing the Anatolian plate to the west. This has created a conservative plate boundary where friction where plates get stuck and pressure builds before giving way and causing the earthquake.</a:t>
            </a:r>
          </a:p>
        </p:txBody>
      </p:sp>
      <p:sp>
        <p:nvSpPr>
          <p:cNvPr id="9" name="Rectangle 8"/>
          <p:cNvSpPr/>
          <p:nvPr/>
        </p:nvSpPr>
        <p:spPr>
          <a:xfrm>
            <a:off x="0" y="4720897"/>
            <a:ext cx="3429000" cy="1938992"/>
          </a:xfrm>
          <a:prstGeom prst="rect">
            <a:avLst/>
          </a:prstGeom>
          <a:ln>
            <a:solidFill>
              <a:schemeClr val="accent6">
                <a:lumMod val="75000"/>
              </a:schemeClr>
            </a:solidFill>
          </a:ln>
        </p:spPr>
        <p:txBody>
          <a:bodyPr wrap="square">
            <a:spAutoFit/>
          </a:bodyPr>
          <a:lstStyle/>
          <a:p>
            <a:r>
              <a:rPr lang="en-GB" sz="1200" u="sng" dirty="0">
                <a:ea typeface="Calibri" panose="020F0502020204030204" pitchFamily="34" charset="0"/>
                <a:cs typeface="Times New Roman" panose="02020603050405020304" pitchFamily="18" charset="0"/>
              </a:rPr>
              <a:t>Reasons why the impact was so great</a:t>
            </a:r>
          </a:p>
          <a:p>
            <a:pPr marL="144000" indent="-144000">
              <a:buFont typeface="Arial" panose="020B0604020202020204" pitchFamily="34" charset="0"/>
              <a:buChar char="•"/>
            </a:pPr>
            <a:r>
              <a:rPr lang="en-GB" sz="1200" dirty="0">
                <a:ea typeface="Calibri" panose="020F0502020204030204" pitchFamily="34" charset="0"/>
                <a:cs typeface="Times New Roman" panose="02020603050405020304" pitchFamily="18" charset="0"/>
              </a:rPr>
              <a:t>Civil war in Syria for the previous 12 years means the population was already poor and needing humanitarian assistance</a:t>
            </a:r>
          </a:p>
          <a:p>
            <a:pPr marL="144000" indent="-144000">
              <a:buFont typeface="Arial" panose="020B0604020202020204" pitchFamily="34" charset="0"/>
              <a:buChar char="•"/>
            </a:pPr>
            <a:r>
              <a:rPr lang="en-GB" sz="1200" dirty="0">
                <a:ea typeface="Calibri" panose="020F0502020204030204" pitchFamily="34" charset="0"/>
                <a:cs typeface="Times New Roman" panose="02020603050405020304" pitchFamily="18" charset="0"/>
              </a:rPr>
              <a:t>Many Syrians in the north of the country were living in poorly built homes that were not built to withstand earthquakes</a:t>
            </a:r>
          </a:p>
          <a:p>
            <a:pPr marL="144000" indent="-144000">
              <a:buFont typeface="Arial" panose="020B0604020202020204" pitchFamily="34" charset="0"/>
              <a:buChar char="•"/>
            </a:pPr>
            <a:r>
              <a:rPr lang="en-GB" sz="1200" dirty="0">
                <a:ea typeface="Calibri" panose="020F0502020204030204" pitchFamily="34" charset="0"/>
                <a:cs typeface="Times New Roman" panose="02020603050405020304" pitchFamily="18" charset="0"/>
              </a:rPr>
              <a:t>In Turkey many newly built buildings collapsed despite new building codes being introduced in 2018</a:t>
            </a:r>
          </a:p>
        </p:txBody>
      </p:sp>
      <p:sp>
        <p:nvSpPr>
          <p:cNvPr id="10" name="Rectangle 9"/>
          <p:cNvSpPr/>
          <p:nvPr/>
        </p:nvSpPr>
        <p:spPr>
          <a:xfrm>
            <a:off x="0" y="6659889"/>
            <a:ext cx="3429000" cy="2492990"/>
          </a:xfrm>
          <a:prstGeom prst="rect">
            <a:avLst/>
          </a:prstGeom>
          <a:ln>
            <a:solidFill>
              <a:schemeClr val="accent6">
                <a:lumMod val="75000"/>
              </a:schemeClr>
            </a:solidFill>
          </a:ln>
        </p:spPr>
        <p:txBody>
          <a:bodyPr>
            <a:spAutoFit/>
          </a:bodyPr>
          <a:lstStyle/>
          <a:p>
            <a:r>
              <a:rPr lang="en-GB" sz="1200" u="sng" dirty="0"/>
              <a:t>Immediate Responses</a:t>
            </a:r>
          </a:p>
          <a:p>
            <a:pPr marL="108000" indent="-108000" defTabSz="914400">
              <a:buFont typeface="Arial" panose="020B0604020202020204" pitchFamily="34" charset="0"/>
              <a:buChar char="•"/>
              <a:defRPr/>
            </a:pPr>
            <a:r>
              <a:rPr lang="en-GB" sz="1200" dirty="0"/>
              <a:t>Immediate help was given with search and rescue teams using dogs and machinery to find people in collapsed buildings</a:t>
            </a:r>
          </a:p>
          <a:p>
            <a:pPr marL="108000" indent="-108000" defTabSz="914400">
              <a:buFont typeface="Arial" panose="020B0604020202020204" pitchFamily="34" charset="0"/>
              <a:buChar char="•"/>
              <a:defRPr/>
            </a:pPr>
            <a:r>
              <a:rPr lang="en-GB" sz="1200" dirty="0"/>
              <a:t>60,000 officials were deployed by the government to support the search effort</a:t>
            </a:r>
          </a:p>
          <a:p>
            <a:pPr marL="108000" indent="-108000" defTabSz="914400">
              <a:buFont typeface="Arial" panose="020B0604020202020204" pitchFamily="34" charset="0"/>
              <a:buChar char="•"/>
              <a:defRPr/>
            </a:pPr>
            <a:r>
              <a:rPr lang="en-GB" sz="1200" dirty="0"/>
              <a:t>Turkish airlines provided free flights to 11,780 people who lived across Turkey who were volunteering in the search</a:t>
            </a:r>
          </a:p>
          <a:p>
            <a:pPr marL="108000" indent="-108000" defTabSz="914400">
              <a:buFont typeface="Arial" panose="020B0604020202020204" pitchFamily="34" charset="0"/>
              <a:buChar char="•"/>
              <a:defRPr/>
            </a:pPr>
            <a:r>
              <a:rPr lang="en-GB" sz="1200" dirty="0"/>
              <a:t>The EU sent rescue and medical teams along with €3million aid to Turkey and €3.5million to Syria</a:t>
            </a:r>
          </a:p>
          <a:p>
            <a:pPr marL="108000" indent="-108000" defTabSz="914400">
              <a:buFont typeface="Arial" panose="020B0604020202020204" pitchFamily="34" charset="0"/>
              <a:buChar char="•"/>
              <a:defRPr/>
            </a:pPr>
            <a:r>
              <a:rPr lang="en-GB" sz="1200" dirty="0"/>
              <a:t>NATO provided 1000 containers to be used for temporary housing</a:t>
            </a:r>
          </a:p>
        </p:txBody>
      </p:sp>
      <p:sp>
        <p:nvSpPr>
          <p:cNvPr id="11" name="Rectangle 10"/>
          <p:cNvSpPr/>
          <p:nvPr/>
        </p:nvSpPr>
        <p:spPr>
          <a:xfrm>
            <a:off x="0" y="2600686"/>
            <a:ext cx="3429000" cy="2123658"/>
          </a:xfrm>
          <a:prstGeom prst="rect">
            <a:avLst/>
          </a:prstGeom>
          <a:ln>
            <a:solidFill>
              <a:schemeClr val="accent6">
                <a:lumMod val="75000"/>
              </a:schemeClr>
            </a:solidFill>
          </a:ln>
        </p:spPr>
        <p:txBody>
          <a:bodyPr wrap="square">
            <a:spAutoFit/>
          </a:bodyPr>
          <a:lstStyle/>
          <a:p>
            <a:r>
              <a:rPr lang="en-GB" sz="1200" u="sng" dirty="0"/>
              <a:t>Primary Impacts</a:t>
            </a:r>
          </a:p>
          <a:p>
            <a:pPr marL="108000" indent="-108000">
              <a:buFont typeface="Arial" panose="020B0604020202020204" pitchFamily="34" charset="0"/>
              <a:buChar char="•"/>
            </a:pPr>
            <a:r>
              <a:rPr lang="en-GB" sz="1200" dirty="0"/>
              <a:t>Over 56,000 people died</a:t>
            </a:r>
          </a:p>
          <a:p>
            <a:pPr marL="108000" indent="-108000">
              <a:buFont typeface="Arial" panose="020B0604020202020204" pitchFamily="34" charset="0"/>
              <a:buChar char="•"/>
            </a:pPr>
            <a:r>
              <a:rPr lang="en-GB" sz="1200" dirty="0"/>
              <a:t>100,000 people injured</a:t>
            </a:r>
          </a:p>
          <a:p>
            <a:pPr marL="108000" indent="-108000">
              <a:buFont typeface="Arial" panose="020B0604020202020204" pitchFamily="34" charset="0"/>
              <a:buChar char="•"/>
            </a:pPr>
            <a:r>
              <a:rPr lang="en-GB" sz="1200" dirty="0"/>
              <a:t>At least 4 million buildings in Turkey damaged</a:t>
            </a:r>
          </a:p>
          <a:p>
            <a:pPr marL="108000" indent="-108000">
              <a:buFont typeface="Arial" panose="020B0604020202020204" pitchFamily="34" charset="0"/>
              <a:buChar char="•"/>
            </a:pPr>
            <a:r>
              <a:rPr lang="en-GB" sz="1200" dirty="0"/>
              <a:t>Cracks in the roads stopping aid getting through</a:t>
            </a:r>
          </a:p>
          <a:p>
            <a:pPr marL="108000" indent="-108000">
              <a:buFont typeface="Arial" panose="020B0604020202020204" pitchFamily="34" charset="0"/>
              <a:buChar char="•"/>
            </a:pPr>
            <a:r>
              <a:rPr lang="en-GB" sz="1200" dirty="0"/>
              <a:t>Historical sites in Syria destroyed</a:t>
            </a:r>
          </a:p>
          <a:p>
            <a:pPr marL="108000" indent="-108000">
              <a:buFont typeface="Arial" panose="020B0604020202020204" pitchFamily="34" charset="0"/>
              <a:buChar char="•"/>
            </a:pPr>
            <a:r>
              <a:rPr lang="en-GB" sz="1200" dirty="0"/>
              <a:t>A gas pipeline in </a:t>
            </a:r>
            <a:r>
              <a:rPr lang="en-GB" sz="1200" dirty="0" err="1"/>
              <a:t>Hatay</a:t>
            </a:r>
            <a:r>
              <a:rPr lang="en-GB" sz="1200" dirty="0"/>
              <a:t> exploded</a:t>
            </a:r>
          </a:p>
          <a:p>
            <a:pPr marL="108000" indent="-108000">
              <a:buFont typeface="Arial" panose="020B0604020202020204" pitchFamily="34" charset="0"/>
              <a:buChar char="•"/>
            </a:pPr>
            <a:r>
              <a:rPr lang="en-GB" sz="1200" dirty="0"/>
              <a:t>Gaziantep castle and several mosques destroyed</a:t>
            </a:r>
          </a:p>
          <a:p>
            <a:pPr marL="108000" indent="-108000">
              <a:buFont typeface="Arial" panose="020B0604020202020204" pitchFamily="34" charset="0"/>
              <a:buChar char="•"/>
            </a:pPr>
            <a:r>
              <a:rPr lang="en-GB" sz="1200" dirty="0"/>
              <a:t>Hospitals in </a:t>
            </a:r>
            <a:r>
              <a:rPr lang="en-GB" sz="1200" dirty="0" err="1"/>
              <a:t>Hatay</a:t>
            </a:r>
            <a:r>
              <a:rPr lang="en-GB" sz="1200" dirty="0"/>
              <a:t> (Turkey) destroyed</a:t>
            </a:r>
          </a:p>
          <a:p>
            <a:pPr marL="108000" indent="-108000">
              <a:buFont typeface="Arial" panose="020B0604020202020204" pitchFamily="34" charset="0"/>
              <a:buChar char="•"/>
            </a:pPr>
            <a:r>
              <a:rPr lang="en-GB" sz="1200" dirty="0"/>
              <a:t>Runway for </a:t>
            </a:r>
            <a:r>
              <a:rPr lang="en-GB" sz="1200" dirty="0" err="1"/>
              <a:t>Hatay</a:t>
            </a:r>
            <a:r>
              <a:rPr lang="en-GB" sz="1200" dirty="0"/>
              <a:t> airport was split and uplifted</a:t>
            </a:r>
          </a:p>
          <a:p>
            <a:pPr marL="108000" indent="-108000">
              <a:buFont typeface="Arial" panose="020B0604020202020204" pitchFamily="34" charset="0"/>
              <a:buChar char="•"/>
            </a:pPr>
            <a:r>
              <a:rPr lang="en-GB" sz="1200" dirty="0"/>
              <a:t>At least 453 schools in Syria damaged</a:t>
            </a:r>
          </a:p>
        </p:txBody>
      </p:sp>
      <p:pic>
        <p:nvPicPr>
          <p:cNvPr id="14" name="Picture 2" descr="Turkey and Syria's devastating earthquakes in graphics">
            <a:extLst>
              <a:ext uri="{FF2B5EF4-FFF2-40B4-BE49-F238E27FC236}">
                <a16:creationId xmlns:a16="http://schemas.microsoft.com/office/drawing/2014/main" id="{E039D4BC-6146-417D-8CEB-1D6B8142C6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81"/>
          <a:stretch/>
        </p:blipFill>
        <p:spPr bwMode="auto">
          <a:xfrm>
            <a:off x="4270441" y="0"/>
            <a:ext cx="2587559" cy="32616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1D5557E-5853-400D-BD46-542AF6D9EC83}"/>
              </a:ext>
            </a:extLst>
          </p:cNvPr>
          <p:cNvSpPr/>
          <p:nvPr/>
        </p:nvSpPr>
        <p:spPr>
          <a:xfrm>
            <a:off x="3440472" y="3261675"/>
            <a:ext cx="3429000" cy="2677656"/>
          </a:xfrm>
          <a:prstGeom prst="rect">
            <a:avLst/>
          </a:prstGeom>
          <a:ln>
            <a:solidFill>
              <a:schemeClr val="accent6">
                <a:lumMod val="75000"/>
              </a:schemeClr>
            </a:solidFill>
          </a:ln>
        </p:spPr>
        <p:txBody>
          <a:bodyPr wrap="square">
            <a:spAutoFit/>
          </a:bodyPr>
          <a:lstStyle/>
          <a:p>
            <a:r>
              <a:rPr lang="en-GB" sz="1200" u="sng" dirty="0"/>
              <a:t>Secondary Impacts</a:t>
            </a:r>
          </a:p>
          <a:p>
            <a:pPr marL="108000" indent="-108000">
              <a:buFont typeface="Arial" panose="020B0604020202020204" pitchFamily="34" charset="0"/>
              <a:buChar char="•"/>
            </a:pPr>
            <a:r>
              <a:rPr lang="en-GB" sz="1200" dirty="0"/>
              <a:t>2.7 million people homeless in Turkey</a:t>
            </a:r>
          </a:p>
          <a:p>
            <a:pPr marL="108000" indent="-108000">
              <a:buFont typeface="Arial" panose="020B0604020202020204" pitchFamily="34" charset="0"/>
              <a:buChar char="•"/>
            </a:pPr>
            <a:r>
              <a:rPr lang="en-GB" sz="1200" dirty="0"/>
              <a:t>5.37 million people homeless in Syria</a:t>
            </a:r>
          </a:p>
          <a:p>
            <a:pPr marL="108000" indent="-108000">
              <a:buFont typeface="Arial" panose="020B0604020202020204" pitchFamily="34" charset="0"/>
              <a:buChar char="•"/>
            </a:pPr>
            <a:r>
              <a:rPr lang="en-GB" sz="1200" dirty="0"/>
              <a:t>Hypothermia became a major risk  factor for people due to the snow and freezing winter temperatures</a:t>
            </a:r>
          </a:p>
          <a:p>
            <a:pPr marL="108000" indent="-108000">
              <a:buFont typeface="Arial" panose="020B0604020202020204" pitchFamily="34" charset="0"/>
              <a:buChar char="•"/>
            </a:pPr>
            <a:r>
              <a:rPr lang="en-GB" sz="1200" dirty="0"/>
              <a:t>Children were separated from their families and are vulnerable</a:t>
            </a:r>
          </a:p>
          <a:p>
            <a:pPr marL="108000" indent="-108000">
              <a:buFont typeface="Arial" panose="020B0604020202020204" pitchFamily="34" charset="0"/>
              <a:buChar char="•"/>
            </a:pPr>
            <a:r>
              <a:rPr lang="en-GB" sz="1200" dirty="0"/>
              <a:t>Trauma and mental health issues</a:t>
            </a:r>
          </a:p>
          <a:p>
            <a:pPr marL="108000" indent="-108000">
              <a:buFont typeface="Arial" panose="020B0604020202020204" pitchFamily="34" charset="0"/>
              <a:buChar char="•"/>
            </a:pPr>
            <a:r>
              <a:rPr lang="en-GB" sz="1200" dirty="0"/>
              <a:t>Over $100 billion damage in Turkey</a:t>
            </a:r>
          </a:p>
          <a:p>
            <a:pPr marL="108000" indent="-108000">
              <a:buFont typeface="Arial" panose="020B0604020202020204" pitchFamily="34" charset="0"/>
              <a:buChar char="•"/>
            </a:pPr>
            <a:r>
              <a:rPr lang="en-GB" sz="1200" dirty="0"/>
              <a:t>Over $5.1 billion damage in Syria</a:t>
            </a:r>
          </a:p>
          <a:p>
            <a:pPr marL="108000" indent="-108000">
              <a:buFont typeface="Arial" panose="020B0604020202020204" pitchFamily="34" charset="0"/>
              <a:buChar char="•"/>
            </a:pPr>
            <a:r>
              <a:rPr lang="en-GB" sz="1200" dirty="0"/>
              <a:t>The Afrin dam in Syria was damaged and burst 3 days later flooding the village of Al-</a:t>
            </a:r>
            <a:r>
              <a:rPr lang="en-GB" sz="1200" dirty="0" err="1"/>
              <a:t>Tloul</a:t>
            </a:r>
            <a:r>
              <a:rPr lang="en-GB" sz="1200" dirty="0"/>
              <a:t> and displacing 500 families</a:t>
            </a:r>
          </a:p>
        </p:txBody>
      </p:sp>
      <p:sp>
        <p:nvSpPr>
          <p:cNvPr id="16" name="Rectangle 15">
            <a:extLst>
              <a:ext uri="{FF2B5EF4-FFF2-40B4-BE49-F238E27FC236}">
                <a16:creationId xmlns:a16="http://schemas.microsoft.com/office/drawing/2014/main" id="{6BEEBACF-4B53-4ABD-8948-E6693565A995}"/>
              </a:ext>
            </a:extLst>
          </p:cNvPr>
          <p:cNvSpPr/>
          <p:nvPr/>
        </p:nvSpPr>
        <p:spPr>
          <a:xfrm>
            <a:off x="3448357" y="5942830"/>
            <a:ext cx="3429000" cy="2862322"/>
          </a:xfrm>
          <a:prstGeom prst="rect">
            <a:avLst/>
          </a:prstGeom>
          <a:ln>
            <a:solidFill>
              <a:schemeClr val="accent6">
                <a:lumMod val="75000"/>
              </a:schemeClr>
            </a:solidFill>
          </a:ln>
        </p:spPr>
        <p:txBody>
          <a:bodyPr>
            <a:spAutoFit/>
          </a:bodyPr>
          <a:lstStyle/>
          <a:p>
            <a:r>
              <a:rPr lang="en-GB" sz="1200" u="sng" dirty="0"/>
              <a:t>Long-term Responses</a:t>
            </a:r>
          </a:p>
          <a:p>
            <a:pPr marL="108000" indent="-108000" defTabSz="914400">
              <a:buFont typeface="Arial" panose="020B0604020202020204" pitchFamily="34" charset="0"/>
              <a:buChar char="•"/>
              <a:defRPr/>
            </a:pPr>
            <a:r>
              <a:rPr lang="en-GB" sz="1200" dirty="0"/>
              <a:t>210 million tonnes of rubble removed within Turkey</a:t>
            </a:r>
          </a:p>
          <a:p>
            <a:pPr marL="108000" indent="-108000" defTabSz="914400">
              <a:buFont typeface="Arial" panose="020B0604020202020204" pitchFamily="34" charset="0"/>
              <a:buChar char="•"/>
              <a:defRPr/>
            </a:pPr>
            <a:r>
              <a:rPr lang="en-GB" sz="1200" dirty="0"/>
              <a:t>500,000 new houses need to be built. The president has committed to rebuilding every building within a year, this is a really bold promise and building work has slowed since he wont the election. Syria will take far longer to rebuild due to the lack of heavy machinery. </a:t>
            </a:r>
          </a:p>
          <a:p>
            <a:pPr marL="108000" indent="-108000" defTabSz="914400">
              <a:buFont typeface="Arial" panose="020B0604020202020204" pitchFamily="34" charset="0"/>
              <a:buChar char="•"/>
              <a:defRPr/>
            </a:pPr>
            <a:r>
              <a:rPr lang="en-GB" sz="1200" dirty="0"/>
              <a:t>There has been criticism of the wide disparity in response between Syria and Turkey. A major challenge to Syria’s response is the instability of the region and the closed border with Turkey. </a:t>
            </a:r>
          </a:p>
          <a:p>
            <a:pPr marL="108000" indent="-108000" defTabSz="914400">
              <a:buFont typeface="Arial" panose="020B0604020202020204" pitchFamily="34" charset="0"/>
              <a:buChar char="•"/>
              <a:defRPr/>
            </a:pPr>
            <a:r>
              <a:rPr lang="en-GB" sz="1200" dirty="0"/>
              <a:t>The World Bank has made $1.78 billion available for the reconstruction of Turkey and Syria.  </a:t>
            </a:r>
          </a:p>
        </p:txBody>
      </p:sp>
    </p:spTree>
    <p:extLst>
      <p:ext uri="{BB962C8B-B14F-4D97-AF65-F5344CB8AC3E}">
        <p14:creationId xmlns:p14="http://schemas.microsoft.com/office/powerpoint/2010/main" val="242943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385" y="203515"/>
            <a:ext cx="6480086" cy="1751409"/>
          </a:xfrm>
        </p:spPr>
        <p:txBody>
          <a:bodyPr anchor="t"/>
          <a:lstStyle/>
          <a:p>
            <a:pPr algn="ctr"/>
            <a:r>
              <a:rPr lang="en-GB" u="sng"/>
              <a:t>Topic 2 – CHANGING CLIMATE</a:t>
            </a:r>
          </a:p>
        </p:txBody>
      </p:sp>
      <p:sp>
        <p:nvSpPr>
          <p:cNvPr id="5" name="Rectangle 4"/>
          <p:cNvSpPr/>
          <p:nvPr/>
        </p:nvSpPr>
        <p:spPr>
          <a:xfrm>
            <a:off x="185384" y="1757680"/>
            <a:ext cx="3060091" cy="4936993"/>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Global Impacts</a:t>
            </a:r>
            <a:r>
              <a:rPr lang="en-GB" sz="240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400"/>
              <a:t>Explore a range of social, economic and environmental impacts of climate change worldwide such as those resulting from sea level rise and extreme weather events. The impacts studied should relate to the 21st century.</a:t>
            </a:r>
            <a:endParaRPr lang="en-GB" sz="240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358971" y="1757680"/>
            <a:ext cx="3306500" cy="4936993"/>
          </a:xfrm>
          <a:prstGeom prst="rect">
            <a:avLst/>
          </a:prstGeom>
          <a:solidFill>
            <a:srgbClr val="FFC000"/>
          </a:solidFill>
          <a:ln>
            <a:solidFill>
              <a:schemeClr val="tx1"/>
            </a:solidFill>
          </a:ln>
        </p:spPr>
        <p:txBody>
          <a:bodyPr wrap="square">
            <a:spAutoFit/>
          </a:bodyPr>
          <a:lstStyle/>
          <a:p>
            <a:pPr>
              <a:lnSpc>
                <a:spcPct val="107000"/>
              </a:lnSpc>
              <a:spcAft>
                <a:spcPts val="800"/>
              </a:spcAft>
            </a:pPr>
            <a:r>
              <a:rPr lang="en-GB" sz="2400" u="sng">
                <a:latin typeface="Calibri" panose="020F0502020204030204" pitchFamily="34" charset="0"/>
                <a:ea typeface="Calibri" panose="020F0502020204030204" pitchFamily="34" charset="0"/>
                <a:cs typeface="Times New Roman" panose="02020603050405020304" pitchFamily="18" charset="0"/>
              </a:rPr>
              <a:t>UK Impacts</a:t>
            </a:r>
            <a:r>
              <a:rPr lang="en-GB" sz="240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400"/>
              <a:t>Explore a range of social, economic and environmental impacts of climate change within the UK such as the impact on weather patterns, seasonal changes and changes in industry. The impacts studied should relate to the 21st century.</a:t>
            </a:r>
            <a:endParaRPr lang="en-GB"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367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DB786A-AADC-CC40-94F2-0C6B1445BCE0}" type="slidenum">
              <a:rPr lang="en-US" smtClean="0"/>
              <a:t>8</a:t>
            </a:fld>
            <a:endParaRPr lang="en-US"/>
          </a:p>
        </p:txBody>
      </p:sp>
      <p:sp>
        <p:nvSpPr>
          <p:cNvPr id="5" name="TextBox 4"/>
          <p:cNvSpPr txBox="1"/>
          <p:nvPr/>
        </p:nvSpPr>
        <p:spPr>
          <a:xfrm>
            <a:off x="0" y="84477"/>
            <a:ext cx="6858000" cy="461665"/>
          </a:xfrm>
          <a:prstGeom prst="rect">
            <a:avLst/>
          </a:prstGeom>
          <a:noFill/>
        </p:spPr>
        <p:txBody>
          <a:bodyPr wrap="square" rtlCol="0">
            <a:spAutoFit/>
          </a:bodyPr>
          <a:lstStyle/>
          <a:p>
            <a:pPr algn="ctr"/>
            <a:r>
              <a:rPr lang="en-GB" sz="2400" b="1"/>
              <a:t>UK Impacts of Climate Change</a:t>
            </a:r>
          </a:p>
        </p:txBody>
      </p:sp>
      <p:sp>
        <p:nvSpPr>
          <p:cNvPr id="3" name="TextBox 2">
            <a:extLst>
              <a:ext uri="{FF2B5EF4-FFF2-40B4-BE49-F238E27FC236}">
                <a16:creationId xmlns:a16="http://schemas.microsoft.com/office/drawing/2014/main" id="{9BDB61AE-0EAC-4822-B0D2-ACA910DBBB00}"/>
              </a:ext>
            </a:extLst>
          </p:cNvPr>
          <p:cNvSpPr txBox="1"/>
          <p:nvPr/>
        </p:nvSpPr>
        <p:spPr>
          <a:xfrm>
            <a:off x="215348" y="556593"/>
            <a:ext cx="6427304" cy="8371523"/>
          </a:xfrm>
          <a:prstGeom prst="rect">
            <a:avLst/>
          </a:prstGeom>
          <a:noFill/>
        </p:spPr>
        <p:txBody>
          <a:bodyPr wrap="square" rtlCol="0">
            <a:spAutoFit/>
          </a:bodyPr>
          <a:lstStyle/>
          <a:p>
            <a:endParaRPr lang="en-GB" sz="1400"/>
          </a:p>
          <a:p>
            <a:r>
              <a:rPr lang="en-GB" sz="1400"/>
              <a:t>- Urban planners would need to re-think where to build new housing developments as floodplains are flooded more often.</a:t>
            </a:r>
          </a:p>
          <a:p>
            <a:endParaRPr lang="en-GB" sz="1400"/>
          </a:p>
          <a:p>
            <a:r>
              <a:rPr lang="en-GB" sz="1400"/>
              <a:t>- By 2080, some scientists suggest there will be a 75cm sea level rise – we could see an increase in storm surges. 30% of the UK’s population live within 10 miles of the coast.  Low level areas of eastern England could be at threat of sea level rise (due to the melting glaciers).  Coastal regions contain manufacturing, oil and gas terminals. £120 billion worth of infrastructure is at risk because of coastal flooding.</a:t>
            </a:r>
          </a:p>
          <a:p>
            <a:endParaRPr lang="en-GB" sz="1400"/>
          </a:p>
          <a:p>
            <a:r>
              <a:rPr lang="en-GB" sz="1400"/>
              <a:t>- In 2003, Europe experienced a 10 day heatwave. Temperatures reached 40°c across many parts of Europe - caused 35,000 deaths. In Kent, temperatures reached 38.5°c and in the UK alone 2000 people died. </a:t>
            </a:r>
          </a:p>
          <a:p>
            <a:endParaRPr lang="en-GB" sz="1400"/>
          </a:p>
          <a:p>
            <a:r>
              <a:rPr lang="en-GB" sz="1400"/>
              <a:t>- In general, summers will become hotter and drier. People who suffer from breathing difficulties such as asthma are more likely to become ill as pollution increases.</a:t>
            </a:r>
          </a:p>
          <a:p>
            <a:endParaRPr lang="en-GB" sz="1400"/>
          </a:p>
          <a:p>
            <a:r>
              <a:rPr lang="en-GB" sz="1400"/>
              <a:t>- By 2080 temperatures are expected to rise by 4°c. This would lead to water shortages although household heating bills would decrease.</a:t>
            </a:r>
          </a:p>
          <a:p>
            <a:endParaRPr lang="en-GB" sz="1400"/>
          </a:p>
          <a:p>
            <a:r>
              <a:rPr lang="en-GB" sz="1400"/>
              <a:t>- The Thames Barrier prevents London from being flooded. But in 2080, it is unlikely to stop the predicted storm surges and Central London could experience significant flooding - up to 2 metres deep.</a:t>
            </a:r>
          </a:p>
          <a:p>
            <a:endParaRPr lang="en-GB" sz="1400"/>
          </a:p>
          <a:p>
            <a:r>
              <a:rPr lang="en-GB" sz="1400"/>
              <a:t>- Plants/insects that birds feed on could disappear - Birds can't nest - populations could become extinct. The comma butterfly has already moved north to areas with a lower temperature.</a:t>
            </a:r>
          </a:p>
          <a:p>
            <a:endParaRPr lang="en-GB"/>
          </a:p>
          <a:p>
            <a:endParaRPr lang="en-GB"/>
          </a:p>
          <a:p>
            <a:endParaRPr lang="en-GB" sz="1400"/>
          </a:p>
          <a:p>
            <a:endParaRPr lang="en-GB" sz="1400"/>
          </a:p>
          <a:p>
            <a:endParaRPr lang="en-GB" sz="1400"/>
          </a:p>
          <a:p>
            <a:endParaRPr lang="en-GB" sz="1400"/>
          </a:p>
          <a:p>
            <a:endParaRPr lang="en-GB"/>
          </a:p>
          <a:p>
            <a:r>
              <a:rPr lang="en-GB"/>
              <a:t> </a:t>
            </a:r>
          </a:p>
          <a:p>
            <a:endParaRPr lang="en-GB"/>
          </a:p>
        </p:txBody>
      </p:sp>
      <p:pic>
        <p:nvPicPr>
          <p:cNvPr id="1026" name="Picture 2" descr="What will the UK weather be like in 2100? • Skeptical Science">
            <a:extLst>
              <a:ext uri="{FF2B5EF4-FFF2-40B4-BE49-F238E27FC236}">
                <a16:creationId xmlns:a16="http://schemas.microsoft.com/office/drawing/2014/main" id="{BACAD82D-31FC-4D60-8D3A-0011B6FBD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48" y="6705205"/>
            <a:ext cx="3249059" cy="2354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s map by climate scientists shows which parts of the UK could be  underwater in the next decade | Yorkshire Evening Post">
            <a:extLst>
              <a:ext uri="{FF2B5EF4-FFF2-40B4-BE49-F238E27FC236}">
                <a16:creationId xmlns:a16="http://schemas.microsoft.com/office/drawing/2014/main" id="{F2DD49D1-A492-4EF0-B2A7-6E452AF4E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629" y="6631319"/>
            <a:ext cx="2209800" cy="233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7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DB786A-AADC-CC40-94F2-0C6B1445BCE0}" type="slidenum">
              <a:rPr lang="en-US" smtClean="0"/>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532" y="499461"/>
            <a:ext cx="3108468" cy="1418822"/>
          </a:xfrm>
          <a:prstGeom prst="rect">
            <a:avLst/>
          </a:prstGeom>
        </p:spPr>
      </p:pic>
      <p:sp>
        <p:nvSpPr>
          <p:cNvPr id="5" name="TextBox 4"/>
          <p:cNvSpPr txBox="1"/>
          <p:nvPr/>
        </p:nvSpPr>
        <p:spPr>
          <a:xfrm>
            <a:off x="0" y="-1359"/>
            <a:ext cx="6857999" cy="461665"/>
          </a:xfrm>
          <a:prstGeom prst="rect">
            <a:avLst/>
          </a:prstGeom>
          <a:noFill/>
        </p:spPr>
        <p:txBody>
          <a:bodyPr wrap="square" rtlCol="0">
            <a:spAutoFit/>
          </a:bodyPr>
          <a:lstStyle/>
          <a:p>
            <a:pPr algn="ctr"/>
            <a:r>
              <a:rPr lang="en-GB" sz="2400" b="1"/>
              <a:t>Rising Sea Levels: Tuvalu</a:t>
            </a:r>
          </a:p>
        </p:txBody>
      </p:sp>
      <p:sp>
        <p:nvSpPr>
          <p:cNvPr id="6" name="Rectangle 5"/>
          <p:cNvSpPr/>
          <p:nvPr/>
        </p:nvSpPr>
        <p:spPr>
          <a:xfrm>
            <a:off x="36577" y="700012"/>
            <a:ext cx="3673540" cy="1200329"/>
          </a:xfrm>
          <a:prstGeom prst="rect">
            <a:avLst/>
          </a:prstGeom>
          <a:ln>
            <a:solidFill>
              <a:schemeClr val="accent2">
                <a:lumMod val="60000"/>
                <a:lumOff val="40000"/>
              </a:schemeClr>
            </a:solidFill>
          </a:ln>
        </p:spPr>
        <p:txBody>
          <a:bodyPr wrap="square">
            <a:spAutoFit/>
          </a:bodyPr>
          <a:lstStyle/>
          <a:p>
            <a:r>
              <a:rPr lang="en-GB" sz="1200">
                <a:latin typeface="Arial" panose="020B0604020202020204" pitchFamily="34" charset="0"/>
                <a:cs typeface="Arial" panose="020B0604020202020204" pitchFamily="34" charset="0"/>
              </a:rPr>
              <a:t>Location</a:t>
            </a:r>
          </a:p>
          <a:p>
            <a:r>
              <a:rPr lang="en-GB" sz="1200">
                <a:latin typeface="Arial" panose="020B0604020202020204" pitchFamily="34" charset="0"/>
                <a:cs typeface="Arial" panose="020B0604020202020204" pitchFamily="34" charset="0"/>
              </a:rPr>
              <a:t>Tuvalu is a group of tiny islands in the South Pacific. Most islands are low-lying with the highest point being 4.5m above sea level. Population is 11,000 people and the economy relies mainly from exporting copra (dried coconut kernels).  </a:t>
            </a:r>
          </a:p>
        </p:txBody>
      </p:sp>
      <p:sp>
        <p:nvSpPr>
          <p:cNvPr id="8" name="Rectangle 7"/>
          <p:cNvSpPr/>
          <p:nvPr/>
        </p:nvSpPr>
        <p:spPr>
          <a:xfrm>
            <a:off x="0" y="4230753"/>
            <a:ext cx="6857998" cy="2123658"/>
          </a:xfrm>
          <a:prstGeom prst="rect">
            <a:avLst/>
          </a:prstGeom>
          <a:ln>
            <a:solidFill>
              <a:schemeClr val="accent2">
                <a:lumMod val="60000"/>
                <a:lumOff val="40000"/>
              </a:schemeClr>
            </a:solidFill>
          </a:ln>
        </p:spPr>
        <p:txBody>
          <a:bodyPr wrap="square">
            <a:spAutoFit/>
          </a:bodyPr>
          <a:lstStyle/>
          <a:p>
            <a:pPr lvl="0"/>
            <a:r>
              <a:rPr lang="en-GB" sz="1200">
                <a:solidFill>
                  <a:prstClr val="black"/>
                </a:solidFill>
                <a:latin typeface="Arial" panose="020B0604020202020204" pitchFamily="34" charset="0"/>
                <a:cs typeface="Arial" panose="020B0604020202020204" pitchFamily="34" charset="0"/>
              </a:rPr>
              <a:t>Responses</a:t>
            </a:r>
          </a:p>
          <a:p>
            <a:pPr marL="171450" lvl="0" indent="-171450">
              <a:buFont typeface="Arial" panose="020B0604020202020204" pitchFamily="34" charset="0"/>
              <a:buChar char="•"/>
            </a:pPr>
            <a:r>
              <a:rPr lang="en-GB" sz="1200">
                <a:solidFill>
                  <a:prstClr val="black"/>
                </a:solidFill>
                <a:latin typeface="Arial" panose="020B0604020202020204" pitchFamily="34" charset="0"/>
                <a:cs typeface="Arial" panose="020B0604020202020204" pitchFamily="34" charset="0"/>
              </a:rPr>
              <a:t>4000 people (1/3 population) have already moved to New Zealand</a:t>
            </a:r>
          </a:p>
          <a:p>
            <a:pPr marL="171450" lvl="0" indent="-171450">
              <a:buFont typeface="Arial" panose="020B0604020202020204" pitchFamily="34" charset="0"/>
              <a:buChar char="•"/>
            </a:pPr>
            <a:r>
              <a:rPr lang="en-GB" sz="1200">
                <a:solidFill>
                  <a:prstClr val="black"/>
                </a:solidFill>
                <a:latin typeface="Arial" panose="020B0604020202020204" pitchFamily="34" charset="0"/>
                <a:cs typeface="Arial" panose="020B0604020202020204" pitchFamily="34" charset="0"/>
              </a:rPr>
              <a:t>Campaigning internationally for a reduction in carbon emissions. </a:t>
            </a:r>
          </a:p>
          <a:p>
            <a:pPr marL="171450" lvl="0" indent="-171450">
              <a:buFont typeface="Arial" panose="020B0604020202020204" pitchFamily="34" charset="0"/>
              <a:buChar char="•"/>
            </a:pPr>
            <a:r>
              <a:rPr lang="en-GB" sz="1200">
                <a:solidFill>
                  <a:prstClr val="black"/>
                </a:solidFill>
                <a:latin typeface="Arial" panose="020B0604020202020204" pitchFamily="34" charset="0"/>
                <a:cs typeface="Arial" panose="020B0604020202020204" pitchFamily="34" charset="0"/>
              </a:rPr>
              <a:t>Migration to safer islands off the coast of New Zealand. </a:t>
            </a:r>
          </a:p>
          <a:p>
            <a:pPr marL="171450" lvl="0" indent="-171450">
              <a:buFont typeface="Arial" panose="020B0604020202020204" pitchFamily="34" charset="0"/>
              <a:buChar char="•"/>
            </a:pPr>
            <a:r>
              <a:rPr lang="en-GB" sz="1200">
                <a:solidFill>
                  <a:prstClr val="black"/>
                </a:solidFill>
                <a:latin typeface="Arial" panose="020B0604020202020204" pitchFamily="34" charset="0"/>
                <a:cs typeface="Arial" panose="020B0604020202020204" pitchFamily="34" charset="0"/>
              </a:rPr>
              <a:t>Low sea walls have been constructed to prevent erosion and flooding. </a:t>
            </a:r>
          </a:p>
          <a:p>
            <a:pPr marL="171450" lvl="0" indent="-171450">
              <a:buFont typeface="Arial" panose="020B0604020202020204" pitchFamily="34" charset="0"/>
              <a:buChar char="•"/>
            </a:pPr>
            <a:r>
              <a:rPr lang="en-GB" sz="1200">
                <a:solidFill>
                  <a:prstClr val="black"/>
                </a:solidFill>
                <a:latin typeface="Arial" panose="020B0604020202020204" pitchFamily="34" charset="0"/>
                <a:cs typeface="Arial" panose="020B0604020202020204" pitchFamily="34" charset="0"/>
              </a:rPr>
              <a:t>Japan supporting coral reef restoration by introducing new species to damaged reefs.</a:t>
            </a:r>
          </a:p>
          <a:p>
            <a:pPr marL="171450" lvl="0" indent="-171450">
              <a:buFont typeface="Arial" panose="020B0604020202020204" pitchFamily="34" charset="0"/>
              <a:buChar char="•"/>
            </a:pPr>
            <a:r>
              <a:rPr lang="en-GB" sz="1200">
                <a:solidFill>
                  <a:prstClr val="black"/>
                </a:solidFill>
                <a:latin typeface="Arial" panose="020B0604020202020204" pitchFamily="34" charset="0"/>
                <a:cs typeface="Arial" panose="020B0604020202020204" pitchFamily="34" charset="0"/>
              </a:rPr>
              <a:t>New islands are being constructed higher above sea level</a:t>
            </a:r>
          </a:p>
          <a:p>
            <a:pPr marL="171450" lvl="0" indent="-171450">
              <a:buFont typeface="Arial" panose="020B0604020202020204" pitchFamily="34" charset="0"/>
              <a:buChar char="•"/>
            </a:pPr>
            <a:r>
              <a:rPr lang="en-GB" sz="1200">
                <a:solidFill>
                  <a:prstClr val="black"/>
                </a:solidFill>
                <a:latin typeface="Arial" panose="020B0604020202020204" pitchFamily="34" charset="0"/>
                <a:cs typeface="Arial" panose="020B0604020202020204" pitchFamily="34" charset="0"/>
              </a:rPr>
              <a:t>The vessel day scheme – to combat fish migration each country that is a member is allocated 45,000 fishing days which can be sold to other countries when there is no fish. You can buy days from other countries when you have a lot of fish. This means revenue can still be made when there is no fish in your waters. </a:t>
            </a:r>
          </a:p>
        </p:txBody>
      </p:sp>
      <p:pic>
        <p:nvPicPr>
          <p:cNvPr id="3074" name="Picture 2" descr="Image result for tuvalu climate change impacts"/>
          <p:cNvPicPr>
            <a:picLocks noChangeAspect="1" noChangeArrowheads="1"/>
          </p:cNvPicPr>
          <p:nvPr/>
        </p:nvPicPr>
        <p:blipFill rotWithShape="1">
          <a:blip r:embed="rId3">
            <a:extLst>
              <a:ext uri="{28A0092B-C50C-407E-A947-70E740481C1C}">
                <a14:useLocalDpi xmlns:a14="http://schemas.microsoft.com/office/drawing/2010/main" val="0"/>
              </a:ext>
            </a:extLst>
          </a:blip>
          <a:srcRect t="10670" b="9153"/>
          <a:stretch/>
        </p:blipFill>
        <p:spPr bwMode="auto">
          <a:xfrm>
            <a:off x="269858" y="6370838"/>
            <a:ext cx="2460786" cy="13172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0972" r="5384"/>
          <a:stretch/>
        </p:blipFill>
        <p:spPr bwMode="auto">
          <a:xfrm>
            <a:off x="3637174" y="6370838"/>
            <a:ext cx="2460787" cy="1426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 y="7773699"/>
            <a:ext cx="6858000" cy="1384995"/>
          </a:xfrm>
          <a:prstGeom prst="rect">
            <a:avLst/>
          </a:prstGeom>
          <a:noFill/>
        </p:spPr>
        <p:txBody>
          <a:bodyPr wrap="square" rtlCol="0">
            <a:spAutoFit/>
          </a:bodyPr>
          <a:lstStyle/>
          <a:p>
            <a:r>
              <a:rPr lang="en-GB" sz="1400"/>
              <a:t>Global response:</a:t>
            </a:r>
          </a:p>
          <a:p>
            <a:r>
              <a:rPr lang="en-GB" sz="1400"/>
              <a:t>Kyoto Protocol came into force in 2005. 192 countries are part of the agreement to reduce carbon emissions to meet individual targets. USA is not signed up to the agreement and Canada withdrew in 2012. Developed countries are recognised as the responsible parties and are therefore expected to do more. There is a monitoring systems to hold countries to account.</a:t>
            </a:r>
          </a:p>
        </p:txBody>
      </p:sp>
      <p:sp>
        <p:nvSpPr>
          <p:cNvPr id="9" name="TextBox 8">
            <a:extLst>
              <a:ext uri="{FF2B5EF4-FFF2-40B4-BE49-F238E27FC236}">
                <a16:creationId xmlns:a16="http://schemas.microsoft.com/office/drawing/2014/main" id="{82F46FA2-6015-49ED-972D-59B195B4E940}"/>
              </a:ext>
            </a:extLst>
          </p:cNvPr>
          <p:cNvSpPr txBox="1"/>
          <p:nvPr/>
        </p:nvSpPr>
        <p:spPr>
          <a:xfrm>
            <a:off x="36578" y="2157654"/>
            <a:ext cx="2146186" cy="1569660"/>
          </a:xfrm>
          <a:prstGeom prst="rect">
            <a:avLst/>
          </a:prstGeom>
          <a:noFill/>
        </p:spPr>
        <p:txBody>
          <a:bodyPr wrap="square" rtlCol="0">
            <a:spAutoFit/>
          </a:bodyPr>
          <a:lstStyle/>
          <a:p>
            <a:r>
              <a:rPr lang="en-GB" sz="1200"/>
              <a:t>Social</a:t>
            </a:r>
          </a:p>
          <a:p>
            <a:pPr marL="172800" indent="-171450">
              <a:buFont typeface="Arial" panose="020B0604020202020204" pitchFamily="34" charset="0"/>
              <a:buChar char="•"/>
            </a:pPr>
            <a:r>
              <a:rPr lang="en-GB" sz="1200"/>
              <a:t>Wells are becoming polluted by seawater</a:t>
            </a:r>
          </a:p>
          <a:p>
            <a:pPr marL="172800" indent="-171450">
              <a:buFont typeface="Arial" panose="020B0604020202020204" pitchFamily="34" charset="0"/>
              <a:buChar char="•"/>
            </a:pPr>
            <a:r>
              <a:rPr lang="en-GB" sz="1200"/>
              <a:t>High tides are starting to threaten homes and roads</a:t>
            </a:r>
          </a:p>
          <a:p>
            <a:pPr marL="172800" indent="-171450">
              <a:buFont typeface="Arial" panose="020B0604020202020204" pitchFamily="34" charset="0"/>
              <a:buChar char="•"/>
            </a:pPr>
            <a:r>
              <a:rPr lang="en-GB" sz="1200"/>
              <a:t>Reduction in water supply due to more frequent droughts</a:t>
            </a:r>
          </a:p>
        </p:txBody>
      </p:sp>
      <p:sp>
        <p:nvSpPr>
          <p:cNvPr id="10" name="TextBox 9">
            <a:extLst>
              <a:ext uri="{FF2B5EF4-FFF2-40B4-BE49-F238E27FC236}">
                <a16:creationId xmlns:a16="http://schemas.microsoft.com/office/drawing/2014/main" id="{561EDEE7-C978-4F4D-A2B6-02C89BD1D6B5}"/>
              </a:ext>
            </a:extLst>
          </p:cNvPr>
          <p:cNvSpPr txBox="1"/>
          <p:nvPr/>
        </p:nvSpPr>
        <p:spPr>
          <a:xfrm>
            <a:off x="4440652" y="2090668"/>
            <a:ext cx="2417349" cy="2123658"/>
          </a:xfrm>
          <a:prstGeom prst="rect">
            <a:avLst/>
          </a:prstGeom>
          <a:noFill/>
        </p:spPr>
        <p:txBody>
          <a:bodyPr wrap="square" rtlCol="0">
            <a:spAutoFit/>
          </a:bodyPr>
          <a:lstStyle/>
          <a:p>
            <a:r>
              <a:rPr lang="en-GB" sz="1200"/>
              <a:t>Economic</a:t>
            </a:r>
          </a:p>
          <a:p>
            <a:pPr marL="171450" indent="-171450">
              <a:buFont typeface="Arial" panose="020B0604020202020204" pitchFamily="34" charset="0"/>
              <a:buChar char="•"/>
            </a:pPr>
            <a:r>
              <a:rPr lang="en-GB" sz="1200"/>
              <a:t>Increased levels of </a:t>
            </a:r>
            <a:r>
              <a:rPr lang="en-GB" sz="1200" err="1"/>
              <a:t>salinisation</a:t>
            </a:r>
            <a:r>
              <a:rPr lang="en-GB" sz="1200"/>
              <a:t> affects soil for agriculture</a:t>
            </a:r>
          </a:p>
          <a:p>
            <a:pPr marL="171450" indent="-171450">
              <a:buFont typeface="Arial" panose="020B0604020202020204" pitchFamily="34" charset="0"/>
              <a:buChar char="•"/>
            </a:pPr>
            <a:r>
              <a:rPr lang="en-GB" sz="1200"/>
              <a:t>Coastal erosion destroys productive farmland</a:t>
            </a:r>
          </a:p>
          <a:p>
            <a:pPr marL="171450" indent="-171450">
              <a:buFont typeface="Arial" panose="020B0604020202020204" pitchFamily="34" charset="0"/>
              <a:buChar char="•"/>
            </a:pPr>
            <a:r>
              <a:rPr lang="en-GB" sz="1200"/>
              <a:t>Main runway threatened by flooding</a:t>
            </a:r>
          </a:p>
          <a:p>
            <a:pPr marL="171450" indent="-171450">
              <a:buFont typeface="Arial" panose="020B0604020202020204" pitchFamily="34" charset="0"/>
              <a:buChar char="•"/>
            </a:pPr>
            <a:r>
              <a:rPr lang="en-GB" sz="1200"/>
              <a:t>Reduced fish stocks especially tuna are affecting the main income (54% of income) generation</a:t>
            </a:r>
          </a:p>
        </p:txBody>
      </p:sp>
      <p:sp>
        <p:nvSpPr>
          <p:cNvPr id="11" name="TextBox 10">
            <a:extLst>
              <a:ext uri="{FF2B5EF4-FFF2-40B4-BE49-F238E27FC236}">
                <a16:creationId xmlns:a16="http://schemas.microsoft.com/office/drawing/2014/main" id="{9F222D10-9DA4-4AF6-B98D-239E389ABEBF}"/>
              </a:ext>
            </a:extLst>
          </p:cNvPr>
          <p:cNvSpPr txBox="1"/>
          <p:nvPr/>
        </p:nvSpPr>
        <p:spPr>
          <a:xfrm>
            <a:off x="2220326" y="2370320"/>
            <a:ext cx="2220326" cy="1384995"/>
          </a:xfrm>
          <a:prstGeom prst="rect">
            <a:avLst/>
          </a:prstGeom>
          <a:noFill/>
        </p:spPr>
        <p:txBody>
          <a:bodyPr wrap="square" rtlCol="0">
            <a:spAutoFit/>
          </a:bodyPr>
          <a:lstStyle/>
          <a:p>
            <a:r>
              <a:rPr lang="en-GB" sz="1200"/>
              <a:t>Environmental</a:t>
            </a:r>
          </a:p>
          <a:p>
            <a:pPr marL="171450" indent="-171450">
              <a:buFont typeface="Arial" panose="020B0604020202020204" pitchFamily="34" charset="0"/>
              <a:buChar char="•"/>
            </a:pPr>
            <a:r>
              <a:rPr lang="en-GB" sz="1200"/>
              <a:t>Warmer temperatures are destroying fragile ecosystems such as coral reef</a:t>
            </a:r>
          </a:p>
          <a:p>
            <a:pPr marL="171450" indent="-171450">
              <a:buFont typeface="Arial" panose="020B0604020202020204" pitchFamily="34" charset="0"/>
              <a:buChar char="•"/>
            </a:pPr>
            <a:r>
              <a:rPr lang="en-GB" sz="1200"/>
              <a:t>Ocean acidification and warmer temperatures are reducing fish stocks</a:t>
            </a:r>
          </a:p>
        </p:txBody>
      </p:sp>
      <p:sp>
        <p:nvSpPr>
          <p:cNvPr id="12" name="TextBox 11">
            <a:extLst>
              <a:ext uri="{FF2B5EF4-FFF2-40B4-BE49-F238E27FC236}">
                <a16:creationId xmlns:a16="http://schemas.microsoft.com/office/drawing/2014/main" id="{BBA31CD2-433F-4785-84FE-D41C1E71F234}"/>
              </a:ext>
            </a:extLst>
          </p:cNvPr>
          <p:cNvSpPr txBox="1"/>
          <p:nvPr/>
        </p:nvSpPr>
        <p:spPr>
          <a:xfrm>
            <a:off x="2129995" y="1947403"/>
            <a:ext cx="2598009" cy="276999"/>
          </a:xfrm>
          <a:prstGeom prst="rect">
            <a:avLst/>
          </a:prstGeom>
          <a:noFill/>
        </p:spPr>
        <p:txBody>
          <a:bodyPr wrap="square" rtlCol="0">
            <a:spAutoFit/>
          </a:bodyPr>
          <a:lstStyle/>
          <a:p>
            <a:pPr algn="ctr"/>
            <a:r>
              <a:rPr lang="en-GB" sz="1200" u="sng"/>
              <a:t>Impacts from climate change</a:t>
            </a:r>
          </a:p>
        </p:txBody>
      </p:sp>
    </p:spTree>
    <p:extLst>
      <p:ext uri="{BB962C8B-B14F-4D97-AF65-F5344CB8AC3E}">
        <p14:creationId xmlns:p14="http://schemas.microsoft.com/office/powerpoint/2010/main" val="210011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Leaders xmlns="42337492-de93-46b6-8ec4-39fcb967fb2c" xsi:nil="true"/>
    <NotebookType xmlns="42337492-de93-46b6-8ec4-39fcb967fb2c" xsi:nil="true"/>
    <TeamsChannelId xmlns="42337492-de93-46b6-8ec4-39fcb967fb2c" xsi:nil="true"/>
    <Self_Registration_Enabled xmlns="42337492-de93-46b6-8ec4-39fcb967fb2c" xsi:nil="true"/>
    <Has_Leaders_Only_SectionGroup xmlns="42337492-de93-46b6-8ec4-39fcb967fb2c" xsi:nil="true"/>
    <Distribution_Groups xmlns="42337492-de93-46b6-8ec4-39fcb967fb2c" xsi:nil="true"/>
    <AppVersion xmlns="42337492-de93-46b6-8ec4-39fcb967fb2c" xsi:nil="true"/>
    <IsNotebookLocked xmlns="42337492-de93-46b6-8ec4-39fcb967fb2c" xsi:nil="true"/>
    <Invited_Members xmlns="42337492-de93-46b6-8ec4-39fcb967fb2c" xsi:nil="true"/>
    <Math_Settings xmlns="42337492-de93-46b6-8ec4-39fcb967fb2c" xsi:nil="true"/>
    <Templates xmlns="42337492-de93-46b6-8ec4-39fcb967fb2c" xsi:nil="true"/>
    <Members xmlns="42337492-de93-46b6-8ec4-39fcb967fb2c">
      <UserInfo>
        <DisplayName/>
        <AccountId xsi:nil="true"/>
        <AccountType/>
      </UserInfo>
    </Members>
    <Member_Groups xmlns="42337492-de93-46b6-8ec4-39fcb967fb2c">
      <UserInfo>
        <DisplayName/>
        <AccountId xsi:nil="true"/>
        <AccountType/>
      </UserInfo>
    </Member_Groups>
    <FolderType xmlns="42337492-de93-46b6-8ec4-39fcb967fb2c" xsi:nil="true"/>
    <LMS_Mappings xmlns="42337492-de93-46b6-8ec4-39fcb967fb2c" xsi:nil="true"/>
    <DefaultSectionNames xmlns="42337492-de93-46b6-8ec4-39fcb967fb2c" xsi:nil="true"/>
    <Is_Collaboration_Space_Locked xmlns="42337492-de93-46b6-8ec4-39fcb967fb2c" xsi:nil="true"/>
    <CultureName xmlns="42337492-de93-46b6-8ec4-39fcb967fb2c" xsi:nil="true"/>
    <Owner xmlns="42337492-de93-46b6-8ec4-39fcb967fb2c">
      <UserInfo>
        <DisplayName/>
        <AccountId xsi:nil="true"/>
        <AccountType/>
      </UserInfo>
    </Owner>
    <Leaders xmlns="42337492-de93-46b6-8ec4-39fcb967fb2c">
      <UserInfo>
        <DisplayName/>
        <AccountId xsi:nil="true"/>
        <AccountType/>
      </UserInfo>
    </Leaders>
    <TaxCatchAll xmlns="1a81dbfc-6715-422b-bea6-f83427372c05" xsi:nil="true"/>
    <lcf76f155ced4ddcb4097134ff3c332f xmlns="42337492-de93-46b6-8ec4-39fcb967fb2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45D7552145FC4BB853F36EEC9011C1" ma:contentTypeVersion="37" ma:contentTypeDescription="Create a new document." ma:contentTypeScope="" ma:versionID="593c780c5a6f36da474c54e8906f92cf">
  <xsd:schema xmlns:xsd="http://www.w3.org/2001/XMLSchema" xmlns:xs="http://www.w3.org/2001/XMLSchema" xmlns:p="http://schemas.microsoft.com/office/2006/metadata/properties" xmlns:ns2="42337492-de93-46b6-8ec4-39fcb967fb2c" xmlns:ns3="1a81dbfc-6715-422b-bea6-f83427372c05" targetNamespace="http://schemas.microsoft.com/office/2006/metadata/properties" ma:root="true" ma:fieldsID="754e65fa34bfc6f8cf501bcb22d6338b" ns2:_="" ns3:_="">
    <xsd:import namespace="42337492-de93-46b6-8ec4-39fcb967fb2c"/>
    <xsd:import namespace="1a81dbfc-6715-422b-bea6-f83427372c05"/>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37492-de93-46b6-8ec4-39fcb967fb2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Location" ma:index="36" nillable="true" ma:displayName="Location" ma:internalName="MediaServiceLocation" ma:readOnly="true">
      <xsd:simpleType>
        <xsd:restriction base="dms:Text"/>
      </xsd:simpleType>
    </xsd:element>
    <xsd:element name="MediaLengthInSeconds" ma:index="39" nillable="true" ma:displayName="Length (seconds)"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7c54b78a-094e-46c1-b652-aa351d87da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81dbfc-6715-422b-bea6-f83427372c05"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element name="TaxCatchAll" ma:index="42" nillable="true" ma:displayName="Taxonomy Catch All Column" ma:hidden="true" ma:list="{dd2ca6a5-8557-4ce5-93f4-a9c4d21a6fc6}" ma:internalName="TaxCatchAll" ma:showField="CatchAllData" ma:web="1a81dbfc-6715-422b-bea6-f83427372c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ED09AD-633B-401B-B28E-4C4F46234FCD}">
  <ds:schemaRefs>
    <ds:schemaRef ds:uri="http://schemas.microsoft.com/sharepoint/v3/contenttype/forms"/>
  </ds:schemaRefs>
</ds:datastoreItem>
</file>

<file path=customXml/itemProps2.xml><?xml version="1.0" encoding="utf-8"?>
<ds:datastoreItem xmlns:ds="http://schemas.openxmlformats.org/officeDocument/2006/customXml" ds:itemID="{F4F83604-F848-4E01-A20A-95932E475857}">
  <ds:schemaRefs>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1a81dbfc-6715-422b-bea6-f83427372c05"/>
    <ds:schemaRef ds:uri="42337492-de93-46b6-8ec4-39fcb967fb2c"/>
    <ds:schemaRef ds:uri="http://www.w3.org/XML/1998/namespace"/>
  </ds:schemaRefs>
</ds:datastoreItem>
</file>

<file path=customXml/itemProps3.xml><?xml version="1.0" encoding="utf-8"?>
<ds:datastoreItem xmlns:ds="http://schemas.openxmlformats.org/officeDocument/2006/customXml" ds:itemID="{E4D19242-8560-487C-954B-1D99D5A0C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337492-de93-46b6-8ec4-39fcb967fb2c"/>
    <ds:schemaRef ds:uri="1a81dbfc-6715-422b-bea6-f83427372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5873</TotalTime>
  <Words>11279</Words>
  <Application>Microsoft Office PowerPoint</Application>
  <PresentationFormat>On-screen Show (4:3)</PresentationFormat>
  <Paragraphs>714</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Symbol</vt:lpstr>
      <vt:lpstr>Times New Roman</vt:lpstr>
      <vt:lpstr>Office Theme</vt:lpstr>
      <vt:lpstr>Case study revision guide </vt:lpstr>
      <vt:lpstr>Contents page: </vt:lpstr>
      <vt:lpstr>Topic 1 – Global Hazards</vt:lpstr>
      <vt:lpstr>PowerPoint Presentation</vt:lpstr>
      <vt:lpstr>PowerPoint Presentation</vt:lpstr>
      <vt:lpstr>PowerPoint Presentation</vt:lpstr>
      <vt:lpstr>Topic 2 – CHANGING CLIMATE</vt:lpstr>
      <vt:lpstr>PowerPoint Presentation</vt:lpstr>
      <vt:lpstr>PowerPoint Presentation</vt:lpstr>
      <vt:lpstr>Topic 3 – Distinctive Landscapes</vt:lpstr>
      <vt:lpstr>PowerPoint Presentation</vt:lpstr>
      <vt:lpstr>PowerPoint Presentation</vt:lpstr>
      <vt:lpstr>The Jurassic Coastline</vt:lpstr>
      <vt:lpstr>PowerPoint Presentation</vt:lpstr>
      <vt:lpstr>Topic 4 – Sustaining Ecosystems</vt:lpstr>
      <vt:lpstr>PowerPoint Presentation</vt:lpstr>
      <vt:lpstr>PowerPoint Presentation</vt:lpstr>
      <vt:lpstr>Sustainably managing Whaling, Arctic circle</vt:lpstr>
      <vt:lpstr>Managing the Arctic and Antarctica sustainably </vt:lpstr>
      <vt:lpstr>Topic 5 – Urban Futures</vt:lpstr>
      <vt:lpstr>PowerPoint Presentation</vt:lpstr>
      <vt:lpstr>PowerPoint Presentation</vt:lpstr>
      <vt:lpstr>PowerPoint Presentation</vt:lpstr>
      <vt:lpstr>PowerPoint Presentation</vt:lpstr>
      <vt:lpstr>Topic 6 – Dynamic Development</vt:lpstr>
      <vt:lpstr>Zambia</vt:lpstr>
      <vt:lpstr>Zambia</vt:lpstr>
      <vt:lpstr>Topic 7 – UK in the 21st Century</vt:lpstr>
      <vt:lpstr>PowerPoint Presentation</vt:lpstr>
      <vt:lpstr>PowerPoint Presentation</vt:lpstr>
      <vt:lpstr>PowerPoint Presentation</vt:lpstr>
      <vt:lpstr>Topic 8 – Resource Resilience</vt:lpstr>
      <vt:lpstr>Tanzania – an attempt towards food security</vt:lpstr>
      <vt:lpstr>Tanzania – an attempt towards food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revision guide</dc:title>
  <dc:creator>james crawley</dc:creator>
  <cp:lastModifiedBy>Louise Douglas</cp:lastModifiedBy>
  <cp:revision>23</cp:revision>
  <cp:lastPrinted>2021-09-30T09:21:41Z</cp:lastPrinted>
  <dcterms:created xsi:type="dcterms:W3CDTF">2017-07-27T11:03:50Z</dcterms:created>
  <dcterms:modified xsi:type="dcterms:W3CDTF">2024-02-22T18:37:58Z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0x010100E845D7552145FC4BB853F36EEC9011C1</vt:lpwstr>
  </property>
  <property fmtid="{D5CDD505-2E9C-101B-9397-08002B2CF9AE}" pid="3" name="MediaServiceImageTags">
    <vt:lpwstr/>
  </property>
</Properties>
</file>