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256" r:id="rId5"/>
    <p:sldId id="266" r:id="rId6"/>
    <p:sldId id="267" r:id="rId7"/>
    <p:sldId id="258" r:id="rId8"/>
    <p:sldId id="260" r:id="rId9"/>
    <p:sldId id="264" r:id="rId10"/>
    <p:sldId id="261" r:id="rId11"/>
    <p:sldId id="262" r:id="rId12"/>
    <p:sldId id="263" r:id="rId13"/>
    <p:sldId id="259" r:id="rId14"/>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FDBBC4"/>
    <a:srgbClr val="F90763"/>
    <a:srgbClr val="FA547C"/>
    <a:srgbClr val="FFCC00"/>
    <a:srgbClr val="FCA6BA"/>
    <a:srgbClr val="FF9933"/>
    <a:srgbClr val="FD638F"/>
    <a:srgbClr val="FF01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2" d="100"/>
          <a:sy n="52" d="100"/>
        </p:scale>
        <p:origin x="2292" y="84"/>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1F128F-1CFA-4C7E-8350-2D841D01AB53}" type="datetimeFigureOut">
              <a:rPr lang="en-GB" smtClean="0"/>
              <a:t>24/08/2021</a:t>
            </a:fld>
            <a:endParaRPr lang="en-GB"/>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47667A-4451-48F5-92D5-5375CDD8DE42}" type="slidenum">
              <a:rPr lang="en-GB" smtClean="0"/>
              <a:t>‹#›</a:t>
            </a:fld>
            <a:endParaRPr lang="en-GB"/>
          </a:p>
        </p:txBody>
      </p:sp>
    </p:spTree>
    <p:extLst>
      <p:ext uri="{BB962C8B-B14F-4D97-AF65-F5344CB8AC3E}">
        <p14:creationId xmlns:p14="http://schemas.microsoft.com/office/powerpoint/2010/main" val="3809686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947667A-4451-48F5-92D5-5375CDD8DE42}" type="slidenum">
              <a:rPr lang="en-GB" smtClean="0"/>
              <a:t>2</a:t>
            </a:fld>
            <a:endParaRPr lang="en-GB"/>
          </a:p>
        </p:txBody>
      </p:sp>
    </p:spTree>
    <p:extLst>
      <p:ext uri="{BB962C8B-B14F-4D97-AF65-F5344CB8AC3E}">
        <p14:creationId xmlns:p14="http://schemas.microsoft.com/office/powerpoint/2010/main" val="319824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947667A-4451-48F5-92D5-5375CDD8DE42}" type="slidenum">
              <a:rPr lang="en-GB" smtClean="0"/>
              <a:t>4</a:t>
            </a:fld>
            <a:endParaRPr lang="en-GB"/>
          </a:p>
        </p:txBody>
      </p:sp>
    </p:spTree>
    <p:extLst>
      <p:ext uri="{BB962C8B-B14F-4D97-AF65-F5344CB8AC3E}">
        <p14:creationId xmlns:p14="http://schemas.microsoft.com/office/powerpoint/2010/main" val="2124554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947667A-4451-48F5-92D5-5375CDD8DE42}" type="slidenum">
              <a:rPr lang="en-GB" smtClean="0"/>
              <a:t>6</a:t>
            </a:fld>
            <a:endParaRPr lang="en-GB"/>
          </a:p>
        </p:txBody>
      </p:sp>
    </p:spTree>
    <p:extLst>
      <p:ext uri="{BB962C8B-B14F-4D97-AF65-F5344CB8AC3E}">
        <p14:creationId xmlns:p14="http://schemas.microsoft.com/office/powerpoint/2010/main" val="737700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947667A-4451-48F5-92D5-5375CDD8DE42}" type="slidenum">
              <a:rPr lang="en-GB" smtClean="0"/>
              <a:t>7</a:t>
            </a:fld>
            <a:endParaRPr lang="en-GB"/>
          </a:p>
        </p:txBody>
      </p:sp>
    </p:spTree>
    <p:extLst>
      <p:ext uri="{BB962C8B-B14F-4D97-AF65-F5344CB8AC3E}">
        <p14:creationId xmlns:p14="http://schemas.microsoft.com/office/powerpoint/2010/main" val="28795441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 communities?</a:t>
            </a:r>
            <a:endParaRPr lang="en-GB" dirty="0"/>
          </a:p>
        </p:txBody>
      </p:sp>
      <p:sp>
        <p:nvSpPr>
          <p:cNvPr id="4" name="Slide Number Placeholder 3"/>
          <p:cNvSpPr>
            <a:spLocks noGrp="1"/>
          </p:cNvSpPr>
          <p:nvPr>
            <p:ph type="sldNum" sz="quarter" idx="10"/>
          </p:nvPr>
        </p:nvSpPr>
        <p:spPr/>
        <p:txBody>
          <a:bodyPr/>
          <a:lstStyle/>
          <a:p>
            <a:fld id="{B947667A-4451-48F5-92D5-5375CDD8DE42}" type="slidenum">
              <a:rPr lang="en-GB" smtClean="0"/>
              <a:t>8</a:t>
            </a:fld>
            <a:endParaRPr lang="en-GB"/>
          </a:p>
        </p:txBody>
      </p:sp>
    </p:spTree>
    <p:extLst>
      <p:ext uri="{BB962C8B-B14F-4D97-AF65-F5344CB8AC3E}">
        <p14:creationId xmlns:p14="http://schemas.microsoft.com/office/powerpoint/2010/main" val="2469292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Modelled responses</a:t>
            </a:r>
            <a:endParaRPr lang="en-GB" dirty="0"/>
          </a:p>
        </p:txBody>
      </p:sp>
      <p:sp>
        <p:nvSpPr>
          <p:cNvPr id="4" name="Slide Number Placeholder 3"/>
          <p:cNvSpPr>
            <a:spLocks noGrp="1"/>
          </p:cNvSpPr>
          <p:nvPr>
            <p:ph type="sldNum" sz="quarter" idx="10"/>
          </p:nvPr>
        </p:nvSpPr>
        <p:spPr/>
        <p:txBody>
          <a:bodyPr/>
          <a:lstStyle/>
          <a:p>
            <a:fld id="{B947667A-4451-48F5-92D5-5375CDD8DE42}" type="slidenum">
              <a:rPr lang="en-GB" smtClean="0"/>
              <a:t>10</a:t>
            </a:fld>
            <a:endParaRPr lang="en-GB"/>
          </a:p>
        </p:txBody>
      </p:sp>
    </p:spTree>
    <p:extLst>
      <p:ext uri="{BB962C8B-B14F-4D97-AF65-F5344CB8AC3E}">
        <p14:creationId xmlns:p14="http://schemas.microsoft.com/office/powerpoint/2010/main" val="2474662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A574BA0-808B-45EA-A3CA-F022882061F1}" type="datetimeFigureOut">
              <a:rPr lang="en-GB" smtClean="0"/>
              <a:t>24/08/2021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0A27CA-62D8-46B6-97B6-9AF1C6D26665}" type="slidenum">
              <a:rPr lang="en-GB" smtClean="0"/>
              <a:t>‹#›</a:t>
            </a:fld>
            <a:endParaRPr lang="en-GB"/>
          </a:p>
        </p:txBody>
      </p:sp>
    </p:spTree>
    <p:extLst>
      <p:ext uri="{BB962C8B-B14F-4D97-AF65-F5344CB8AC3E}">
        <p14:creationId xmlns:p14="http://schemas.microsoft.com/office/powerpoint/2010/main" val="3477933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A574BA0-808B-45EA-A3CA-F022882061F1}" type="datetimeFigureOut">
              <a:rPr lang="en-GB" smtClean="0"/>
              <a:t>24/08/2021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0A27CA-62D8-46B6-97B6-9AF1C6D26665}" type="slidenum">
              <a:rPr lang="en-GB" smtClean="0"/>
              <a:t>‹#›</a:t>
            </a:fld>
            <a:endParaRPr lang="en-GB"/>
          </a:p>
        </p:txBody>
      </p:sp>
    </p:spTree>
    <p:extLst>
      <p:ext uri="{BB962C8B-B14F-4D97-AF65-F5344CB8AC3E}">
        <p14:creationId xmlns:p14="http://schemas.microsoft.com/office/powerpoint/2010/main" val="3167542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A574BA0-808B-45EA-A3CA-F022882061F1}" type="datetimeFigureOut">
              <a:rPr lang="en-GB" smtClean="0"/>
              <a:t>24/08/2021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0A27CA-62D8-46B6-97B6-9AF1C6D26665}" type="slidenum">
              <a:rPr lang="en-GB" smtClean="0"/>
              <a:t>‹#›</a:t>
            </a:fld>
            <a:endParaRPr lang="en-GB"/>
          </a:p>
        </p:txBody>
      </p:sp>
    </p:spTree>
    <p:extLst>
      <p:ext uri="{BB962C8B-B14F-4D97-AF65-F5344CB8AC3E}">
        <p14:creationId xmlns:p14="http://schemas.microsoft.com/office/powerpoint/2010/main" val="1335948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A574BA0-808B-45EA-A3CA-F022882061F1}" type="datetimeFigureOut">
              <a:rPr lang="en-GB" smtClean="0"/>
              <a:t>24/08/2021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0A27CA-62D8-46B6-97B6-9AF1C6D26665}" type="slidenum">
              <a:rPr lang="en-GB" smtClean="0"/>
              <a:t>‹#›</a:t>
            </a:fld>
            <a:endParaRPr lang="en-GB"/>
          </a:p>
        </p:txBody>
      </p:sp>
    </p:spTree>
    <p:extLst>
      <p:ext uri="{BB962C8B-B14F-4D97-AF65-F5344CB8AC3E}">
        <p14:creationId xmlns:p14="http://schemas.microsoft.com/office/powerpoint/2010/main" val="2127236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5333" b="1" cap="all"/>
            </a:lvl1pPr>
          </a:lstStyle>
          <a:p>
            <a:r>
              <a:rPr lang="en-US" smtClean="0"/>
              <a:t>Click to edit Master title style</a:t>
            </a:r>
            <a:endParaRPr lang="en-GB"/>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574BA0-808B-45EA-A3CA-F022882061F1}" type="datetimeFigureOut">
              <a:rPr lang="en-GB" smtClean="0"/>
              <a:t>24/08/2021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0A27CA-62D8-46B6-97B6-9AF1C6D26665}" type="slidenum">
              <a:rPr lang="en-GB" smtClean="0"/>
              <a:t>‹#›</a:t>
            </a:fld>
            <a:endParaRPr lang="en-GB"/>
          </a:p>
        </p:txBody>
      </p:sp>
    </p:spTree>
    <p:extLst>
      <p:ext uri="{BB962C8B-B14F-4D97-AF65-F5344CB8AC3E}">
        <p14:creationId xmlns:p14="http://schemas.microsoft.com/office/powerpoint/2010/main" val="1062435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42900" y="2133601"/>
            <a:ext cx="3028950" cy="6034617"/>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3486150" y="2133601"/>
            <a:ext cx="3028950" cy="6034617"/>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A574BA0-808B-45EA-A3CA-F022882061F1}" type="datetimeFigureOut">
              <a:rPr lang="en-GB" smtClean="0"/>
              <a:t>24/08/2021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E0A27CA-62D8-46B6-97B6-9AF1C6D26665}" type="slidenum">
              <a:rPr lang="en-GB" smtClean="0"/>
              <a:t>‹#›</a:t>
            </a:fld>
            <a:endParaRPr lang="en-GB"/>
          </a:p>
        </p:txBody>
      </p:sp>
    </p:spTree>
    <p:extLst>
      <p:ext uri="{BB962C8B-B14F-4D97-AF65-F5344CB8AC3E}">
        <p14:creationId xmlns:p14="http://schemas.microsoft.com/office/powerpoint/2010/main" val="3046239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342900" y="2046817"/>
            <a:ext cx="3030141" cy="853016"/>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A574BA0-808B-45EA-A3CA-F022882061F1}" type="datetimeFigureOut">
              <a:rPr lang="en-GB" smtClean="0"/>
              <a:t>24/08/2021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E0A27CA-62D8-46B6-97B6-9AF1C6D26665}" type="slidenum">
              <a:rPr lang="en-GB" smtClean="0"/>
              <a:t>‹#›</a:t>
            </a:fld>
            <a:endParaRPr lang="en-GB"/>
          </a:p>
        </p:txBody>
      </p:sp>
    </p:spTree>
    <p:extLst>
      <p:ext uri="{BB962C8B-B14F-4D97-AF65-F5344CB8AC3E}">
        <p14:creationId xmlns:p14="http://schemas.microsoft.com/office/powerpoint/2010/main" val="1852637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A574BA0-808B-45EA-A3CA-F022882061F1}" type="datetimeFigureOut">
              <a:rPr lang="en-GB" smtClean="0"/>
              <a:t>24/08/2021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E0A27CA-62D8-46B6-97B6-9AF1C6D26665}" type="slidenum">
              <a:rPr lang="en-GB" smtClean="0"/>
              <a:t>‹#›</a:t>
            </a:fld>
            <a:endParaRPr lang="en-GB"/>
          </a:p>
        </p:txBody>
      </p:sp>
    </p:spTree>
    <p:extLst>
      <p:ext uri="{BB962C8B-B14F-4D97-AF65-F5344CB8AC3E}">
        <p14:creationId xmlns:p14="http://schemas.microsoft.com/office/powerpoint/2010/main" val="239900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574BA0-808B-45EA-A3CA-F022882061F1}" type="datetimeFigureOut">
              <a:rPr lang="en-GB" smtClean="0"/>
              <a:t>24/08/2021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E0A27CA-62D8-46B6-97B6-9AF1C6D26665}" type="slidenum">
              <a:rPr lang="en-GB" smtClean="0"/>
              <a:t>‹#›</a:t>
            </a:fld>
            <a:endParaRPr lang="en-GB"/>
          </a:p>
        </p:txBody>
      </p:sp>
    </p:spTree>
    <p:extLst>
      <p:ext uri="{BB962C8B-B14F-4D97-AF65-F5344CB8AC3E}">
        <p14:creationId xmlns:p14="http://schemas.microsoft.com/office/powerpoint/2010/main" val="3237889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667" b="1"/>
            </a:lvl1pPr>
          </a:lstStyle>
          <a:p>
            <a:r>
              <a:rPr lang="en-US" smtClean="0"/>
              <a:t>Click to edit Master title style</a:t>
            </a:r>
            <a:endParaRPr lang="en-GB"/>
          </a:p>
        </p:txBody>
      </p:sp>
      <p:sp>
        <p:nvSpPr>
          <p:cNvPr id="3" name="Content Placeholder 2"/>
          <p:cNvSpPr>
            <a:spLocks noGrp="1"/>
          </p:cNvSpPr>
          <p:nvPr>
            <p:ph idx="1"/>
          </p:nvPr>
        </p:nvSpPr>
        <p:spPr>
          <a:xfrm>
            <a:off x="2681287" y="364067"/>
            <a:ext cx="3833813" cy="7804151"/>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574BA0-808B-45EA-A3CA-F022882061F1}" type="datetimeFigureOut">
              <a:rPr lang="en-GB" smtClean="0"/>
              <a:t>24/08/2021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E0A27CA-62D8-46B6-97B6-9AF1C6D26665}" type="slidenum">
              <a:rPr lang="en-GB" smtClean="0"/>
              <a:t>‹#›</a:t>
            </a:fld>
            <a:endParaRPr lang="en-GB"/>
          </a:p>
        </p:txBody>
      </p:sp>
    </p:spTree>
    <p:extLst>
      <p:ext uri="{BB962C8B-B14F-4D97-AF65-F5344CB8AC3E}">
        <p14:creationId xmlns:p14="http://schemas.microsoft.com/office/powerpoint/2010/main" val="4042067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667" b="1"/>
            </a:lvl1pPr>
          </a:lstStyle>
          <a:p>
            <a:r>
              <a:rPr lang="en-US" smtClean="0"/>
              <a:t>Click to edit Master title style</a:t>
            </a:r>
            <a:endParaRPr lang="en-GB"/>
          </a:p>
        </p:txBody>
      </p:sp>
      <p:sp>
        <p:nvSpPr>
          <p:cNvPr id="3" name="Picture Placeholder 2"/>
          <p:cNvSpPr>
            <a:spLocks noGrp="1"/>
          </p:cNvSpPr>
          <p:nvPr>
            <p:ph type="pic" idx="1"/>
          </p:nvPr>
        </p:nvSpPr>
        <p:spPr>
          <a:xfrm>
            <a:off x="1344216" y="817033"/>
            <a:ext cx="4114800" cy="54864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GB"/>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574BA0-808B-45EA-A3CA-F022882061F1}" type="datetimeFigureOut">
              <a:rPr lang="en-GB" smtClean="0"/>
              <a:t>24/08/2021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E0A27CA-62D8-46B6-97B6-9AF1C6D26665}" type="slidenum">
              <a:rPr lang="en-GB" smtClean="0"/>
              <a:t>‹#›</a:t>
            </a:fld>
            <a:endParaRPr lang="en-GB"/>
          </a:p>
        </p:txBody>
      </p:sp>
    </p:spTree>
    <p:extLst>
      <p:ext uri="{BB962C8B-B14F-4D97-AF65-F5344CB8AC3E}">
        <p14:creationId xmlns:p14="http://schemas.microsoft.com/office/powerpoint/2010/main" val="1556298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600">
                <a:solidFill>
                  <a:schemeClr val="tx1">
                    <a:tint val="75000"/>
                  </a:schemeClr>
                </a:solidFill>
              </a:defRPr>
            </a:lvl1pPr>
          </a:lstStyle>
          <a:p>
            <a:fld id="{1A574BA0-808B-45EA-A3CA-F022882061F1}" type="datetimeFigureOut">
              <a:rPr lang="en-GB" smtClean="0"/>
              <a:t>24/08/2021</a:t>
            </a:fld>
            <a:endParaRPr lang="en-GB"/>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600">
                <a:solidFill>
                  <a:schemeClr val="tx1">
                    <a:tint val="75000"/>
                  </a:schemeClr>
                </a:solidFill>
              </a:defRPr>
            </a:lvl1pPr>
          </a:lstStyle>
          <a:p>
            <a:fld id="{FE0A27CA-62D8-46B6-97B6-9AF1C6D26665}" type="slidenum">
              <a:rPr lang="en-GB" smtClean="0"/>
              <a:t>‹#›</a:t>
            </a:fld>
            <a:endParaRPr lang="en-GB"/>
          </a:p>
        </p:txBody>
      </p:sp>
    </p:spTree>
    <p:extLst>
      <p:ext uri="{BB962C8B-B14F-4D97-AF65-F5344CB8AC3E}">
        <p14:creationId xmlns:p14="http://schemas.microsoft.com/office/powerpoint/2010/main" val="39660448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image" Target="../media/image1.png"/><Relationship Id="rId16"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4.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6.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hyperlink" Target="http://www.google.co.uk/url?sa=i&amp;rct=j&amp;q=&amp;esrc=s&amp;source=images&amp;cd=&amp;cad=rja&amp;uact=8&amp;ved=0ahUKEwiZibmRzMjWAhUHshQKHcvNA8gQjRwIBw&amp;url=http://www.navasotaexaminer.com/lifestyles/article_92d87d78-8e81-11e7-a7d4-776a4cca9cda.html&amp;psig=AFQjCNGzzEJOhJj6wRQSJq9EDOFT9p06IQ&amp;ust=1506712636512492" TargetMode="External"/><Relationship Id="rId5" Type="http://schemas.openxmlformats.org/officeDocument/2006/relationships/image" Target="../media/image35.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gif"/></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3" descr="Globe 2 Clip Ar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306" y="86557"/>
            <a:ext cx="408210" cy="40276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5" descr="Pen &amp; Pencil Clip 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3531" y="71857"/>
            <a:ext cx="483883" cy="43710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stretch>
            <a:fillRect/>
          </a:stretch>
        </p:blipFill>
        <p:spPr>
          <a:xfrm>
            <a:off x="598183" y="377999"/>
            <a:ext cx="5610225" cy="809625"/>
          </a:xfrm>
          <a:prstGeom prst="rect">
            <a:avLst/>
          </a:prstGeom>
        </p:spPr>
      </p:pic>
      <p:pic>
        <p:nvPicPr>
          <p:cNvPr id="7" name="Picture 6"/>
          <p:cNvPicPr>
            <a:picLocks noChangeAspect="1"/>
          </p:cNvPicPr>
          <p:nvPr/>
        </p:nvPicPr>
        <p:blipFill rotWithShape="1">
          <a:blip r:embed="rId5"/>
          <a:srcRect t="27380"/>
          <a:stretch/>
        </p:blipFill>
        <p:spPr>
          <a:xfrm>
            <a:off x="1250231" y="1124964"/>
            <a:ext cx="4555033" cy="998764"/>
          </a:xfrm>
          <a:prstGeom prst="rect">
            <a:avLst/>
          </a:prstGeom>
        </p:spPr>
      </p:pic>
      <p:pic>
        <p:nvPicPr>
          <p:cNvPr id="2" name="Picture 1"/>
          <p:cNvPicPr>
            <a:picLocks noChangeAspect="1"/>
          </p:cNvPicPr>
          <p:nvPr/>
        </p:nvPicPr>
        <p:blipFill>
          <a:blip r:embed="rId6"/>
          <a:stretch>
            <a:fillRect/>
          </a:stretch>
        </p:blipFill>
        <p:spPr>
          <a:xfrm>
            <a:off x="2025316" y="1952731"/>
            <a:ext cx="2647928" cy="914739"/>
          </a:xfrm>
          <a:prstGeom prst="rect">
            <a:avLst/>
          </a:prstGeom>
        </p:spPr>
      </p:pic>
      <p:pic>
        <p:nvPicPr>
          <p:cNvPr id="10" name="Picture 19" descr="Image result for orange peel"/>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9290" b="93989" l="3273" r="96364"/>
                    </a14:imgEffect>
                  </a14:imgLayer>
                </a14:imgProps>
              </a:ext>
              <a:ext uri="{28A0092B-C50C-407E-A947-70E740481C1C}">
                <a14:useLocalDpi xmlns:a14="http://schemas.microsoft.com/office/drawing/2010/main" val="0"/>
              </a:ext>
            </a:extLst>
          </a:blip>
          <a:srcRect/>
          <a:stretch>
            <a:fillRect/>
          </a:stretch>
        </p:blipFill>
        <p:spPr bwMode="auto">
          <a:xfrm rot="1177216">
            <a:off x="-23790" y="774007"/>
            <a:ext cx="1243109" cy="82723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40448" y="1974912"/>
            <a:ext cx="1704375" cy="830997"/>
          </a:xfrm>
          <a:prstGeom prst="rect">
            <a:avLst/>
          </a:prstGeom>
          <a:noFill/>
        </p:spPr>
        <p:txBody>
          <a:bodyPr wrap="square" rtlCol="0">
            <a:spAutoFit/>
          </a:bodyPr>
          <a:lstStyle/>
          <a:p>
            <a:pPr algn="ctr"/>
            <a:r>
              <a:rPr lang="en-GB" sz="1200" b="1" dirty="0" smtClean="0"/>
              <a:t>tart</a:t>
            </a:r>
          </a:p>
          <a:p>
            <a:pPr algn="ctr"/>
            <a:r>
              <a:rPr lang="en-GB" sz="1200" dirty="0" smtClean="0"/>
              <a:t>1. By giving a definition of the key term(s) from the question</a:t>
            </a:r>
            <a:endParaRPr lang="en-GB" sz="1200" dirty="0"/>
          </a:p>
        </p:txBody>
      </p:sp>
      <p:pic>
        <p:nvPicPr>
          <p:cNvPr id="12" name="Picture 11"/>
          <p:cNvPicPr>
            <a:picLocks noChangeAspect="1"/>
          </p:cNvPicPr>
          <p:nvPr/>
        </p:nvPicPr>
        <p:blipFill>
          <a:blip r:embed="rId9"/>
          <a:stretch>
            <a:fillRect/>
          </a:stretch>
        </p:blipFill>
        <p:spPr>
          <a:xfrm>
            <a:off x="620688" y="1880438"/>
            <a:ext cx="222619" cy="349460"/>
          </a:xfrm>
          <a:prstGeom prst="rect">
            <a:avLst/>
          </a:prstGeom>
        </p:spPr>
      </p:pic>
      <p:sp>
        <p:nvSpPr>
          <p:cNvPr id="13" name="TextBox 12"/>
          <p:cNvSpPr txBox="1"/>
          <p:nvPr/>
        </p:nvSpPr>
        <p:spPr>
          <a:xfrm>
            <a:off x="472157" y="2976964"/>
            <a:ext cx="1506348" cy="600164"/>
          </a:xfrm>
          <a:prstGeom prst="rect">
            <a:avLst/>
          </a:prstGeom>
          <a:noFill/>
        </p:spPr>
        <p:txBody>
          <a:bodyPr wrap="square" rtlCol="0">
            <a:spAutoFit/>
          </a:bodyPr>
          <a:lstStyle/>
          <a:p>
            <a:pPr algn="ctr"/>
            <a:r>
              <a:rPr lang="en-GB" sz="1100" b="1" dirty="0" smtClean="0"/>
              <a:t>oint</a:t>
            </a:r>
          </a:p>
          <a:p>
            <a:pPr algn="ctr"/>
            <a:r>
              <a:rPr lang="en-GB" sz="1100" dirty="0" smtClean="0"/>
              <a:t>2. </a:t>
            </a:r>
            <a:r>
              <a:rPr lang="en-GB" sz="1100" dirty="0"/>
              <a:t>Make the </a:t>
            </a:r>
            <a:r>
              <a:rPr lang="en-GB" sz="1100" b="1" dirty="0"/>
              <a:t>point</a:t>
            </a:r>
            <a:endParaRPr lang="en-GB" sz="1100" dirty="0"/>
          </a:p>
          <a:p>
            <a:pPr algn="ctr"/>
            <a:r>
              <a:rPr lang="en-GB" sz="1100" dirty="0" smtClean="0"/>
              <a:t>Answer the question. </a:t>
            </a:r>
            <a:endParaRPr lang="en-GB" sz="1100" dirty="0"/>
          </a:p>
        </p:txBody>
      </p:sp>
      <p:pic>
        <p:nvPicPr>
          <p:cNvPr id="14" name="Picture 13"/>
          <p:cNvPicPr>
            <a:picLocks noChangeAspect="1"/>
          </p:cNvPicPr>
          <p:nvPr/>
        </p:nvPicPr>
        <p:blipFill>
          <a:blip r:embed="rId10"/>
          <a:stretch>
            <a:fillRect/>
          </a:stretch>
        </p:blipFill>
        <p:spPr>
          <a:xfrm>
            <a:off x="882873" y="2960558"/>
            <a:ext cx="169863" cy="250935"/>
          </a:xfrm>
          <a:prstGeom prst="rect">
            <a:avLst/>
          </a:prstGeom>
        </p:spPr>
      </p:pic>
      <p:sp>
        <p:nvSpPr>
          <p:cNvPr id="17" name="TextBox 16"/>
          <p:cNvSpPr txBox="1"/>
          <p:nvPr/>
        </p:nvSpPr>
        <p:spPr>
          <a:xfrm>
            <a:off x="3501008" y="3220685"/>
            <a:ext cx="1855852" cy="2431435"/>
          </a:xfrm>
          <a:prstGeom prst="rect">
            <a:avLst/>
          </a:prstGeom>
          <a:noFill/>
        </p:spPr>
        <p:txBody>
          <a:bodyPr wrap="square" rtlCol="0">
            <a:spAutoFit/>
          </a:bodyPr>
          <a:lstStyle/>
          <a:p>
            <a:pPr algn="ctr"/>
            <a:r>
              <a:rPr lang="en-GB" sz="1100" b="1" dirty="0" smtClean="0"/>
              <a:t>xplain /     valuate</a:t>
            </a:r>
          </a:p>
          <a:p>
            <a:pPr algn="ctr"/>
            <a:r>
              <a:rPr lang="en-GB" sz="1100" dirty="0"/>
              <a:t>4</a:t>
            </a:r>
            <a:r>
              <a:rPr lang="en-GB" sz="1000" dirty="0" smtClean="0"/>
              <a:t>. </a:t>
            </a:r>
            <a:r>
              <a:rPr lang="en-GB" sz="1000" b="1" dirty="0" smtClean="0"/>
              <a:t>Explain </a:t>
            </a:r>
            <a:r>
              <a:rPr lang="en-GB" sz="1000" dirty="0"/>
              <a:t>the </a:t>
            </a:r>
            <a:r>
              <a:rPr lang="en-GB" sz="1000" dirty="0" smtClean="0"/>
              <a:t>point. </a:t>
            </a:r>
          </a:p>
          <a:p>
            <a:pPr algn="ctr"/>
            <a:r>
              <a:rPr lang="en-GB" sz="1000" b="1" dirty="0" smtClean="0"/>
              <a:t>How</a:t>
            </a:r>
            <a:r>
              <a:rPr lang="en-GB" sz="1000" dirty="0" smtClean="0"/>
              <a:t> </a:t>
            </a:r>
            <a:r>
              <a:rPr lang="en-GB" sz="1000" dirty="0"/>
              <a:t>does this answer the question? Make sure that you are sticking to what the question is asking.  Have you fully explained it? Can you </a:t>
            </a:r>
            <a:r>
              <a:rPr lang="en-GB" sz="1000" b="1" dirty="0"/>
              <a:t>develop </a:t>
            </a:r>
            <a:r>
              <a:rPr lang="en-GB" sz="1000" dirty="0"/>
              <a:t>it </a:t>
            </a:r>
            <a:r>
              <a:rPr lang="en-GB" sz="1000" dirty="0" smtClean="0"/>
              <a:t>further?</a:t>
            </a:r>
          </a:p>
          <a:p>
            <a:pPr algn="ctr"/>
            <a:r>
              <a:rPr lang="en-GB" sz="1000" b="1" dirty="0" smtClean="0"/>
              <a:t>Remember to ‘be a geographer’ </a:t>
            </a:r>
            <a:r>
              <a:rPr lang="en-GB" sz="1000" dirty="0" smtClean="0"/>
              <a:t>think about your language and categorisation. </a:t>
            </a:r>
            <a:r>
              <a:rPr lang="en-GB" sz="1000" b="1" dirty="0" smtClean="0"/>
              <a:t>Evaluate</a:t>
            </a:r>
            <a:r>
              <a:rPr lang="en-GB" sz="1000" dirty="0" smtClean="0"/>
              <a:t>. Weigh up / make judgements, compare and contrast the points you are making. </a:t>
            </a:r>
            <a:endParaRPr lang="en-GB" sz="1000" dirty="0"/>
          </a:p>
          <a:p>
            <a:r>
              <a:rPr lang="en-GB" sz="1000" dirty="0"/>
              <a:t> </a:t>
            </a:r>
          </a:p>
        </p:txBody>
      </p:sp>
      <p:pic>
        <p:nvPicPr>
          <p:cNvPr id="19" name="Picture 18"/>
          <p:cNvPicPr>
            <a:picLocks noChangeAspect="1"/>
          </p:cNvPicPr>
          <p:nvPr/>
        </p:nvPicPr>
        <p:blipFill>
          <a:blip r:embed="rId11"/>
          <a:stretch>
            <a:fillRect/>
          </a:stretch>
        </p:blipFill>
        <p:spPr>
          <a:xfrm>
            <a:off x="2438893" y="3142906"/>
            <a:ext cx="126011" cy="204958"/>
          </a:xfrm>
          <a:prstGeom prst="rect">
            <a:avLst/>
          </a:prstGeom>
        </p:spPr>
      </p:pic>
      <p:sp>
        <p:nvSpPr>
          <p:cNvPr id="20" name="TextBox 19"/>
          <p:cNvSpPr txBox="1"/>
          <p:nvPr/>
        </p:nvSpPr>
        <p:spPr>
          <a:xfrm>
            <a:off x="1988840" y="3139029"/>
            <a:ext cx="1655540" cy="2292935"/>
          </a:xfrm>
          <a:prstGeom prst="rect">
            <a:avLst/>
          </a:prstGeom>
          <a:noFill/>
        </p:spPr>
        <p:txBody>
          <a:bodyPr wrap="square" rtlCol="0">
            <a:spAutoFit/>
          </a:bodyPr>
          <a:lstStyle/>
          <a:p>
            <a:pPr algn="ctr"/>
            <a:r>
              <a:rPr lang="en-GB" sz="1100" b="1" dirty="0" smtClean="0"/>
              <a:t>vidence</a:t>
            </a:r>
          </a:p>
          <a:p>
            <a:pPr algn="ctr"/>
            <a:r>
              <a:rPr lang="en-GB" sz="1100" dirty="0" smtClean="0"/>
              <a:t>3. </a:t>
            </a:r>
            <a:r>
              <a:rPr lang="en-GB" sz="1100" dirty="0"/>
              <a:t>Make sure that you have included </a:t>
            </a:r>
            <a:r>
              <a:rPr lang="en-GB" sz="1100" b="1" dirty="0"/>
              <a:t>evidence</a:t>
            </a:r>
            <a:r>
              <a:rPr lang="en-GB" sz="1100" dirty="0"/>
              <a:t>/information to add to the point that you have made. This will usually be from the figure/source in the exam or </a:t>
            </a:r>
            <a:r>
              <a:rPr lang="en-GB" sz="1100" dirty="0" smtClean="0"/>
              <a:t>specific information </a:t>
            </a:r>
            <a:r>
              <a:rPr lang="en-GB" sz="1100" dirty="0"/>
              <a:t>from your </a:t>
            </a:r>
            <a:r>
              <a:rPr lang="en-GB" sz="1100" dirty="0" smtClean="0"/>
              <a:t>revision (</a:t>
            </a:r>
            <a:r>
              <a:rPr lang="en-GB" sz="1100" b="1" dirty="0" smtClean="0"/>
              <a:t>give</a:t>
            </a:r>
            <a:r>
              <a:rPr lang="en-GB" sz="1100" dirty="0" smtClean="0"/>
              <a:t> </a:t>
            </a:r>
            <a:r>
              <a:rPr lang="en-GB" sz="1100" b="1" dirty="0" smtClean="0"/>
              <a:t>examples</a:t>
            </a:r>
            <a:r>
              <a:rPr lang="en-GB" sz="1100" dirty="0" smtClean="0"/>
              <a:t> to support, never write up a case study). </a:t>
            </a:r>
            <a:endParaRPr lang="en-GB" sz="1100" dirty="0"/>
          </a:p>
        </p:txBody>
      </p:sp>
      <p:pic>
        <p:nvPicPr>
          <p:cNvPr id="21" name="Picture 20"/>
          <p:cNvPicPr>
            <a:picLocks noChangeAspect="1"/>
          </p:cNvPicPr>
          <p:nvPr/>
        </p:nvPicPr>
        <p:blipFill>
          <a:blip r:embed="rId11"/>
          <a:stretch>
            <a:fillRect/>
          </a:stretch>
        </p:blipFill>
        <p:spPr>
          <a:xfrm>
            <a:off x="3789040" y="3286922"/>
            <a:ext cx="126011" cy="204958"/>
          </a:xfrm>
          <a:prstGeom prst="rect">
            <a:avLst/>
          </a:prstGeom>
        </p:spPr>
      </p:pic>
      <p:pic>
        <p:nvPicPr>
          <p:cNvPr id="22" name="Picture 21"/>
          <p:cNvPicPr>
            <a:picLocks noChangeAspect="1"/>
          </p:cNvPicPr>
          <p:nvPr/>
        </p:nvPicPr>
        <p:blipFill>
          <a:blip r:embed="rId12"/>
          <a:stretch>
            <a:fillRect/>
          </a:stretch>
        </p:blipFill>
        <p:spPr>
          <a:xfrm>
            <a:off x="5621440" y="3695700"/>
            <a:ext cx="237064" cy="330522"/>
          </a:xfrm>
          <a:prstGeom prst="rect">
            <a:avLst/>
          </a:prstGeom>
        </p:spPr>
      </p:pic>
      <p:sp>
        <p:nvSpPr>
          <p:cNvPr id="24" name="TextBox 23"/>
          <p:cNvSpPr txBox="1"/>
          <p:nvPr/>
        </p:nvSpPr>
        <p:spPr>
          <a:xfrm>
            <a:off x="5269120" y="3779912"/>
            <a:ext cx="1256224" cy="1107996"/>
          </a:xfrm>
          <a:prstGeom prst="rect">
            <a:avLst/>
          </a:prstGeom>
          <a:noFill/>
        </p:spPr>
        <p:txBody>
          <a:bodyPr wrap="square" rtlCol="0">
            <a:spAutoFit/>
          </a:bodyPr>
          <a:lstStyle/>
          <a:p>
            <a:pPr algn="ctr"/>
            <a:r>
              <a:rPr lang="en-GB" sz="1100" b="1" dirty="0" smtClean="0"/>
              <a:t>ink</a:t>
            </a:r>
          </a:p>
          <a:p>
            <a:pPr algn="ctr"/>
            <a:r>
              <a:rPr lang="en-GB" sz="1100" dirty="0" smtClean="0"/>
              <a:t>5. All the time, ensure you are </a:t>
            </a:r>
            <a:r>
              <a:rPr lang="en-GB" sz="1100" b="1" dirty="0" smtClean="0"/>
              <a:t>LINKING</a:t>
            </a:r>
            <a:r>
              <a:rPr lang="en-GB" sz="1100" dirty="0" smtClean="0"/>
              <a:t> back to the question.</a:t>
            </a:r>
            <a:endParaRPr lang="en-GB" sz="1100" dirty="0"/>
          </a:p>
          <a:p>
            <a:pPr algn="ctr"/>
            <a:endParaRPr lang="en-GB" sz="1100" dirty="0"/>
          </a:p>
        </p:txBody>
      </p:sp>
      <p:sp>
        <p:nvSpPr>
          <p:cNvPr id="25" name="TextBox 24"/>
          <p:cNvSpPr txBox="1"/>
          <p:nvPr/>
        </p:nvSpPr>
        <p:spPr>
          <a:xfrm>
            <a:off x="5301208" y="2138824"/>
            <a:ext cx="1602344" cy="1785104"/>
          </a:xfrm>
          <a:prstGeom prst="rect">
            <a:avLst/>
          </a:prstGeom>
          <a:noFill/>
        </p:spPr>
        <p:txBody>
          <a:bodyPr wrap="square" rtlCol="0">
            <a:spAutoFit/>
          </a:bodyPr>
          <a:lstStyle/>
          <a:p>
            <a:pPr algn="ctr"/>
            <a:r>
              <a:rPr lang="en-GB" sz="1100" b="1" dirty="0" smtClean="0"/>
              <a:t>onclusion</a:t>
            </a:r>
          </a:p>
          <a:p>
            <a:pPr algn="ctr"/>
            <a:r>
              <a:rPr lang="en-GB" sz="1100" dirty="0" smtClean="0"/>
              <a:t>6. Include a </a:t>
            </a:r>
            <a:r>
              <a:rPr lang="en-GB" sz="1100" b="1" dirty="0" smtClean="0"/>
              <a:t>conclusion</a:t>
            </a:r>
            <a:r>
              <a:rPr lang="en-GB" sz="1100" dirty="0" smtClean="0"/>
              <a:t>.</a:t>
            </a:r>
          </a:p>
          <a:p>
            <a:pPr algn="ctr"/>
            <a:r>
              <a:rPr lang="en-GB" sz="1100" dirty="0" smtClean="0"/>
              <a:t>Reach a judgement. </a:t>
            </a:r>
            <a:r>
              <a:rPr lang="en-GB" sz="1100" b="1" dirty="0" smtClean="0"/>
              <a:t>Do not sit on the fence</a:t>
            </a:r>
            <a:r>
              <a:rPr lang="en-GB" sz="1100" dirty="0" smtClean="0"/>
              <a:t>. Bring in other knowledge and ideas to support your points. </a:t>
            </a:r>
          </a:p>
          <a:p>
            <a:pPr algn="ctr"/>
            <a:r>
              <a:rPr lang="en-GB" sz="1100" b="1" dirty="0" smtClean="0"/>
              <a:t>Be explicit about your opinion</a:t>
            </a:r>
            <a:r>
              <a:rPr lang="en-GB" sz="1100" dirty="0"/>
              <a:t>.</a:t>
            </a:r>
            <a:r>
              <a:rPr lang="en-GB" sz="1100" dirty="0" smtClean="0"/>
              <a:t> </a:t>
            </a:r>
            <a:r>
              <a:rPr lang="en-GB" sz="1100" b="1" dirty="0" smtClean="0"/>
              <a:t> </a:t>
            </a:r>
            <a:endParaRPr lang="en-GB" sz="1100" dirty="0"/>
          </a:p>
          <a:p>
            <a:pPr algn="ctr"/>
            <a:endParaRPr lang="en-GB" sz="1100" dirty="0"/>
          </a:p>
        </p:txBody>
      </p:sp>
      <p:pic>
        <p:nvPicPr>
          <p:cNvPr id="26" name="Picture 25"/>
          <p:cNvPicPr>
            <a:picLocks noChangeAspect="1"/>
          </p:cNvPicPr>
          <p:nvPr/>
        </p:nvPicPr>
        <p:blipFill>
          <a:blip r:embed="rId11"/>
          <a:stretch>
            <a:fillRect/>
          </a:stretch>
        </p:blipFill>
        <p:spPr>
          <a:xfrm>
            <a:off x="4365104" y="3286922"/>
            <a:ext cx="126011" cy="204958"/>
          </a:xfrm>
          <a:prstGeom prst="rect">
            <a:avLst/>
          </a:prstGeom>
        </p:spPr>
      </p:pic>
      <p:pic>
        <p:nvPicPr>
          <p:cNvPr id="27" name="Picture 26"/>
          <p:cNvPicPr>
            <a:picLocks noChangeAspect="1"/>
          </p:cNvPicPr>
          <p:nvPr/>
        </p:nvPicPr>
        <p:blipFill>
          <a:blip r:embed="rId13"/>
          <a:stretch>
            <a:fillRect/>
          </a:stretch>
        </p:blipFill>
        <p:spPr>
          <a:xfrm>
            <a:off x="5549824" y="2077504"/>
            <a:ext cx="229242" cy="304788"/>
          </a:xfrm>
          <a:prstGeom prst="rect">
            <a:avLst/>
          </a:prstGeom>
        </p:spPr>
      </p:pic>
      <p:sp>
        <p:nvSpPr>
          <p:cNvPr id="28" name="Freeform 27"/>
          <p:cNvSpPr/>
          <p:nvPr/>
        </p:nvSpPr>
        <p:spPr>
          <a:xfrm>
            <a:off x="1215468" y="1927390"/>
            <a:ext cx="858348" cy="412362"/>
          </a:xfrm>
          <a:custGeom>
            <a:avLst/>
            <a:gdLst>
              <a:gd name="connsiteX0" fmla="*/ 1021080 w 1021080"/>
              <a:gd name="connsiteY0" fmla="*/ 412362 h 412362"/>
              <a:gd name="connsiteX1" fmla="*/ 861060 w 1021080"/>
              <a:gd name="connsiteY1" fmla="*/ 61842 h 412362"/>
              <a:gd name="connsiteX2" fmla="*/ 358140 w 1021080"/>
              <a:gd name="connsiteY2" fmla="*/ 8502 h 412362"/>
              <a:gd name="connsiteX3" fmla="*/ 0 w 1021080"/>
              <a:gd name="connsiteY3" fmla="*/ 160902 h 412362"/>
            </a:gdLst>
            <a:ahLst/>
            <a:cxnLst>
              <a:cxn ang="0">
                <a:pos x="connsiteX0" y="connsiteY0"/>
              </a:cxn>
              <a:cxn ang="0">
                <a:pos x="connsiteX1" y="connsiteY1"/>
              </a:cxn>
              <a:cxn ang="0">
                <a:pos x="connsiteX2" y="connsiteY2"/>
              </a:cxn>
              <a:cxn ang="0">
                <a:pos x="connsiteX3" y="connsiteY3"/>
              </a:cxn>
            </a:cxnLst>
            <a:rect l="l" t="t" r="r" b="b"/>
            <a:pathLst>
              <a:path w="1021080" h="412362">
                <a:moveTo>
                  <a:pt x="1021080" y="412362"/>
                </a:moveTo>
                <a:cubicBezTo>
                  <a:pt x="996315" y="270757"/>
                  <a:pt x="971550" y="129152"/>
                  <a:pt x="861060" y="61842"/>
                </a:cubicBezTo>
                <a:cubicBezTo>
                  <a:pt x="750570" y="-5468"/>
                  <a:pt x="501650" y="-8008"/>
                  <a:pt x="358140" y="8502"/>
                </a:cubicBezTo>
                <a:cubicBezTo>
                  <a:pt x="214630" y="25012"/>
                  <a:pt x="107315" y="92957"/>
                  <a:pt x="0" y="160902"/>
                </a:cubicBezTo>
              </a:path>
            </a:pathLst>
          </a:custGeom>
          <a:noFill/>
          <a:ln w="3175">
            <a:solidFill>
              <a:srgbClr val="FD638F"/>
            </a:solidFill>
            <a:headEnd type="none" w="med" len="med"/>
            <a:tailEnd type="arrow" w="med" len="med"/>
          </a:ln>
          <a:effectLst>
            <a:glow rad="63500">
              <a:srgbClr val="FD638F">
                <a:alpha val="9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Freeform 29"/>
          <p:cNvSpPr/>
          <p:nvPr/>
        </p:nvSpPr>
        <p:spPr>
          <a:xfrm>
            <a:off x="2788964" y="2895525"/>
            <a:ext cx="335280" cy="190500"/>
          </a:xfrm>
          <a:custGeom>
            <a:avLst/>
            <a:gdLst>
              <a:gd name="connsiteX0" fmla="*/ 335280 w 335280"/>
              <a:gd name="connsiteY0" fmla="*/ 0 h 190500"/>
              <a:gd name="connsiteX1" fmla="*/ 236220 w 335280"/>
              <a:gd name="connsiteY1" fmla="*/ 106680 h 190500"/>
              <a:gd name="connsiteX2" fmla="*/ 0 w 335280"/>
              <a:gd name="connsiteY2" fmla="*/ 190500 h 190500"/>
            </a:gdLst>
            <a:ahLst/>
            <a:cxnLst>
              <a:cxn ang="0">
                <a:pos x="connsiteX0" y="connsiteY0"/>
              </a:cxn>
              <a:cxn ang="0">
                <a:pos x="connsiteX1" y="connsiteY1"/>
              </a:cxn>
              <a:cxn ang="0">
                <a:pos x="connsiteX2" y="connsiteY2"/>
              </a:cxn>
            </a:cxnLst>
            <a:rect l="l" t="t" r="r" b="b"/>
            <a:pathLst>
              <a:path w="335280" h="190500">
                <a:moveTo>
                  <a:pt x="335280" y="0"/>
                </a:moveTo>
                <a:cubicBezTo>
                  <a:pt x="313690" y="37465"/>
                  <a:pt x="292100" y="74930"/>
                  <a:pt x="236220" y="106680"/>
                </a:cubicBezTo>
                <a:cubicBezTo>
                  <a:pt x="180340" y="138430"/>
                  <a:pt x="90170" y="164465"/>
                  <a:pt x="0" y="190500"/>
                </a:cubicBezTo>
              </a:path>
            </a:pathLst>
          </a:custGeom>
          <a:noFill/>
          <a:ln w="3175">
            <a:solidFill>
              <a:srgbClr val="FFCC00"/>
            </a:solidFill>
            <a:headEnd type="none" w="med" len="med"/>
            <a:tailEnd type="arrow" w="med" len="med"/>
          </a:ln>
          <a:effectLst>
            <a:glow rad="63500">
              <a:srgbClr val="FFCC00">
                <a:alpha val="9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reeform 30"/>
          <p:cNvSpPr/>
          <p:nvPr/>
        </p:nvSpPr>
        <p:spPr>
          <a:xfrm>
            <a:off x="3582536" y="2917136"/>
            <a:ext cx="350520" cy="251460"/>
          </a:xfrm>
          <a:custGeom>
            <a:avLst/>
            <a:gdLst>
              <a:gd name="connsiteX0" fmla="*/ 0 w 350520"/>
              <a:gd name="connsiteY0" fmla="*/ 0 h 251460"/>
              <a:gd name="connsiteX1" fmla="*/ 144780 w 350520"/>
              <a:gd name="connsiteY1" fmla="*/ 175260 h 251460"/>
              <a:gd name="connsiteX2" fmla="*/ 350520 w 350520"/>
              <a:gd name="connsiteY2" fmla="*/ 251460 h 251460"/>
            </a:gdLst>
            <a:ahLst/>
            <a:cxnLst>
              <a:cxn ang="0">
                <a:pos x="connsiteX0" y="connsiteY0"/>
              </a:cxn>
              <a:cxn ang="0">
                <a:pos x="connsiteX1" y="connsiteY1"/>
              </a:cxn>
              <a:cxn ang="0">
                <a:pos x="connsiteX2" y="connsiteY2"/>
              </a:cxn>
            </a:cxnLst>
            <a:rect l="l" t="t" r="r" b="b"/>
            <a:pathLst>
              <a:path w="350520" h="251460">
                <a:moveTo>
                  <a:pt x="0" y="0"/>
                </a:moveTo>
                <a:cubicBezTo>
                  <a:pt x="43180" y="66675"/>
                  <a:pt x="86360" y="133350"/>
                  <a:pt x="144780" y="175260"/>
                </a:cubicBezTo>
                <a:cubicBezTo>
                  <a:pt x="203200" y="217170"/>
                  <a:pt x="276860" y="234315"/>
                  <a:pt x="350520" y="251460"/>
                </a:cubicBezTo>
              </a:path>
            </a:pathLst>
          </a:custGeom>
          <a:noFill/>
          <a:ln w="3175">
            <a:solidFill>
              <a:srgbClr val="33CC33"/>
            </a:solidFill>
            <a:headEnd type="none" w="med" len="med"/>
            <a:tailEnd type="arrow" w="med" len="med"/>
          </a:ln>
          <a:effectLst>
            <a:glow rad="63500">
              <a:srgbClr val="33CC33">
                <a:alpha val="9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Freeform 32"/>
          <p:cNvSpPr/>
          <p:nvPr/>
        </p:nvSpPr>
        <p:spPr>
          <a:xfrm>
            <a:off x="4835924" y="2107704"/>
            <a:ext cx="713900" cy="122194"/>
          </a:xfrm>
          <a:custGeom>
            <a:avLst/>
            <a:gdLst>
              <a:gd name="connsiteX0" fmla="*/ 0 w 640080"/>
              <a:gd name="connsiteY0" fmla="*/ 152948 h 244388"/>
              <a:gd name="connsiteX1" fmla="*/ 160020 w 640080"/>
              <a:gd name="connsiteY1" fmla="*/ 548 h 244388"/>
              <a:gd name="connsiteX2" fmla="*/ 457200 w 640080"/>
              <a:gd name="connsiteY2" fmla="*/ 107228 h 244388"/>
              <a:gd name="connsiteX3" fmla="*/ 640080 w 640080"/>
              <a:gd name="connsiteY3" fmla="*/ 244388 h 244388"/>
            </a:gdLst>
            <a:ahLst/>
            <a:cxnLst>
              <a:cxn ang="0">
                <a:pos x="connsiteX0" y="connsiteY0"/>
              </a:cxn>
              <a:cxn ang="0">
                <a:pos x="connsiteX1" y="connsiteY1"/>
              </a:cxn>
              <a:cxn ang="0">
                <a:pos x="connsiteX2" y="connsiteY2"/>
              </a:cxn>
              <a:cxn ang="0">
                <a:pos x="connsiteX3" y="connsiteY3"/>
              </a:cxn>
            </a:cxnLst>
            <a:rect l="l" t="t" r="r" b="b"/>
            <a:pathLst>
              <a:path w="640080" h="244388">
                <a:moveTo>
                  <a:pt x="0" y="152948"/>
                </a:moveTo>
                <a:cubicBezTo>
                  <a:pt x="41910" y="80558"/>
                  <a:pt x="83820" y="8168"/>
                  <a:pt x="160020" y="548"/>
                </a:cubicBezTo>
                <a:cubicBezTo>
                  <a:pt x="236220" y="-7072"/>
                  <a:pt x="377190" y="66588"/>
                  <a:pt x="457200" y="107228"/>
                </a:cubicBezTo>
                <a:cubicBezTo>
                  <a:pt x="537210" y="147868"/>
                  <a:pt x="588645" y="196128"/>
                  <a:pt x="640080" y="244388"/>
                </a:cubicBezTo>
              </a:path>
            </a:pathLst>
          </a:custGeom>
          <a:noFill/>
          <a:ln w="3175">
            <a:solidFill>
              <a:srgbClr val="FF9933"/>
            </a:solidFill>
            <a:headEnd type="none" w="med" len="med"/>
            <a:tailEnd type="arrow" w="med" len="med"/>
          </a:ln>
          <a:effectLst>
            <a:glow rad="63500">
              <a:srgbClr val="FF9933">
                <a:alpha val="9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Freeform 33"/>
          <p:cNvSpPr/>
          <p:nvPr/>
        </p:nvSpPr>
        <p:spPr>
          <a:xfrm>
            <a:off x="1070199" y="2712909"/>
            <a:ext cx="1188720" cy="237048"/>
          </a:xfrm>
          <a:custGeom>
            <a:avLst/>
            <a:gdLst>
              <a:gd name="connsiteX0" fmla="*/ 1188720 w 1188720"/>
              <a:gd name="connsiteY0" fmla="*/ 159008 h 237048"/>
              <a:gd name="connsiteX1" fmla="*/ 1036320 w 1188720"/>
              <a:gd name="connsiteY1" fmla="*/ 235208 h 237048"/>
              <a:gd name="connsiteX2" fmla="*/ 784860 w 1188720"/>
              <a:gd name="connsiteY2" fmla="*/ 90428 h 237048"/>
              <a:gd name="connsiteX3" fmla="*/ 640080 w 1188720"/>
              <a:gd name="connsiteY3" fmla="*/ 6608 h 237048"/>
              <a:gd name="connsiteX4" fmla="*/ 327660 w 1188720"/>
              <a:gd name="connsiteY4" fmla="*/ 29468 h 237048"/>
              <a:gd name="connsiteX5" fmla="*/ 0 w 1188720"/>
              <a:gd name="connsiteY5" fmla="*/ 219968 h 237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048">
                <a:moveTo>
                  <a:pt x="1188720" y="159008"/>
                </a:moveTo>
                <a:cubicBezTo>
                  <a:pt x="1146175" y="202823"/>
                  <a:pt x="1103630" y="246638"/>
                  <a:pt x="1036320" y="235208"/>
                </a:cubicBezTo>
                <a:cubicBezTo>
                  <a:pt x="969010" y="223778"/>
                  <a:pt x="784860" y="90428"/>
                  <a:pt x="784860" y="90428"/>
                </a:cubicBezTo>
                <a:cubicBezTo>
                  <a:pt x="718820" y="52328"/>
                  <a:pt x="716280" y="16768"/>
                  <a:pt x="640080" y="6608"/>
                </a:cubicBezTo>
                <a:cubicBezTo>
                  <a:pt x="563880" y="-3552"/>
                  <a:pt x="434340" y="-6092"/>
                  <a:pt x="327660" y="29468"/>
                </a:cubicBezTo>
                <a:cubicBezTo>
                  <a:pt x="220980" y="65028"/>
                  <a:pt x="110490" y="142498"/>
                  <a:pt x="0" y="219968"/>
                </a:cubicBezTo>
              </a:path>
            </a:pathLst>
          </a:custGeom>
          <a:noFill/>
          <a:ln w="3175">
            <a:solidFill>
              <a:schemeClr val="accent4">
                <a:lumMod val="60000"/>
                <a:lumOff val="40000"/>
              </a:schemeClr>
            </a:solidFill>
            <a:headEnd type="none" w="med" len="med"/>
            <a:tailEnd type="arrow" w="med" len="med"/>
          </a:ln>
          <a:effectLst>
            <a:glow rad="63500">
              <a:schemeClr val="accent4">
                <a:lumMod val="60000"/>
                <a:lumOff val="40000"/>
                <a:alpha val="9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188640" y="3930840"/>
            <a:ext cx="1726337" cy="1785104"/>
          </a:xfrm>
          <a:prstGeom prst="rect">
            <a:avLst/>
          </a:prstGeom>
        </p:spPr>
        <p:txBody>
          <a:bodyPr wrap="square">
            <a:spAutoFit/>
          </a:bodyPr>
          <a:lstStyle/>
          <a:p>
            <a:pPr algn="just"/>
            <a:r>
              <a:rPr lang="en-GB" sz="1100" dirty="0" smtClean="0">
                <a:latin typeface="+mj-lt"/>
              </a:rPr>
              <a:t>Examiners </a:t>
            </a:r>
            <a:r>
              <a:rPr lang="en-GB" sz="1100" dirty="0">
                <a:latin typeface="+mj-lt"/>
              </a:rPr>
              <a:t>say that good students write using an ‘</a:t>
            </a:r>
            <a:r>
              <a:rPr lang="en-GB" sz="1100" b="1" dirty="0">
                <a:latin typeface="+mj-lt"/>
              </a:rPr>
              <a:t>evaluative style</a:t>
            </a:r>
            <a:r>
              <a:rPr lang="en-GB" sz="1100" i="1" dirty="0" smtClean="0">
                <a:latin typeface="+mj-lt"/>
              </a:rPr>
              <a:t>’</a:t>
            </a:r>
            <a:r>
              <a:rPr lang="en-GB" sz="1100" dirty="0" smtClean="0">
                <a:latin typeface="+mj-lt"/>
              </a:rPr>
              <a:t>. This </a:t>
            </a:r>
            <a:r>
              <a:rPr lang="en-GB" sz="1100" dirty="0">
                <a:latin typeface="+mj-lt"/>
              </a:rPr>
              <a:t>means that their </a:t>
            </a:r>
            <a:r>
              <a:rPr lang="en-GB" sz="1100" dirty="0" smtClean="0">
                <a:latin typeface="+mj-lt"/>
              </a:rPr>
              <a:t>answers explore </a:t>
            </a:r>
            <a:r>
              <a:rPr lang="en-GB" sz="1100" dirty="0">
                <a:latin typeface="+mj-lt"/>
              </a:rPr>
              <a:t>several sides of an argument </a:t>
            </a:r>
            <a:r>
              <a:rPr lang="en-GB" sz="1100" dirty="0" smtClean="0">
                <a:latin typeface="+mj-lt"/>
              </a:rPr>
              <a:t>continually. They </a:t>
            </a:r>
            <a:r>
              <a:rPr lang="en-GB" sz="1100" dirty="0">
                <a:latin typeface="+mj-lt"/>
              </a:rPr>
              <a:t>recognise that geography is complex </a:t>
            </a:r>
            <a:r>
              <a:rPr lang="en-GB" sz="1100" dirty="0" smtClean="0">
                <a:latin typeface="+mj-lt"/>
              </a:rPr>
              <a:t>and there </a:t>
            </a:r>
            <a:r>
              <a:rPr lang="en-GB" sz="1100" dirty="0">
                <a:latin typeface="+mj-lt"/>
              </a:rPr>
              <a:t>is, for instance, no ‘one’ solution.</a:t>
            </a:r>
          </a:p>
        </p:txBody>
      </p:sp>
      <p:pic>
        <p:nvPicPr>
          <p:cNvPr id="23" name="Picture 22"/>
          <p:cNvPicPr>
            <a:picLocks noChangeAspect="1"/>
          </p:cNvPicPr>
          <p:nvPr/>
        </p:nvPicPr>
        <p:blipFill>
          <a:blip r:embed="rId14"/>
          <a:stretch>
            <a:fillRect/>
          </a:stretch>
        </p:blipFill>
        <p:spPr>
          <a:xfrm>
            <a:off x="396636" y="3789711"/>
            <a:ext cx="1124382" cy="247895"/>
          </a:xfrm>
          <a:prstGeom prst="rect">
            <a:avLst/>
          </a:prstGeom>
        </p:spPr>
      </p:pic>
      <p:sp>
        <p:nvSpPr>
          <p:cNvPr id="29" name="Freeform 28"/>
          <p:cNvSpPr/>
          <p:nvPr/>
        </p:nvSpPr>
        <p:spPr>
          <a:xfrm>
            <a:off x="167306" y="3578101"/>
            <a:ext cx="1819028" cy="2298234"/>
          </a:xfrm>
          <a:custGeom>
            <a:avLst/>
            <a:gdLst>
              <a:gd name="connsiteX0" fmla="*/ 184315 w 1930718"/>
              <a:gd name="connsiteY0" fmla="*/ 265002 h 2131930"/>
              <a:gd name="connsiteX1" fmla="*/ 285915 w 1930718"/>
              <a:gd name="connsiteY1" fmla="*/ 4652 h 2131930"/>
              <a:gd name="connsiteX2" fmla="*/ 451015 w 1930718"/>
              <a:gd name="connsiteY2" fmla="*/ 93552 h 2131930"/>
              <a:gd name="connsiteX3" fmla="*/ 768515 w 1930718"/>
              <a:gd name="connsiteY3" fmla="*/ 36402 h 2131930"/>
              <a:gd name="connsiteX4" fmla="*/ 743115 w 1930718"/>
              <a:gd name="connsiteY4" fmla="*/ 144352 h 2131930"/>
              <a:gd name="connsiteX5" fmla="*/ 1111415 w 1930718"/>
              <a:gd name="connsiteY5" fmla="*/ 42752 h 2131930"/>
              <a:gd name="connsiteX6" fmla="*/ 1117765 w 1930718"/>
              <a:gd name="connsiteY6" fmla="*/ 157052 h 2131930"/>
              <a:gd name="connsiteX7" fmla="*/ 1460665 w 1930718"/>
              <a:gd name="connsiteY7" fmla="*/ 36402 h 2131930"/>
              <a:gd name="connsiteX8" fmla="*/ 1562265 w 1930718"/>
              <a:gd name="connsiteY8" fmla="*/ 239602 h 2131930"/>
              <a:gd name="connsiteX9" fmla="*/ 1682915 w 1930718"/>
              <a:gd name="connsiteY9" fmla="*/ 182452 h 2131930"/>
              <a:gd name="connsiteX10" fmla="*/ 1733715 w 1930718"/>
              <a:gd name="connsiteY10" fmla="*/ 296752 h 2131930"/>
              <a:gd name="connsiteX11" fmla="*/ 1879765 w 1930718"/>
              <a:gd name="connsiteY11" fmla="*/ 341202 h 2131930"/>
              <a:gd name="connsiteX12" fmla="*/ 1816265 w 1930718"/>
              <a:gd name="connsiteY12" fmla="*/ 531702 h 2131930"/>
              <a:gd name="connsiteX13" fmla="*/ 1917865 w 1930718"/>
              <a:gd name="connsiteY13" fmla="*/ 715852 h 2131930"/>
              <a:gd name="connsiteX14" fmla="*/ 1848015 w 1930718"/>
              <a:gd name="connsiteY14" fmla="*/ 798402 h 2131930"/>
              <a:gd name="connsiteX15" fmla="*/ 1930565 w 1930718"/>
              <a:gd name="connsiteY15" fmla="*/ 976202 h 2131930"/>
              <a:gd name="connsiteX16" fmla="*/ 1822615 w 1930718"/>
              <a:gd name="connsiteY16" fmla="*/ 1007952 h 2131930"/>
              <a:gd name="connsiteX17" fmla="*/ 1930565 w 1930718"/>
              <a:gd name="connsiteY17" fmla="*/ 1249252 h 2131930"/>
              <a:gd name="connsiteX18" fmla="*/ 1848015 w 1930718"/>
              <a:gd name="connsiteY18" fmla="*/ 1293702 h 2131930"/>
              <a:gd name="connsiteX19" fmla="*/ 1917865 w 1930718"/>
              <a:gd name="connsiteY19" fmla="*/ 1611202 h 2131930"/>
              <a:gd name="connsiteX20" fmla="*/ 1784515 w 1930718"/>
              <a:gd name="connsiteY20" fmla="*/ 1642952 h 2131930"/>
              <a:gd name="connsiteX21" fmla="*/ 1860715 w 1930718"/>
              <a:gd name="connsiteY21" fmla="*/ 1935052 h 2131930"/>
              <a:gd name="connsiteX22" fmla="*/ 1606715 w 1930718"/>
              <a:gd name="connsiteY22" fmla="*/ 1947752 h 2131930"/>
              <a:gd name="connsiteX23" fmla="*/ 1416215 w 1930718"/>
              <a:gd name="connsiteY23" fmla="*/ 2049352 h 2131930"/>
              <a:gd name="connsiteX24" fmla="*/ 1340015 w 1930718"/>
              <a:gd name="connsiteY24" fmla="*/ 1954102 h 2131930"/>
              <a:gd name="connsiteX25" fmla="*/ 1054265 w 1930718"/>
              <a:gd name="connsiteY25" fmla="*/ 2081102 h 2131930"/>
              <a:gd name="connsiteX26" fmla="*/ 1060615 w 1930718"/>
              <a:gd name="connsiteY26" fmla="*/ 1998552 h 2131930"/>
              <a:gd name="connsiteX27" fmla="*/ 762165 w 1930718"/>
              <a:gd name="connsiteY27" fmla="*/ 2131902 h 2131930"/>
              <a:gd name="connsiteX28" fmla="*/ 698665 w 1930718"/>
              <a:gd name="connsiteY28" fmla="*/ 2011252 h 2131930"/>
              <a:gd name="connsiteX29" fmla="*/ 539915 w 1930718"/>
              <a:gd name="connsiteY29" fmla="*/ 2093802 h 2131930"/>
              <a:gd name="connsiteX30" fmla="*/ 425615 w 1930718"/>
              <a:gd name="connsiteY30" fmla="*/ 1954102 h 2131930"/>
              <a:gd name="connsiteX31" fmla="*/ 222415 w 1930718"/>
              <a:gd name="connsiteY31" fmla="*/ 2093802 h 2131930"/>
              <a:gd name="connsiteX32" fmla="*/ 216065 w 1930718"/>
              <a:gd name="connsiteY32" fmla="*/ 1998552 h 2131930"/>
              <a:gd name="connsiteX33" fmla="*/ 38265 w 1930718"/>
              <a:gd name="connsiteY33" fmla="*/ 2004902 h 2131930"/>
              <a:gd name="connsiteX34" fmla="*/ 76365 w 1930718"/>
              <a:gd name="connsiteY34" fmla="*/ 1839802 h 2131930"/>
              <a:gd name="connsiteX35" fmla="*/ 31915 w 1930718"/>
              <a:gd name="connsiteY35" fmla="*/ 1636602 h 2131930"/>
              <a:gd name="connsiteX36" fmla="*/ 101765 w 1930718"/>
              <a:gd name="connsiteY36" fmla="*/ 1560402 h 2131930"/>
              <a:gd name="connsiteX37" fmla="*/ 19215 w 1930718"/>
              <a:gd name="connsiteY37" fmla="*/ 1344502 h 2131930"/>
              <a:gd name="connsiteX38" fmla="*/ 89065 w 1930718"/>
              <a:gd name="connsiteY38" fmla="*/ 1185752 h 2131930"/>
              <a:gd name="connsiteX39" fmla="*/ 12865 w 1930718"/>
              <a:gd name="connsiteY39" fmla="*/ 931752 h 2131930"/>
              <a:gd name="connsiteX40" fmla="*/ 76365 w 1930718"/>
              <a:gd name="connsiteY40" fmla="*/ 855552 h 2131930"/>
              <a:gd name="connsiteX41" fmla="*/ 165 w 1930718"/>
              <a:gd name="connsiteY41" fmla="*/ 595202 h 2131930"/>
              <a:gd name="connsiteX42" fmla="*/ 101765 w 1930718"/>
              <a:gd name="connsiteY42" fmla="*/ 480902 h 2131930"/>
              <a:gd name="connsiteX43" fmla="*/ 31915 w 1930718"/>
              <a:gd name="connsiteY43" fmla="*/ 303102 h 2131930"/>
              <a:gd name="connsiteX44" fmla="*/ 184315 w 1930718"/>
              <a:gd name="connsiteY44" fmla="*/ 328502 h 2131930"/>
              <a:gd name="connsiteX45" fmla="*/ 184315 w 1930718"/>
              <a:gd name="connsiteY45" fmla="*/ 265002 h 213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930718" h="2131930">
                <a:moveTo>
                  <a:pt x="184315" y="265002"/>
                </a:moveTo>
                <a:cubicBezTo>
                  <a:pt x="201248" y="211027"/>
                  <a:pt x="241465" y="33227"/>
                  <a:pt x="285915" y="4652"/>
                </a:cubicBezTo>
                <a:cubicBezTo>
                  <a:pt x="330365" y="-23923"/>
                  <a:pt x="370582" y="88260"/>
                  <a:pt x="451015" y="93552"/>
                </a:cubicBezTo>
                <a:cubicBezTo>
                  <a:pt x="531448" y="98844"/>
                  <a:pt x="719832" y="27935"/>
                  <a:pt x="768515" y="36402"/>
                </a:cubicBezTo>
                <a:cubicBezTo>
                  <a:pt x="817198" y="44869"/>
                  <a:pt x="685965" y="143294"/>
                  <a:pt x="743115" y="144352"/>
                </a:cubicBezTo>
                <a:cubicBezTo>
                  <a:pt x="800265" y="145410"/>
                  <a:pt x="1048973" y="40635"/>
                  <a:pt x="1111415" y="42752"/>
                </a:cubicBezTo>
                <a:cubicBezTo>
                  <a:pt x="1173857" y="44869"/>
                  <a:pt x="1059557" y="158110"/>
                  <a:pt x="1117765" y="157052"/>
                </a:cubicBezTo>
                <a:cubicBezTo>
                  <a:pt x="1175973" y="155994"/>
                  <a:pt x="1386582" y="22644"/>
                  <a:pt x="1460665" y="36402"/>
                </a:cubicBezTo>
                <a:cubicBezTo>
                  <a:pt x="1534748" y="50160"/>
                  <a:pt x="1525223" y="215260"/>
                  <a:pt x="1562265" y="239602"/>
                </a:cubicBezTo>
                <a:cubicBezTo>
                  <a:pt x="1599307" y="263944"/>
                  <a:pt x="1654340" y="172927"/>
                  <a:pt x="1682915" y="182452"/>
                </a:cubicBezTo>
                <a:cubicBezTo>
                  <a:pt x="1711490" y="191977"/>
                  <a:pt x="1700907" y="270294"/>
                  <a:pt x="1733715" y="296752"/>
                </a:cubicBezTo>
                <a:cubicBezTo>
                  <a:pt x="1766523" y="323210"/>
                  <a:pt x="1866007" y="302044"/>
                  <a:pt x="1879765" y="341202"/>
                </a:cubicBezTo>
                <a:cubicBezTo>
                  <a:pt x="1893523" y="380360"/>
                  <a:pt x="1809915" y="469260"/>
                  <a:pt x="1816265" y="531702"/>
                </a:cubicBezTo>
                <a:cubicBezTo>
                  <a:pt x="1822615" y="594144"/>
                  <a:pt x="1912573" y="671402"/>
                  <a:pt x="1917865" y="715852"/>
                </a:cubicBezTo>
                <a:cubicBezTo>
                  <a:pt x="1923157" y="760302"/>
                  <a:pt x="1845898" y="755010"/>
                  <a:pt x="1848015" y="798402"/>
                </a:cubicBezTo>
                <a:cubicBezTo>
                  <a:pt x="1850132" y="841794"/>
                  <a:pt x="1934798" y="941277"/>
                  <a:pt x="1930565" y="976202"/>
                </a:cubicBezTo>
                <a:cubicBezTo>
                  <a:pt x="1926332" y="1011127"/>
                  <a:pt x="1822615" y="962444"/>
                  <a:pt x="1822615" y="1007952"/>
                </a:cubicBezTo>
                <a:cubicBezTo>
                  <a:pt x="1822615" y="1053460"/>
                  <a:pt x="1926332" y="1201627"/>
                  <a:pt x="1930565" y="1249252"/>
                </a:cubicBezTo>
                <a:cubicBezTo>
                  <a:pt x="1934798" y="1296877"/>
                  <a:pt x="1850132" y="1233377"/>
                  <a:pt x="1848015" y="1293702"/>
                </a:cubicBezTo>
                <a:cubicBezTo>
                  <a:pt x="1845898" y="1354027"/>
                  <a:pt x="1928448" y="1552994"/>
                  <a:pt x="1917865" y="1611202"/>
                </a:cubicBezTo>
                <a:cubicBezTo>
                  <a:pt x="1907282" y="1669410"/>
                  <a:pt x="1794040" y="1588977"/>
                  <a:pt x="1784515" y="1642952"/>
                </a:cubicBezTo>
                <a:cubicBezTo>
                  <a:pt x="1774990" y="1696927"/>
                  <a:pt x="1890348" y="1884252"/>
                  <a:pt x="1860715" y="1935052"/>
                </a:cubicBezTo>
                <a:cubicBezTo>
                  <a:pt x="1831082" y="1985852"/>
                  <a:pt x="1680798" y="1928702"/>
                  <a:pt x="1606715" y="1947752"/>
                </a:cubicBezTo>
                <a:cubicBezTo>
                  <a:pt x="1532632" y="1966802"/>
                  <a:pt x="1460665" y="2048294"/>
                  <a:pt x="1416215" y="2049352"/>
                </a:cubicBezTo>
                <a:cubicBezTo>
                  <a:pt x="1371765" y="2050410"/>
                  <a:pt x="1400340" y="1948810"/>
                  <a:pt x="1340015" y="1954102"/>
                </a:cubicBezTo>
                <a:cubicBezTo>
                  <a:pt x="1279690" y="1959394"/>
                  <a:pt x="1100832" y="2073694"/>
                  <a:pt x="1054265" y="2081102"/>
                </a:cubicBezTo>
                <a:cubicBezTo>
                  <a:pt x="1007698" y="2088510"/>
                  <a:pt x="1109298" y="1990085"/>
                  <a:pt x="1060615" y="1998552"/>
                </a:cubicBezTo>
                <a:cubicBezTo>
                  <a:pt x="1011932" y="2007019"/>
                  <a:pt x="822490" y="2129785"/>
                  <a:pt x="762165" y="2131902"/>
                </a:cubicBezTo>
                <a:cubicBezTo>
                  <a:pt x="701840" y="2134019"/>
                  <a:pt x="735707" y="2017602"/>
                  <a:pt x="698665" y="2011252"/>
                </a:cubicBezTo>
                <a:cubicBezTo>
                  <a:pt x="661623" y="2004902"/>
                  <a:pt x="585423" y="2103327"/>
                  <a:pt x="539915" y="2093802"/>
                </a:cubicBezTo>
                <a:cubicBezTo>
                  <a:pt x="494407" y="2084277"/>
                  <a:pt x="478532" y="1954102"/>
                  <a:pt x="425615" y="1954102"/>
                </a:cubicBezTo>
                <a:cubicBezTo>
                  <a:pt x="372698" y="1954102"/>
                  <a:pt x="257340" y="2086394"/>
                  <a:pt x="222415" y="2093802"/>
                </a:cubicBezTo>
                <a:cubicBezTo>
                  <a:pt x="187490" y="2101210"/>
                  <a:pt x="246757" y="2013369"/>
                  <a:pt x="216065" y="1998552"/>
                </a:cubicBezTo>
                <a:cubicBezTo>
                  <a:pt x="185373" y="1983735"/>
                  <a:pt x="61548" y="2031360"/>
                  <a:pt x="38265" y="2004902"/>
                </a:cubicBezTo>
                <a:cubicBezTo>
                  <a:pt x="14982" y="1978444"/>
                  <a:pt x="77423" y="1901185"/>
                  <a:pt x="76365" y="1839802"/>
                </a:cubicBezTo>
                <a:cubicBezTo>
                  <a:pt x="75307" y="1778419"/>
                  <a:pt x="27682" y="1683169"/>
                  <a:pt x="31915" y="1636602"/>
                </a:cubicBezTo>
                <a:cubicBezTo>
                  <a:pt x="36148" y="1590035"/>
                  <a:pt x="103882" y="1609085"/>
                  <a:pt x="101765" y="1560402"/>
                </a:cubicBezTo>
                <a:cubicBezTo>
                  <a:pt x="99648" y="1511719"/>
                  <a:pt x="21332" y="1406944"/>
                  <a:pt x="19215" y="1344502"/>
                </a:cubicBezTo>
                <a:cubicBezTo>
                  <a:pt x="17098" y="1282060"/>
                  <a:pt x="90123" y="1254544"/>
                  <a:pt x="89065" y="1185752"/>
                </a:cubicBezTo>
                <a:cubicBezTo>
                  <a:pt x="88007" y="1116960"/>
                  <a:pt x="14982" y="986785"/>
                  <a:pt x="12865" y="931752"/>
                </a:cubicBezTo>
                <a:cubicBezTo>
                  <a:pt x="10748" y="876719"/>
                  <a:pt x="78482" y="911644"/>
                  <a:pt x="76365" y="855552"/>
                </a:cubicBezTo>
                <a:cubicBezTo>
                  <a:pt x="74248" y="799460"/>
                  <a:pt x="-4068" y="657644"/>
                  <a:pt x="165" y="595202"/>
                </a:cubicBezTo>
                <a:cubicBezTo>
                  <a:pt x="4398" y="532760"/>
                  <a:pt x="96473" y="529585"/>
                  <a:pt x="101765" y="480902"/>
                </a:cubicBezTo>
                <a:cubicBezTo>
                  <a:pt x="107057" y="432219"/>
                  <a:pt x="18157" y="328502"/>
                  <a:pt x="31915" y="303102"/>
                </a:cubicBezTo>
                <a:cubicBezTo>
                  <a:pt x="45673" y="277702"/>
                  <a:pt x="156798" y="341202"/>
                  <a:pt x="184315" y="328502"/>
                </a:cubicBezTo>
                <a:cubicBezTo>
                  <a:pt x="211832" y="315802"/>
                  <a:pt x="167382" y="318977"/>
                  <a:pt x="184315" y="265002"/>
                </a:cubicBez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Freeform 43"/>
          <p:cNvSpPr/>
          <p:nvPr/>
        </p:nvSpPr>
        <p:spPr>
          <a:xfrm>
            <a:off x="4418193" y="2867470"/>
            <a:ext cx="1203247" cy="1063370"/>
          </a:xfrm>
          <a:custGeom>
            <a:avLst/>
            <a:gdLst>
              <a:gd name="connsiteX0" fmla="*/ 0 w 1285875"/>
              <a:gd name="connsiteY0" fmla="*/ 0 h 819150"/>
              <a:gd name="connsiteX1" fmla="*/ 161925 w 1285875"/>
              <a:gd name="connsiteY1" fmla="*/ 104775 h 819150"/>
              <a:gd name="connsiteX2" fmla="*/ 657225 w 1285875"/>
              <a:gd name="connsiteY2" fmla="*/ 133350 h 819150"/>
              <a:gd name="connsiteX3" fmla="*/ 942975 w 1285875"/>
              <a:gd name="connsiteY3" fmla="*/ 228600 h 819150"/>
              <a:gd name="connsiteX4" fmla="*/ 1162050 w 1285875"/>
              <a:gd name="connsiteY4" fmla="*/ 581025 h 819150"/>
              <a:gd name="connsiteX5" fmla="*/ 1285875 w 1285875"/>
              <a:gd name="connsiteY5" fmla="*/ 819150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5875" h="819150">
                <a:moveTo>
                  <a:pt x="0" y="0"/>
                </a:moveTo>
                <a:cubicBezTo>
                  <a:pt x="26194" y="41275"/>
                  <a:pt x="52388" y="82550"/>
                  <a:pt x="161925" y="104775"/>
                </a:cubicBezTo>
                <a:cubicBezTo>
                  <a:pt x="271462" y="127000"/>
                  <a:pt x="527050" y="112713"/>
                  <a:pt x="657225" y="133350"/>
                </a:cubicBezTo>
                <a:cubicBezTo>
                  <a:pt x="787400" y="153987"/>
                  <a:pt x="858838" y="153988"/>
                  <a:pt x="942975" y="228600"/>
                </a:cubicBezTo>
                <a:cubicBezTo>
                  <a:pt x="1027113" y="303213"/>
                  <a:pt x="1104900" y="482600"/>
                  <a:pt x="1162050" y="581025"/>
                </a:cubicBezTo>
                <a:cubicBezTo>
                  <a:pt x="1219200" y="679450"/>
                  <a:pt x="1252537" y="749300"/>
                  <a:pt x="1285875" y="819150"/>
                </a:cubicBezTo>
              </a:path>
            </a:pathLst>
          </a:custGeom>
          <a:noFill/>
          <a:ln w="3175">
            <a:solidFill>
              <a:srgbClr val="00B0F0"/>
            </a:solidFill>
            <a:headEnd type="none" w="med" len="med"/>
            <a:tailEnd type="arrow" w="med" len="med"/>
          </a:ln>
          <a:effectLst>
            <a:glow rad="63500">
              <a:srgbClr val="00B0F0">
                <a:alpha val="9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7" name="Picture 4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896349" y="1124964"/>
            <a:ext cx="778879" cy="778879"/>
          </a:xfrm>
          <a:prstGeom prst="rect">
            <a:avLst/>
          </a:prstGeom>
        </p:spPr>
      </p:pic>
      <p:pic>
        <p:nvPicPr>
          <p:cNvPr id="43" name="Picture 42"/>
          <p:cNvPicPr>
            <a:picLocks noChangeAspect="1"/>
          </p:cNvPicPr>
          <p:nvPr/>
        </p:nvPicPr>
        <p:blipFill>
          <a:blip r:embed="rId16"/>
          <a:stretch>
            <a:fillRect/>
          </a:stretch>
        </p:blipFill>
        <p:spPr>
          <a:xfrm>
            <a:off x="311322" y="5876335"/>
            <a:ext cx="1494235" cy="366281"/>
          </a:xfrm>
          <a:prstGeom prst="rect">
            <a:avLst/>
          </a:prstGeom>
        </p:spPr>
      </p:pic>
      <p:sp>
        <p:nvSpPr>
          <p:cNvPr id="48" name="Rectangle 47"/>
          <p:cNvSpPr/>
          <p:nvPr/>
        </p:nvSpPr>
        <p:spPr>
          <a:xfrm>
            <a:off x="140449" y="6210012"/>
            <a:ext cx="1736810" cy="1169551"/>
          </a:xfrm>
          <a:prstGeom prst="rect">
            <a:avLst/>
          </a:prstGeom>
        </p:spPr>
        <p:txBody>
          <a:bodyPr wrap="square">
            <a:spAutoFit/>
          </a:bodyPr>
          <a:lstStyle/>
          <a:p>
            <a:pPr algn="ctr"/>
            <a:r>
              <a:rPr lang="en-GB" sz="1000" dirty="0"/>
              <a:t>A</a:t>
            </a:r>
            <a:r>
              <a:rPr lang="en-GB" sz="1000" dirty="0" smtClean="0"/>
              <a:t>cademic </a:t>
            </a:r>
            <a:r>
              <a:rPr lang="en-GB" sz="1000" dirty="0"/>
              <a:t>vocabulary is not necessarily </a:t>
            </a:r>
            <a:r>
              <a:rPr lang="en-GB" sz="1000" dirty="0" smtClean="0"/>
              <a:t>'difficult vocabulary</a:t>
            </a:r>
            <a:r>
              <a:rPr lang="en-GB" sz="1000" dirty="0"/>
              <a:t>'; using academic words is more a question of finding appropriate language, in a suitable style, than anything else.</a:t>
            </a:r>
          </a:p>
        </p:txBody>
      </p:sp>
      <p:pic>
        <p:nvPicPr>
          <p:cNvPr id="49" name="Picture 48"/>
          <p:cNvPicPr>
            <a:picLocks noChangeAspect="1"/>
          </p:cNvPicPr>
          <p:nvPr/>
        </p:nvPicPr>
        <p:blipFill>
          <a:blip r:embed="rId17"/>
          <a:stretch>
            <a:fillRect/>
          </a:stretch>
        </p:blipFill>
        <p:spPr>
          <a:xfrm>
            <a:off x="262503" y="7534891"/>
            <a:ext cx="1670052" cy="384104"/>
          </a:xfrm>
          <a:prstGeom prst="rect">
            <a:avLst/>
          </a:prstGeom>
        </p:spPr>
      </p:pic>
      <p:sp>
        <p:nvSpPr>
          <p:cNvPr id="50" name="Rectangle 49"/>
          <p:cNvSpPr/>
          <p:nvPr/>
        </p:nvSpPr>
        <p:spPr>
          <a:xfrm>
            <a:off x="151558" y="7758643"/>
            <a:ext cx="1837282" cy="1061829"/>
          </a:xfrm>
          <a:prstGeom prst="rect">
            <a:avLst/>
          </a:prstGeom>
        </p:spPr>
        <p:txBody>
          <a:bodyPr wrap="square">
            <a:spAutoFit/>
          </a:bodyPr>
          <a:lstStyle/>
          <a:p>
            <a:pPr algn="ctr"/>
            <a:r>
              <a:rPr lang="en-GB" sz="1050" dirty="0" smtClean="0"/>
              <a:t> You should </a:t>
            </a:r>
            <a:r>
              <a:rPr lang="en-GB" sz="1050" dirty="0"/>
              <a:t>be familiar with, and gain some understanding of, </a:t>
            </a:r>
            <a:r>
              <a:rPr lang="en-GB" sz="1050" dirty="0" smtClean="0"/>
              <a:t>spec key terms and ensure that you are using key terminology throughout e.g. hydrological NOT water… </a:t>
            </a:r>
          </a:p>
        </p:txBody>
      </p:sp>
      <p:pic>
        <p:nvPicPr>
          <p:cNvPr id="45" name="Picture 3"/>
          <p:cNvPicPr>
            <a:picLocks noChangeAspect="1" noChangeArrowheads="1"/>
          </p:cNvPicPr>
          <p:nvPr/>
        </p:nvPicPr>
        <p:blipFill rotWithShape="1">
          <a:blip r:embed="rId18">
            <a:extLst>
              <a:ext uri="{28A0092B-C50C-407E-A947-70E740481C1C}">
                <a14:useLocalDpi xmlns:a14="http://schemas.microsoft.com/office/drawing/2010/main" val="0"/>
              </a:ext>
            </a:extLst>
          </a:blip>
          <a:srcRect l="30425" t="19066" r="28475" b="16133"/>
          <a:stretch/>
        </p:blipFill>
        <p:spPr bwMode="auto">
          <a:xfrm>
            <a:off x="2073816" y="5796136"/>
            <a:ext cx="4601412" cy="324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6" name="Picture 45"/>
          <p:cNvPicPr>
            <a:picLocks noChangeAspect="1"/>
          </p:cNvPicPr>
          <p:nvPr/>
        </p:nvPicPr>
        <p:blipFill rotWithShape="1">
          <a:blip r:embed="rId5"/>
          <a:srcRect t="27380"/>
          <a:stretch/>
        </p:blipFill>
        <p:spPr>
          <a:xfrm>
            <a:off x="3757796" y="5479894"/>
            <a:ext cx="1442275" cy="316242"/>
          </a:xfrm>
          <a:prstGeom prst="rect">
            <a:avLst/>
          </a:prstGeom>
        </p:spPr>
      </p:pic>
      <p:pic>
        <p:nvPicPr>
          <p:cNvPr id="37" name="Picture 36"/>
          <p:cNvPicPr>
            <a:picLocks noChangeAspect="1"/>
          </p:cNvPicPr>
          <p:nvPr/>
        </p:nvPicPr>
        <p:blipFill rotWithShape="1">
          <a:blip r:embed="rId6"/>
          <a:srcRect l="46344"/>
          <a:stretch/>
        </p:blipFill>
        <p:spPr>
          <a:xfrm>
            <a:off x="3582536" y="1947052"/>
            <a:ext cx="1253508" cy="926096"/>
          </a:xfrm>
          <a:prstGeom prst="rect">
            <a:avLst/>
          </a:prstGeom>
        </p:spPr>
      </p:pic>
    </p:spTree>
    <p:extLst>
      <p:ext uri="{BB962C8B-B14F-4D97-AF65-F5344CB8AC3E}">
        <p14:creationId xmlns:p14="http://schemas.microsoft.com/office/powerpoint/2010/main" val="36692562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98685" y="414112"/>
            <a:ext cx="4138214" cy="5940088"/>
          </a:xfrm>
          <a:prstGeom prst="rect">
            <a:avLst/>
          </a:prstGeom>
          <a:noFill/>
        </p:spPr>
        <p:txBody>
          <a:bodyPr wrap="square" rtlCol="0">
            <a:spAutoFit/>
          </a:bodyPr>
          <a:lstStyle/>
          <a:p>
            <a:r>
              <a:rPr lang="en-GB" sz="1000" b="1" dirty="0" smtClean="0"/>
              <a:t>Watch your STRUCTURE </a:t>
            </a:r>
            <a:r>
              <a:rPr lang="en-GB" sz="1000" dirty="0" smtClean="0"/>
              <a:t> </a:t>
            </a:r>
          </a:p>
          <a:p>
            <a:pPr marL="285750" indent="-285750">
              <a:buFont typeface="Arial" panose="020B0604020202020204" pitchFamily="34" charset="0"/>
              <a:buChar char="•"/>
            </a:pPr>
            <a:r>
              <a:rPr lang="en-GB" sz="1000" dirty="0" smtClean="0"/>
              <a:t>In extended answers </a:t>
            </a:r>
            <a:r>
              <a:rPr lang="en-GB" sz="1000" b="1" dirty="0" smtClean="0"/>
              <a:t>use </a:t>
            </a:r>
            <a:r>
              <a:rPr lang="en-GB" sz="1000" dirty="0" smtClean="0"/>
              <a:t>SPEEELC</a:t>
            </a:r>
            <a:endParaRPr lang="en-GB" sz="1000" b="1" dirty="0" smtClean="0"/>
          </a:p>
          <a:p>
            <a:pPr marL="285750" indent="-285750">
              <a:buFont typeface="Arial" panose="020B0604020202020204" pitchFamily="34" charset="0"/>
              <a:buChar char="•"/>
            </a:pPr>
            <a:r>
              <a:rPr lang="en-GB" sz="1000" b="1" dirty="0" smtClean="0"/>
              <a:t>Don’t </a:t>
            </a:r>
            <a:r>
              <a:rPr lang="en-GB" sz="1000" dirty="0" smtClean="0"/>
              <a:t>just write and write. </a:t>
            </a:r>
          </a:p>
          <a:p>
            <a:pPr marL="285750" indent="-285750">
              <a:buFont typeface="Arial" panose="020B0604020202020204" pitchFamily="34" charset="0"/>
              <a:buChar char="•"/>
            </a:pPr>
            <a:r>
              <a:rPr lang="en-GB" sz="1000" dirty="0" smtClean="0"/>
              <a:t>Define key words in questions</a:t>
            </a:r>
          </a:p>
          <a:p>
            <a:pPr marL="285750" indent="-285750">
              <a:buFont typeface="Arial" panose="020B0604020202020204" pitchFamily="34" charset="0"/>
              <a:buChar char="•"/>
            </a:pPr>
            <a:r>
              <a:rPr lang="en-GB" sz="1000" dirty="0" smtClean="0"/>
              <a:t>Categorise – use </a:t>
            </a:r>
            <a:r>
              <a:rPr lang="en-GB" sz="1000" b="1" dirty="0" smtClean="0"/>
              <a:t>clues</a:t>
            </a:r>
            <a:r>
              <a:rPr lang="en-GB" sz="1000" dirty="0" smtClean="0"/>
              <a:t> in the question itself to help you with your structure </a:t>
            </a:r>
          </a:p>
          <a:p>
            <a:pPr marL="285750" indent="-285750">
              <a:buFont typeface="Arial" panose="020B0604020202020204" pitchFamily="34" charset="0"/>
              <a:buChar char="•"/>
            </a:pPr>
            <a:r>
              <a:rPr lang="en-GB" sz="1000" dirty="0" smtClean="0"/>
              <a:t>Impacts / causes - social / economic / environmental / political / positives / negatives…</a:t>
            </a:r>
          </a:p>
          <a:p>
            <a:pPr marL="285750" indent="-285750">
              <a:buFont typeface="Arial" panose="020B0604020202020204" pitchFamily="34" charset="0"/>
              <a:buChar char="•"/>
            </a:pPr>
            <a:r>
              <a:rPr lang="en-GB" sz="1000" dirty="0" smtClean="0"/>
              <a:t>Movement – people / industry / political / socio-economic / costs / benefits </a:t>
            </a:r>
          </a:p>
          <a:p>
            <a:pPr marL="285750" indent="-285750">
              <a:buFont typeface="Arial" panose="020B0604020202020204" pitchFamily="34" charset="0"/>
              <a:buChar char="•"/>
            </a:pPr>
            <a:r>
              <a:rPr lang="en-GB" sz="1000" dirty="0" smtClean="0"/>
              <a:t>Never just list data – use it to help you support points, link it into your question. </a:t>
            </a:r>
          </a:p>
          <a:p>
            <a:pPr marL="285750" indent="-285750">
              <a:buFont typeface="Arial" panose="020B0604020202020204" pitchFamily="34" charset="0"/>
              <a:buChar char="•"/>
            </a:pPr>
            <a:r>
              <a:rPr lang="en-GB" sz="1000" dirty="0" smtClean="0"/>
              <a:t>Include place specific information</a:t>
            </a:r>
          </a:p>
          <a:p>
            <a:pPr marL="285750" indent="-285750">
              <a:buFont typeface="Arial" panose="020B0604020202020204" pitchFamily="34" charset="0"/>
              <a:buChar char="•"/>
            </a:pPr>
            <a:r>
              <a:rPr lang="en-GB" sz="1000" b="1" dirty="0" smtClean="0"/>
              <a:t>INCLUDE A CONCLUSION</a:t>
            </a:r>
            <a:r>
              <a:rPr lang="en-GB" sz="1000" dirty="0" smtClean="0"/>
              <a:t> – this should be lengthy and in depth, you need to spend time on this. Try to weave the discussion and evaluation throughout your answer – give mini conclusions throughout – this will help you when you come to ‘wrap up your answer’. </a:t>
            </a:r>
          </a:p>
          <a:p>
            <a:endParaRPr lang="en-GB" sz="1000" dirty="0" smtClean="0"/>
          </a:p>
          <a:p>
            <a:r>
              <a:rPr lang="en-GB" sz="1000" b="1" dirty="0" smtClean="0"/>
              <a:t>Include</a:t>
            </a:r>
            <a:r>
              <a:rPr lang="en-GB" sz="1000" dirty="0" smtClean="0"/>
              <a:t> </a:t>
            </a:r>
            <a:r>
              <a:rPr lang="en-GB" sz="1000" b="1" dirty="0" smtClean="0"/>
              <a:t>PLACE</a:t>
            </a:r>
            <a:r>
              <a:rPr lang="en-GB" sz="1000" dirty="0" smtClean="0"/>
              <a:t> </a:t>
            </a:r>
          </a:p>
          <a:p>
            <a:pPr marL="171450" indent="-171450">
              <a:buFont typeface="Arial" panose="020B0604020202020204" pitchFamily="34" charset="0"/>
              <a:buChar char="•"/>
            </a:pPr>
            <a:r>
              <a:rPr lang="en-GB" sz="1000" dirty="0"/>
              <a:t>Geography is about places</a:t>
            </a:r>
            <a:r>
              <a:rPr lang="en-GB" sz="1000" dirty="0" smtClean="0"/>
              <a:t>.</a:t>
            </a:r>
          </a:p>
          <a:p>
            <a:pPr marL="171450" indent="-171450">
              <a:buFont typeface="Arial" panose="020B0604020202020204" pitchFamily="34" charset="0"/>
              <a:buChar char="•"/>
            </a:pPr>
            <a:r>
              <a:rPr lang="en-GB" sz="1000" dirty="0" smtClean="0"/>
              <a:t>An </a:t>
            </a:r>
            <a:r>
              <a:rPr lang="en-GB" sz="1000" dirty="0"/>
              <a:t>exam answer which does not refer to any places </a:t>
            </a:r>
            <a:r>
              <a:rPr lang="en-GB" sz="1000" dirty="0" smtClean="0"/>
              <a:t>will be </a:t>
            </a:r>
            <a:r>
              <a:rPr lang="en-GB" sz="1000" dirty="0"/>
              <a:t>weak</a:t>
            </a:r>
            <a:r>
              <a:rPr lang="en-GB" sz="1000" dirty="0" smtClean="0"/>
              <a:t>.</a:t>
            </a:r>
          </a:p>
          <a:p>
            <a:pPr marL="171450" indent="-171450">
              <a:buFont typeface="Arial" panose="020B0604020202020204" pitchFamily="34" charset="0"/>
              <a:buChar char="•"/>
            </a:pPr>
            <a:r>
              <a:rPr lang="en-GB" sz="1000" dirty="0" smtClean="0"/>
              <a:t>When </a:t>
            </a:r>
            <a:r>
              <a:rPr lang="en-GB" sz="1000" dirty="0"/>
              <a:t>you use examples, name them, say where they </a:t>
            </a:r>
            <a:r>
              <a:rPr lang="en-GB" sz="1000" dirty="0" smtClean="0"/>
              <a:t>are</a:t>
            </a:r>
          </a:p>
          <a:p>
            <a:endParaRPr lang="en-GB" sz="1000" dirty="0" smtClean="0"/>
          </a:p>
          <a:p>
            <a:r>
              <a:rPr lang="en-GB" sz="1000" b="1" dirty="0" smtClean="0"/>
              <a:t>Check your WRITING STYLE </a:t>
            </a:r>
          </a:p>
          <a:p>
            <a:pPr marL="171450" indent="-171450">
              <a:buFont typeface="Arial" panose="020B0604020202020204" pitchFamily="34" charset="0"/>
              <a:buChar char="•"/>
            </a:pPr>
            <a:r>
              <a:rPr lang="en-GB" sz="1000" dirty="0"/>
              <a:t>Avoid writing in the first person</a:t>
            </a:r>
            <a:r>
              <a:rPr lang="en-GB" sz="1000" dirty="0" smtClean="0"/>
              <a:t>.</a:t>
            </a:r>
          </a:p>
          <a:p>
            <a:pPr marL="171450" indent="-171450">
              <a:buFont typeface="Arial" panose="020B0604020202020204" pitchFamily="34" charset="0"/>
              <a:buChar char="•"/>
            </a:pPr>
            <a:r>
              <a:rPr lang="en-GB" sz="1000" dirty="0" smtClean="0"/>
              <a:t>Try </a:t>
            </a:r>
            <a:r>
              <a:rPr lang="en-GB" sz="1000" dirty="0"/>
              <a:t>not to write ‘I think that’ or ‘My conclusion is</a:t>
            </a:r>
            <a:r>
              <a:rPr lang="en-GB" sz="1000" dirty="0" smtClean="0"/>
              <a:t>’</a:t>
            </a:r>
            <a:endParaRPr lang="en-GB" sz="1000" dirty="0"/>
          </a:p>
          <a:p>
            <a:pPr marL="171450" indent="-171450">
              <a:buFont typeface="Arial" panose="020B0604020202020204" pitchFamily="34" charset="0"/>
              <a:buChar char="•"/>
            </a:pPr>
            <a:r>
              <a:rPr lang="en-GB" sz="1000" dirty="0"/>
              <a:t>Instead, use the third person, e.g</a:t>
            </a:r>
            <a:r>
              <a:rPr lang="en-GB" sz="1000" dirty="0" smtClean="0"/>
              <a:t>. ‘</a:t>
            </a:r>
            <a:r>
              <a:rPr lang="en-GB" sz="1000" dirty="0"/>
              <a:t>A common view is’ or ‘Overall the </a:t>
            </a:r>
            <a:r>
              <a:rPr lang="en-GB" sz="1000" dirty="0" smtClean="0"/>
              <a:t>evidence suggests </a:t>
            </a:r>
            <a:r>
              <a:rPr lang="en-GB" sz="1000" dirty="0"/>
              <a:t>that</a:t>
            </a:r>
            <a:r>
              <a:rPr lang="en-GB" sz="1000" dirty="0" smtClean="0"/>
              <a:t>’</a:t>
            </a:r>
          </a:p>
          <a:p>
            <a:endParaRPr lang="en-GB" sz="1000" dirty="0" smtClean="0"/>
          </a:p>
          <a:p>
            <a:r>
              <a:rPr lang="en-GB" sz="1000" b="1" dirty="0" smtClean="0"/>
              <a:t>Make sure that you have BALANCE</a:t>
            </a:r>
          </a:p>
          <a:p>
            <a:pPr marL="171450" indent="-171450">
              <a:buFont typeface="Arial" panose="020B0604020202020204" pitchFamily="34" charset="0"/>
              <a:buChar char="•"/>
            </a:pPr>
            <a:r>
              <a:rPr lang="en-GB" sz="1000" dirty="0"/>
              <a:t>If you are discussing a topic or issues, give both sides of the argument, e.g. costs </a:t>
            </a:r>
            <a:r>
              <a:rPr lang="en-GB" sz="1000" dirty="0" smtClean="0"/>
              <a:t>and benefits</a:t>
            </a:r>
            <a:r>
              <a:rPr lang="en-GB" sz="1000" dirty="0"/>
              <a:t>, advantages and disadvantages</a:t>
            </a:r>
            <a:r>
              <a:rPr lang="en-GB" sz="1000" dirty="0" smtClean="0"/>
              <a:t>. Don’t </a:t>
            </a:r>
            <a:r>
              <a:rPr lang="en-GB" sz="1000" dirty="0"/>
              <a:t>be </a:t>
            </a:r>
            <a:r>
              <a:rPr lang="en-GB" sz="1000" dirty="0" smtClean="0"/>
              <a:t>one-sided! </a:t>
            </a:r>
          </a:p>
          <a:p>
            <a:endParaRPr lang="en-GB" sz="1000" dirty="0"/>
          </a:p>
          <a:p>
            <a:r>
              <a:rPr lang="en-GB" sz="1000" b="1" dirty="0" smtClean="0"/>
              <a:t>Ensure you have RANGE </a:t>
            </a:r>
          </a:p>
          <a:p>
            <a:pPr marL="171450" indent="-171450">
              <a:buFont typeface="Arial" panose="020B0604020202020204" pitchFamily="34" charset="0"/>
              <a:buChar char="•"/>
            </a:pPr>
            <a:r>
              <a:rPr lang="en-GB" sz="1000" dirty="0" smtClean="0"/>
              <a:t>Give </a:t>
            </a:r>
            <a:r>
              <a:rPr lang="en-GB" sz="1000" dirty="0"/>
              <a:t>several examples, at least </a:t>
            </a:r>
            <a:r>
              <a:rPr lang="en-GB" sz="1000" dirty="0" smtClean="0"/>
              <a:t>three…</a:t>
            </a:r>
          </a:p>
          <a:p>
            <a:pPr marL="171450" indent="-171450">
              <a:buFont typeface="Arial" panose="020B0604020202020204" pitchFamily="34" charset="0"/>
              <a:buChar char="•"/>
            </a:pPr>
            <a:r>
              <a:rPr lang="en-GB" sz="1000" dirty="0" smtClean="0"/>
              <a:t>If </a:t>
            </a:r>
            <a:r>
              <a:rPr lang="en-GB" sz="1000" dirty="0"/>
              <a:t>the question allows </a:t>
            </a:r>
            <a:r>
              <a:rPr lang="en-GB" sz="1000" dirty="0" smtClean="0"/>
              <a:t>for </a:t>
            </a:r>
            <a:r>
              <a:rPr lang="en-GB" sz="1000" dirty="0"/>
              <a:t>it, try to make </a:t>
            </a:r>
            <a:r>
              <a:rPr lang="en-GB" sz="1000" dirty="0" smtClean="0"/>
              <a:t>the examples </a:t>
            </a:r>
            <a:r>
              <a:rPr lang="en-GB" sz="1000" dirty="0"/>
              <a:t>a bit different (contrasting), such as one at a large scale and one at a </a:t>
            </a:r>
            <a:r>
              <a:rPr lang="en-GB" sz="1000" dirty="0" smtClean="0"/>
              <a:t>small scale</a:t>
            </a:r>
            <a:endParaRPr lang="en-GB" sz="1000" dirty="0"/>
          </a:p>
        </p:txBody>
      </p:sp>
      <p:pic>
        <p:nvPicPr>
          <p:cNvPr id="4" name="Picture 3"/>
          <p:cNvPicPr>
            <a:picLocks noChangeAspect="1"/>
          </p:cNvPicPr>
          <p:nvPr/>
        </p:nvPicPr>
        <p:blipFill>
          <a:blip r:embed="rId3"/>
          <a:stretch>
            <a:fillRect/>
          </a:stretch>
        </p:blipFill>
        <p:spPr>
          <a:xfrm>
            <a:off x="3861048" y="64989"/>
            <a:ext cx="1916121" cy="356061"/>
          </a:xfrm>
          <a:prstGeom prst="rect">
            <a:avLst/>
          </a:prstGeom>
        </p:spPr>
      </p:pic>
      <p:pic>
        <p:nvPicPr>
          <p:cNvPr id="5" name="Picture 4"/>
          <p:cNvPicPr>
            <a:picLocks noChangeAspect="1"/>
          </p:cNvPicPr>
          <p:nvPr/>
        </p:nvPicPr>
        <p:blipFill rotWithShape="1">
          <a:blip r:embed="rId4"/>
          <a:srcRect r="47304" b="-4063"/>
          <a:stretch/>
        </p:blipFill>
        <p:spPr>
          <a:xfrm>
            <a:off x="325687" y="4299436"/>
            <a:ext cx="1995009" cy="448142"/>
          </a:xfrm>
          <a:prstGeom prst="rect">
            <a:avLst/>
          </a:prstGeom>
        </p:spPr>
      </p:pic>
      <p:pic>
        <p:nvPicPr>
          <p:cNvPr id="6" name="Picture 5"/>
          <p:cNvPicPr>
            <a:picLocks noChangeAspect="1"/>
          </p:cNvPicPr>
          <p:nvPr/>
        </p:nvPicPr>
        <p:blipFill>
          <a:blip r:embed="rId5"/>
          <a:stretch>
            <a:fillRect/>
          </a:stretch>
        </p:blipFill>
        <p:spPr>
          <a:xfrm>
            <a:off x="3630933" y="6281734"/>
            <a:ext cx="2096588" cy="436345"/>
          </a:xfrm>
          <a:prstGeom prst="rect">
            <a:avLst/>
          </a:prstGeom>
        </p:spPr>
      </p:pic>
      <p:sp>
        <p:nvSpPr>
          <p:cNvPr id="7" name="Rectangle 6"/>
          <p:cNvSpPr/>
          <p:nvPr/>
        </p:nvSpPr>
        <p:spPr>
          <a:xfrm>
            <a:off x="2744011" y="6589416"/>
            <a:ext cx="3960458" cy="600164"/>
          </a:xfrm>
          <a:prstGeom prst="rect">
            <a:avLst/>
          </a:prstGeom>
        </p:spPr>
        <p:txBody>
          <a:bodyPr wrap="square">
            <a:spAutoFit/>
          </a:bodyPr>
          <a:lstStyle/>
          <a:p>
            <a:pPr algn="ctr"/>
            <a:r>
              <a:rPr lang="en-GB" sz="1100" dirty="0">
                <a:latin typeface="+mj-lt"/>
              </a:rPr>
              <a:t>Think of levels in mark schemes as a staircase you have climb </a:t>
            </a:r>
            <a:r>
              <a:rPr lang="en-GB" sz="1100" dirty="0" smtClean="0">
                <a:latin typeface="+mj-lt"/>
              </a:rPr>
              <a:t>up in </a:t>
            </a:r>
            <a:r>
              <a:rPr lang="en-GB" sz="1100" dirty="0">
                <a:latin typeface="+mj-lt"/>
              </a:rPr>
              <a:t>order to reach the top level. </a:t>
            </a:r>
            <a:r>
              <a:rPr lang="en-GB" sz="1100" dirty="0" smtClean="0">
                <a:latin typeface="+mj-lt"/>
              </a:rPr>
              <a:t>Each step </a:t>
            </a:r>
            <a:r>
              <a:rPr lang="en-GB" sz="1100" dirty="0">
                <a:latin typeface="+mj-lt"/>
              </a:rPr>
              <a:t>up, into the next level, requires a little </a:t>
            </a:r>
            <a:r>
              <a:rPr lang="en-GB" sz="1100" dirty="0" smtClean="0">
                <a:latin typeface="+mj-lt"/>
              </a:rPr>
              <a:t>bit more </a:t>
            </a:r>
            <a:r>
              <a:rPr lang="en-GB" sz="1100" dirty="0">
                <a:latin typeface="+mj-lt"/>
              </a:rPr>
              <a:t>of you:</a:t>
            </a:r>
          </a:p>
        </p:txBody>
      </p:sp>
      <p:sp>
        <p:nvSpPr>
          <p:cNvPr id="8" name="Rectangle 7"/>
          <p:cNvSpPr/>
          <p:nvPr/>
        </p:nvSpPr>
        <p:spPr>
          <a:xfrm>
            <a:off x="2744011" y="8447180"/>
            <a:ext cx="806768" cy="500029"/>
          </a:xfrm>
          <a:prstGeom prst="rect">
            <a:avLst/>
          </a:prstGeom>
          <a:solidFill>
            <a:srgbClr val="FDBBC4"/>
          </a:solidFill>
          <a:ln>
            <a:noFill/>
          </a:ln>
        </p:spPr>
        <p:style>
          <a:lnRef idx="2">
            <a:schemeClr val="accent1">
              <a:shade val="50000"/>
            </a:schemeClr>
          </a:lnRef>
          <a:fillRef idx="1">
            <a:schemeClr val="accent1"/>
          </a:fillRef>
          <a:effectRef idx="0">
            <a:schemeClr val="accent1"/>
          </a:effectRef>
          <a:fontRef idx="minor">
            <a:schemeClr val="lt1"/>
          </a:fontRef>
        </p:style>
        <p:txBody>
          <a:bodyPr lIns="3600" tIns="3600" rIns="3600" bIns="3600" rtlCol="0" anchor="ctr"/>
          <a:lstStyle/>
          <a:p>
            <a:pPr algn="ctr"/>
            <a:r>
              <a:rPr lang="en-GB" sz="1100" dirty="0" smtClean="0">
                <a:solidFill>
                  <a:schemeClr val="tx1"/>
                </a:solidFill>
              </a:rPr>
              <a:t>General descriptions </a:t>
            </a:r>
            <a:endParaRPr lang="en-GB" sz="1100" dirty="0">
              <a:solidFill>
                <a:schemeClr val="tx1"/>
              </a:solidFill>
            </a:endParaRPr>
          </a:p>
        </p:txBody>
      </p:sp>
      <p:sp>
        <p:nvSpPr>
          <p:cNvPr id="9" name="Rectangle 8"/>
          <p:cNvSpPr/>
          <p:nvPr/>
        </p:nvSpPr>
        <p:spPr>
          <a:xfrm>
            <a:off x="3645147" y="7773269"/>
            <a:ext cx="947064" cy="1173940"/>
          </a:xfrm>
          <a:prstGeom prst="rect">
            <a:avLst/>
          </a:prstGeom>
          <a:solidFill>
            <a:srgbClr val="FCA6BA"/>
          </a:solidFill>
          <a:ln>
            <a:noFill/>
          </a:ln>
        </p:spPr>
        <p:style>
          <a:lnRef idx="2">
            <a:schemeClr val="accent1">
              <a:shade val="50000"/>
            </a:schemeClr>
          </a:lnRef>
          <a:fillRef idx="1">
            <a:schemeClr val="accent1"/>
          </a:fillRef>
          <a:effectRef idx="0">
            <a:schemeClr val="accent1"/>
          </a:effectRef>
          <a:fontRef idx="minor">
            <a:schemeClr val="lt1"/>
          </a:fontRef>
        </p:style>
        <p:txBody>
          <a:bodyPr lIns="3600" tIns="3600" rIns="3600" bIns="3600" rtlCol="0" anchor="ctr"/>
          <a:lstStyle/>
          <a:p>
            <a:pPr algn="ctr"/>
            <a:r>
              <a:rPr lang="en-GB" sz="1100" dirty="0" smtClean="0">
                <a:solidFill>
                  <a:schemeClr val="tx1"/>
                </a:solidFill>
              </a:rPr>
              <a:t>Satisfactory structure and terminology. Explanation of several examples. </a:t>
            </a:r>
            <a:endParaRPr lang="en-GB" sz="1100" dirty="0">
              <a:solidFill>
                <a:schemeClr val="tx1"/>
              </a:solidFill>
            </a:endParaRPr>
          </a:p>
        </p:txBody>
      </p:sp>
      <p:sp>
        <p:nvSpPr>
          <p:cNvPr id="10" name="Rectangle 9"/>
          <p:cNvSpPr/>
          <p:nvPr/>
        </p:nvSpPr>
        <p:spPr>
          <a:xfrm>
            <a:off x="4686089" y="7334895"/>
            <a:ext cx="947064" cy="1612314"/>
          </a:xfrm>
          <a:prstGeom prst="rect">
            <a:avLst/>
          </a:prstGeom>
          <a:solidFill>
            <a:srgbClr val="FA547C"/>
          </a:solidFill>
          <a:ln>
            <a:noFill/>
          </a:ln>
        </p:spPr>
        <p:style>
          <a:lnRef idx="2">
            <a:schemeClr val="accent1">
              <a:shade val="50000"/>
            </a:schemeClr>
          </a:lnRef>
          <a:fillRef idx="1">
            <a:schemeClr val="accent1"/>
          </a:fillRef>
          <a:effectRef idx="0">
            <a:schemeClr val="accent1"/>
          </a:effectRef>
          <a:fontRef idx="minor">
            <a:schemeClr val="lt1"/>
          </a:fontRef>
        </p:style>
        <p:txBody>
          <a:bodyPr lIns="3600" tIns="3600" rIns="3600" bIns="3600" rtlCol="0" anchor="ctr"/>
          <a:lstStyle/>
          <a:p>
            <a:pPr algn="ctr"/>
            <a:r>
              <a:rPr lang="en-GB" sz="1100" dirty="0" smtClean="0"/>
              <a:t>Some evaluation</a:t>
            </a:r>
          </a:p>
          <a:p>
            <a:pPr algn="ctr"/>
            <a:r>
              <a:rPr lang="en-GB" sz="1100" dirty="0" smtClean="0"/>
              <a:t>Satisfactory structure and good use of terms. Range of e.gs and some  depth</a:t>
            </a:r>
            <a:endParaRPr lang="en-GB" sz="1100" dirty="0"/>
          </a:p>
        </p:txBody>
      </p:sp>
      <p:sp>
        <p:nvSpPr>
          <p:cNvPr id="11" name="Rectangle 10"/>
          <p:cNvSpPr/>
          <p:nvPr/>
        </p:nvSpPr>
        <p:spPr>
          <a:xfrm>
            <a:off x="5727521" y="7092280"/>
            <a:ext cx="947064" cy="1854930"/>
          </a:xfrm>
          <a:prstGeom prst="rect">
            <a:avLst/>
          </a:prstGeom>
          <a:solidFill>
            <a:srgbClr val="F9076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 tIns="3600" rIns="3600" bIns="3600" rtlCol="0" anchor="ctr"/>
          <a:lstStyle/>
          <a:p>
            <a:pPr algn="ctr"/>
            <a:r>
              <a:rPr lang="en-GB" sz="1100" dirty="0" smtClean="0"/>
              <a:t>Detailed evaluation throughout. Well structured and good use of terminology</a:t>
            </a:r>
          </a:p>
          <a:p>
            <a:pPr algn="ctr"/>
            <a:r>
              <a:rPr lang="en-GB" sz="1100" dirty="0" smtClean="0"/>
              <a:t>Range and depth evident throughout. </a:t>
            </a:r>
            <a:endParaRPr lang="en-GB" sz="1100" dirty="0"/>
          </a:p>
        </p:txBody>
      </p:sp>
      <p:pic>
        <p:nvPicPr>
          <p:cNvPr id="12" name="Picture 11"/>
          <p:cNvPicPr>
            <a:picLocks noChangeAspect="1"/>
          </p:cNvPicPr>
          <p:nvPr/>
        </p:nvPicPr>
        <p:blipFill rotWithShape="1">
          <a:blip r:embed="rId4"/>
          <a:srcRect l="53152" t="-4175"/>
          <a:stretch/>
        </p:blipFill>
        <p:spPr>
          <a:xfrm>
            <a:off x="612015" y="4698643"/>
            <a:ext cx="1422352" cy="359779"/>
          </a:xfrm>
          <a:prstGeom prst="rect">
            <a:avLst/>
          </a:prstGeom>
        </p:spPr>
      </p:pic>
      <p:graphicFrame>
        <p:nvGraphicFramePr>
          <p:cNvPr id="13" name="Table 12"/>
          <p:cNvGraphicFramePr>
            <a:graphicFrameLocks noGrp="1"/>
          </p:cNvGraphicFramePr>
          <p:nvPr>
            <p:extLst>
              <p:ext uri="{D42A27DB-BD31-4B8C-83A1-F6EECF244321}">
                <p14:modId xmlns:p14="http://schemas.microsoft.com/office/powerpoint/2010/main" val="2580254465"/>
              </p:ext>
            </p:extLst>
          </p:nvPr>
        </p:nvGraphicFramePr>
        <p:xfrm>
          <a:off x="109820" y="5058422"/>
          <a:ext cx="2539824" cy="3835819"/>
        </p:xfrm>
        <a:graphic>
          <a:graphicData uri="http://schemas.openxmlformats.org/drawingml/2006/table">
            <a:tbl>
              <a:tblPr firstRow="1" bandRow="1">
                <a:tableStyleId>{5940675A-B579-460E-94D1-54222C63F5DA}</a:tableStyleId>
              </a:tblPr>
              <a:tblGrid>
                <a:gridCol w="1786365">
                  <a:extLst>
                    <a:ext uri="{9D8B030D-6E8A-4147-A177-3AD203B41FA5}">
                      <a16:colId xmlns:a16="http://schemas.microsoft.com/office/drawing/2014/main" val="3289786113"/>
                    </a:ext>
                  </a:extLst>
                </a:gridCol>
                <a:gridCol w="222438">
                  <a:extLst>
                    <a:ext uri="{9D8B030D-6E8A-4147-A177-3AD203B41FA5}">
                      <a16:colId xmlns:a16="http://schemas.microsoft.com/office/drawing/2014/main" val="2026063175"/>
                    </a:ext>
                  </a:extLst>
                </a:gridCol>
                <a:gridCol w="137369">
                  <a:extLst>
                    <a:ext uri="{9D8B030D-6E8A-4147-A177-3AD203B41FA5}">
                      <a16:colId xmlns:a16="http://schemas.microsoft.com/office/drawing/2014/main" val="2117294528"/>
                    </a:ext>
                  </a:extLst>
                </a:gridCol>
                <a:gridCol w="393652">
                  <a:extLst>
                    <a:ext uri="{9D8B030D-6E8A-4147-A177-3AD203B41FA5}">
                      <a16:colId xmlns:a16="http://schemas.microsoft.com/office/drawing/2014/main" val="445732773"/>
                    </a:ext>
                  </a:extLst>
                </a:gridCol>
              </a:tblGrid>
              <a:tr h="233658">
                <a:tc>
                  <a:txBody>
                    <a:bodyPr/>
                    <a:lstStyle/>
                    <a:p>
                      <a:pPr algn="just"/>
                      <a:endParaRPr lang="en-GB" sz="900" dirty="0"/>
                    </a:p>
                  </a:txBody>
                  <a:tcPr marL="36000" marR="36000" marT="36000" marB="36000"/>
                </a:tc>
                <a:tc gridSpan="3">
                  <a:txBody>
                    <a:bodyPr/>
                    <a:lstStyle/>
                    <a:p>
                      <a:pPr algn="just"/>
                      <a:r>
                        <a:rPr lang="en-GB" sz="900" dirty="0" smtClean="0"/>
                        <a:t>% in A Level</a:t>
                      </a:r>
                      <a:endParaRPr lang="en-GB" sz="900" dirty="0"/>
                    </a:p>
                  </a:txBody>
                  <a:tcPr marL="36000" marR="36000" marT="36000" marB="3600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549719253"/>
                  </a:ext>
                </a:extLst>
              </a:tr>
              <a:tr h="212022">
                <a:tc rowSpan="5">
                  <a:txBody>
                    <a:bodyPr/>
                    <a:lstStyle/>
                    <a:p>
                      <a:pPr algn="just"/>
                      <a:r>
                        <a:rPr lang="en-GB" sz="900" b="1" dirty="0" smtClean="0"/>
                        <a:t>A01</a:t>
                      </a:r>
                      <a:endParaRPr lang="en-GB" sz="900" b="1" dirty="0"/>
                    </a:p>
                    <a:p>
                      <a:pPr algn="just"/>
                      <a:r>
                        <a:rPr lang="en-GB" sz="900" u="none" strike="noStrike" kern="1200" baseline="0" dirty="0" smtClean="0"/>
                        <a:t>Demonstrate knowledge and understanding of places, environments, concepts, processes, interactions and change, at a variety of scales</a:t>
                      </a:r>
                      <a:endParaRPr lang="en-GB" sz="900" dirty="0"/>
                    </a:p>
                  </a:txBody>
                  <a:tcPr marL="36000" marR="36000" marT="36000" marB="36000"/>
                </a:tc>
                <a:tc gridSpan="3">
                  <a:txBody>
                    <a:bodyPr/>
                    <a:lstStyle/>
                    <a:p>
                      <a:pPr algn="just"/>
                      <a:r>
                        <a:rPr lang="en-GB" sz="900" b="1" u="none" strike="noStrike" kern="1200" baseline="0" dirty="0" smtClean="0"/>
                        <a:t>34%</a:t>
                      </a:r>
                      <a:endParaRPr lang="en-GB" sz="900" b="1" dirty="0"/>
                    </a:p>
                  </a:txBody>
                  <a:tcPr marL="36000" marR="36000" marT="36000" marB="3600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606490680"/>
                  </a:ext>
                </a:extLst>
              </a:tr>
              <a:tr h="212022">
                <a:tc vMerge="1">
                  <a:txBody>
                    <a:bodyPr/>
                    <a:lstStyle/>
                    <a:p>
                      <a:endParaRPr lang="en-GB"/>
                    </a:p>
                  </a:txBody>
                  <a:tcPr/>
                </a:tc>
                <a:tc gridSpan="2">
                  <a:txBody>
                    <a:bodyPr/>
                    <a:lstStyle/>
                    <a:p>
                      <a:pPr algn="just"/>
                      <a:r>
                        <a:rPr lang="en-GB" sz="900" dirty="0" smtClean="0"/>
                        <a:t>P1</a:t>
                      </a:r>
                      <a:endParaRPr lang="en-GB" sz="900" dirty="0"/>
                    </a:p>
                  </a:txBody>
                  <a:tcPr marL="36000" marR="36000" marT="36000" marB="36000"/>
                </a:tc>
                <a:tc hMerge="1">
                  <a:txBody>
                    <a:bodyPr/>
                    <a:lstStyle/>
                    <a:p>
                      <a:endParaRPr lang="en-GB"/>
                    </a:p>
                  </a:txBody>
                  <a:tcPr/>
                </a:tc>
                <a:tc>
                  <a:txBody>
                    <a:bodyPr/>
                    <a:lstStyle/>
                    <a:p>
                      <a:pPr algn="just"/>
                      <a:r>
                        <a:rPr lang="en-GB" sz="900" dirty="0" smtClean="0"/>
                        <a:t>13%</a:t>
                      </a:r>
                      <a:endParaRPr lang="en-GB" sz="900" dirty="0"/>
                    </a:p>
                  </a:txBody>
                  <a:tcPr marL="36000" marR="36000" marT="36000" marB="36000"/>
                </a:tc>
                <a:extLst>
                  <a:ext uri="{0D108BD9-81ED-4DB2-BD59-A6C34878D82A}">
                    <a16:rowId xmlns:a16="http://schemas.microsoft.com/office/drawing/2014/main" val="3780114714"/>
                  </a:ext>
                </a:extLst>
              </a:tr>
              <a:tr h="212022">
                <a:tc vMerge="1">
                  <a:txBody>
                    <a:bodyPr/>
                    <a:lstStyle/>
                    <a:p>
                      <a:endParaRPr lang="en-GB"/>
                    </a:p>
                  </a:txBody>
                  <a:tcPr/>
                </a:tc>
                <a:tc gridSpan="2">
                  <a:txBody>
                    <a:bodyPr/>
                    <a:lstStyle/>
                    <a:p>
                      <a:pPr marL="0" marR="0" lvl="0" indent="0" algn="just" defTabSz="1219170" rtl="0" eaLnBrk="1" fontAlgn="auto" latinLnBrk="0" hangingPunct="1">
                        <a:lnSpc>
                          <a:spcPct val="100000"/>
                        </a:lnSpc>
                        <a:spcBef>
                          <a:spcPts val="0"/>
                        </a:spcBef>
                        <a:spcAft>
                          <a:spcPts val="0"/>
                        </a:spcAft>
                        <a:buClrTx/>
                        <a:buSzTx/>
                        <a:buFontTx/>
                        <a:buNone/>
                        <a:tabLst/>
                        <a:defRPr/>
                      </a:pPr>
                      <a:r>
                        <a:rPr lang="en-GB" sz="900" dirty="0" smtClean="0"/>
                        <a:t>P2</a:t>
                      </a:r>
                    </a:p>
                  </a:txBody>
                  <a:tcPr marL="36000" marR="36000" marT="36000" marB="36000"/>
                </a:tc>
                <a:tc hMerge="1">
                  <a:txBody>
                    <a:bodyPr/>
                    <a:lstStyle/>
                    <a:p>
                      <a:endParaRPr lang="en-GB"/>
                    </a:p>
                  </a:txBody>
                  <a:tcPr/>
                </a:tc>
                <a:tc>
                  <a:txBody>
                    <a:bodyPr/>
                    <a:lstStyle/>
                    <a:p>
                      <a:pPr algn="just"/>
                      <a:r>
                        <a:rPr lang="en-GB" sz="900" dirty="0" smtClean="0"/>
                        <a:t>13%</a:t>
                      </a:r>
                      <a:endParaRPr lang="en-GB" sz="900" dirty="0"/>
                    </a:p>
                  </a:txBody>
                  <a:tcPr marL="36000" marR="36000" marT="36000" marB="36000"/>
                </a:tc>
                <a:extLst>
                  <a:ext uri="{0D108BD9-81ED-4DB2-BD59-A6C34878D82A}">
                    <a16:rowId xmlns:a16="http://schemas.microsoft.com/office/drawing/2014/main" val="201612805"/>
                  </a:ext>
                </a:extLst>
              </a:tr>
              <a:tr h="212022">
                <a:tc vMerge="1">
                  <a:txBody>
                    <a:bodyPr/>
                    <a:lstStyle/>
                    <a:p>
                      <a:endParaRPr lang="en-GB"/>
                    </a:p>
                  </a:txBody>
                  <a:tcPr/>
                </a:tc>
                <a:tc gridSpan="2">
                  <a:txBody>
                    <a:bodyPr/>
                    <a:lstStyle/>
                    <a:p>
                      <a:pPr marL="0" marR="0" lvl="0" indent="0" algn="just" defTabSz="1219170" rtl="0" eaLnBrk="1" fontAlgn="auto" latinLnBrk="0" hangingPunct="1">
                        <a:lnSpc>
                          <a:spcPct val="100000"/>
                        </a:lnSpc>
                        <a:spcBef>
                          <a:spcPts val="0"/>
                        </a:spcBef>
                        <a:spcAft>
                          <a:spcPts val="0"/>
                        </a:spcAft>
                        <a:buClrTx/>
                        <a:buSzTx/>
                        <a:buFontTx/>
                        <a:buNone/>
                        <a:tabLst/>
                        <a:defRPr/>
                      </a:pPr>
                      <a:r>
                        <a:rPr lang="en-GB" sz="900" dirty="0" smtClean="0"/>
                        <a:t>P3</a:t>
                      </a:r>
                    </a:p>
                  </a:txBody>
                  <a:tcPr marL="36000" marR="36000" marT="36000" marB="36000"/>
                </a:tc>
                <a:tc hMerge="1">
                  <a:txBody>
                    <a:bodyPr/>
                    <a:lstStyle/>
                    <a:p>
                      <a:endParaRPr lang="en-GB"/>
                    </a:p>
                  </a:txBody>
                  <a:tcPr/>
                </a:tc>
                <a:tc>
                  <a:txBody>
                    <a:bodyPr/>
                    <a:lstStyle/>
                    <a:p>
                      <a:pPr algn="just"/>
                      <a:r>
                        <a:rPr lang="en-GB" sz="900" dirty="0" smtClean="0"/>
                        <a:t>5.5%</a:t>
                      </a:r>
                      <a:endParaRPr lang="en-GB" sz="900" dirty="0"/>
                    </a:p>
                  </a:txBody>
                  <a:tcPr marL="36000" marR="36000" marT="36000" marB="36000"/>
                </a:tc>
                <a:extLst>
                  <a:ext uri="{0D108BD9-81ED-4DB2-BD59-A6C34878D82A}">
                    <a16:rowId xmlns:a16="http://schemas.microsoft.com/office/drawing/2014/main" val="808151034"/>
                  </a:ext>
                </a:extLst>
              </a:tr>
              <a:tr h="212022">
                <a:tc vMerge="1">
                  <a:txBody>
                    <a:bodyPr/>
                    <a:lstStyle/>
                    <a:p>
                      <a:endParaRPr lang="en-GB"/>
                    </a:p>
                  </a:txBody>
                  <a:tcPr/>
                </a:tc>
                <a:tc gridSpan="2">
                  <a:txBody>
                    <a:bodyPr/>
                    <a:lstStyle/>
                    <a:p>
                      <a:pPr marL="0" marR="0" lvl="0" indent="0" algn="just" defTabSz="1219170" rtl="0" eaLnBrk="1" fontAlgn="auto" latinLnBrk="0" hangingPunct="1">
                        <a:lnSpc>
                          <a:spcPct val="100000"/>
                        </a:lnSpc>
                        <a:spcBef>
                          <a:spcPts val="0"/>
                        </a:spcBef>
                        <a:spcAft>
                          <a:spcPts val="0"/>
                        </a:spcAft>
                        <a:buClrTx/>
                        <a:buSzTx/>
                        <a:buFontTx/>
                        <a:buNone/>
                        <a:tabLst/>
                        <a:defRPr/>
                      </a:pPr>
                      <a:r>
                        <a:rPr lang="en-GB" sz="900" dirty="0" smtClean="0"/>
                        <a:t>NEA</a:t>
                      </a:r>
                    </a:p>
                  </a:txBody>
                  <a:tcPr marL="36000" marR="36000" marT="36000" marB="36000"/>
                </a:tc>
                <a:tc hMerge="1">
                  <a:txBody>
                    <a:bodyPr/>
                    <a:lstStyle/>
                    <a:p>
                      <a:endParaRPr lang="en-GB"/>
                    </a:p>
                  </a:txBody>
                  <a:tcPr/>
                </a:tc>
                <a:tc>
                  <a:txBody>
                    <a:bodyPr/>
                    <a:lstStyle/>
                    <a:p>
                      <a:pPr algn="just"/>
                      <a:r>
                        <a:rPr lang="en-GB" sz="900" dirty="0" smtClean="0"/>
                        <a:t>2.5%</a:t>
                      </a:r>
                      <a:endParaRPr lang="en-GB" sz="900" dirty="0"/>
                    </a:p>
                  </a:txBody>
                  <a:tcPr marL="36000" marR="36000" marT="36000" marB="36000"/>
                </a:tc>
                <a:extLst>
                  <a:ext uri="{0D108BD9-81ED-4DB2-BD59-A6C34878D82A}">
                    <a16:rowId xmlns:a16="http://schemas.microsoft.com/office/drawing/2014/main" val="2328543342"/>
                  </a:ext>
                </a:extLst>
              </a:tr>
              <a:tr h="212022">
                <a:tc rowSpan="5">
                  <a:txBody>
                    <a:bodyPr/>
                    <a:lstStyle/>
                    <a:p>
                      <a:pPr algn="just"/>
                      <a:r>
                        <a:rPr lang="en-GB" sz="900" b="1" dirty="0" smtClean="0"/>
                        <a:t>A02</a:t>
                      </a:r>
                      <a:endParaRPr lang="en-GB" sz="900" b="1" dirty="0"/>
                    </a:p>
                    <a:p>
                      <a:pPr algn="just"/>
                      <a:r>
                        <a:rPr lang="en-GB" sz="900" u="none" strike="noStrike" kern="1200" baseline="0" dirty="0" smtClean="0"/>
                        <a:t>Apply knowledge and understanding in different contexts to interpret, analyse and evaluate geographical information and issues</a:t>
                      </a:r>
                      <a:endParaRPr lang="en-GB" sz="900" dirty="0"/>
                    </a:p>
                  </a:txBody>
                  <a:tcPr marL="36000" marR="36000" marT="36000" marB="36000"/>
                </a:tc>
                <a:tc gridSpan="3">
                  <a:txBody>
                    <a:bodyPr/>
                    <a:lstStyle/>
                    <a:p>
                      <a:pPr algn="just"/>
                      <a:r>
                        <a:rPr lang="en-GB" sz="900" b="1" u="none" strike="noStrike" kern="1200" baseline="0" dirty="0" smtClean="0"/>
                        <a:t>40%</a:t>
                      </a:r>
                      <a:endParaRPr lang="en-GB" sz="900" b="1" dirty="0"/>
                    </a:p>
                  </a:txBody>
                  <a:tcPr marL="36000" marR="36000" marT="36000" marB="3600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373670826"/>
                  </a:ext>
                </a:extLst>
              </a:tr>
              <a:tr h="212022">
                <a:tc vMerge="1">
                  <a:txBody>
                    <a:bodyPr/>
                    <a:lstStyle/>
                    <a:p>
                      <a:endParaRPr lang="en-GB"/>
                    </a:p>
                  </a:txBody>
                  <a:tcPr/>
                </a:tc>
                <a:tc>
                  <a:txBody>
                    <a:bodyPr/>
                    <a:lstStyle/>
                    <a:p>
                      <a:pPr algn="just"/>
                      <a:r>
                        <a:rPr lang="en-GB" sz="900" dirty="0" smtClean="0"/>
                        <a:t>P1</a:t>
                      </a:r>
                      <a:endParaRPr lang="en-GB" sz="900" dirty="0"/>
                    </a:p>
                  </a:txBody>
                  <a:tcPr marL="36000" marR="36000" marT="36000" marB="36000"/>
                </a:tc>
                <a:tc gridSpan="2">
                  <a:txBody>
                    <a:bodyPr/>
                    <a:lstStyle/>
                    <a:p>
                      <a:r>
                        <a:rPr lang="en-GB" sz="900" dirty="0" smtClean="0"/>
                        <a:t>15.75%</a:t>
                      </a:r>
                      <a:endParaRPr lang="en-GB" sz="900" dirty="0"/>
                    </a:p>
                  </a:txBody>
                  <a:tcPr marL="36000" marR="36000" marT="36000" marB="36000"/>
                </a:tc>
                <a:tc hMerge="1">
                  <a:txBody>
                    <a:bodyPr/>
                    <a:lstStyle/>
                    <a:p>
                      <a:endParaRPr lang="en-GB" sz="900" dirty="0"/>
                    </a:p>
                  </a:txBody>
                  <a:tcPr marL="36000" marR="36000" marT="36000" marB="36000"/>
                </a:tc>
                <a:extLst>
                  <a:ext uri="{0D108BD9-81ED-4DB2-BD59-A6C34878D82A}">
                    <a16:rowId xmlns:a16="http://schemas.microsoft.com/office/drawing/2014/main" val="691650960"/>
                  </a:ext>
                </a:extLst>
              </a:tr>
              <a:tr h="212022">
                <a:tc vMerge="1">
                  <a:txBody>
                    <a:bodyPr/>
                    <a:lstStyle/>
                    <a:p>
                      <a:endParaRPr lang="en-GB"/>
                    </a:p>
                  </a:txBody>
                  <a:tcPr/>
                </a:tc>
                <a:tc>
                  <a:txBody>
                    <a:bodyPr/>
                    <a:lstStyle/>
                    <a:p>
                      <a:pPr algn="just"/>
                      <a:r>
                        <a:rPr lang="en-GB" sz="900" dirty="0" smtClean="0"/>
                        <a:t>P2</a:t>
                      </a:r>
                      <a:endParaRPr lang="en-GB" sz="900" dirty="0"/>
                    </a:p>
                  </a:txBody>
                  <a:tcPr marL="36000" marR="36000" marT="36000" marB="36000"/>
                </a:tc>
                <a:tc gridSpan="2">
                  <a:txBody>
                    <a:bodyPr/>
                    <a:lstStyle/>
                    <a:p>
                      <a:r>
                        <a:rPr lang="en-GB" sz="900" dirty="0" smtClean="0"/>
                        <a:t>15.75%</a:t>
                      </a:r>
                      <a:endParaRPr lang="en-GB" sz="900" dirty="0"/>
                    </a:p>
                  </a:txBody>
                  <a:tcPr marL="36000" marR="36000" marT="36000" marB="36000"/>
                </a:tc>
                <a:tc hMerge="1">
                  <a:txBody>
                    <a:bodyPr/>
                    <a:lstStyle/>
                    <a:p>
                      <a:endParaRPr lang="en-GB" sz="900" dirty="0"/>
                    </a:p>
                  </a:txBody>
                  <a:tcPr marL="36000" marR="36000" marT="36000" marB="36000"/>
                </a:tc>
                <a:extLst>
                  <a:ext uri="{0D108BD9-81ED-4DB2-BD59-A6C34878D82A}">
                    <a16:rowId xmlns:a16="http://schemas.microsoft.com/office/drawing/2014/main" val="2424704676"/>
                  </a:ext>
                </a:extLst>
              </a:tr>
              <a:tr h="212022">
                <a:tc vMerge="1">
                  <a:txBody>
                    <a:bodyPr/>
                    <a:lstStyle/>
                    <a:p>
                      <a:endParaRPr lang="en-GB"/>
                    </a:p>
                  </a:txBody>
                  <a:tcPr/>
                </a:tc>
                <a:tc>
                  <a:txBody>
                    <a:bodyPr/>
                    <a:lstStyle/>
                    <a:p>
                      <a:pPr algn="just"/>
                      <a:r>
                        <a:rPr lang="en-GB" sz="900" dirty="0" smtClean="0"/>
                        <a:t>P3</a:t>
                      </a:r>
                      <a:endParaRPr lang="en-GB" sz="900" dirty="0"/>
                    </a:p>
                  </a:txBody>
                  <a:tcPr marL="36000" marR="36000" marT="36000" marB="36000"/>
                </a:tc>
                <a:tc gridSpan="2">
                  <a:txBody>
                    <a:bodyPr/>
                    <a:lstStyle/>
                    <a:p>
                      <a:r>
                        <a:rPr lang="en-GB" sz="900" dirty="0" smtClean="0"/>
                        <a:t>6%</a:t>
                      </a:r>
                      <a:endParaRPr lang="en-GB" sz="900" dirty="0"/>
                    </a:p>
                  </a:txBody>
                  <a:tcPr marL="36000" marR="36000" marT="36000" marB="36000"/>
                </a:tc>
                <a:tc hMerge="1">
                  <a:txBody>
                    <a:bodyPr/>
                    <a:lstStyle/>
                    <a:p>
                      <a:endParaRPr lang="en-GB" sz="900" dirty="0"/>
                    </a:p>
                  </a:txBody>
                  <a:tcPr marL="36000" marR="36000" marT="36000" marB="36000"/>
                </a:tc>
                <a:extLst>
                  <a:ext uri="{0D108BD9-81ED-4DB2-BD59-A6C34878D82A}">
                    <a16:rowId xmlns:a16="http://schemas.microsoft.com/office/drawing/2014/main" val="1534808962"/>
                  </a:ext>
                </a:extLst>
              </a:tr>
              <a:tr h="230608">
                <a:tc vMerge="1">
                  <a:txBody>
                    <a:bodyPr/>
                    <a:lstStyle/>
                    <a:p>
                      <a:endParaRPr lang="en-GB"/>
                    </a:p>
                  </a:txBody>
                  <a:tcPr/>
                </a:tc>
                <a:tc>
                  <a:txBody>
                    <a:bodyPr/>
                    <a:lstStyle/>
                    <a:p>
                      <a:pPr algn="just"/>
                      <a:r>
                        <a:rPr lang="en-GB" sz="600" dirty="0" smtClean="0"/>
                        <a:t>NEA</a:t>
                      </a:r>
                      <a:endParaRPr lang="en-GB" sz="600" dirty="0"/>
                    </a:p>
                  </a:txBody>
                  <a:tcPr marL="36000" marR="36000" marT="36000" marB="36000"/>
                </a:tc>
                <a:tc gridSpan="2">
                  <a:txBody>
                    <a:bodyPr/>
                    <a:lstStyle/>
                    <a:p>
                      <a:r>
                        <a:rPr lang="en-GB" sz="900" dirty="0" smtClean="0"/>
                        <a:t>2.5%</a:t>
                      </a:r>
                      <a:endParaRPr lang="en-GB" sz="900" dirty="0"/>
                    </a:p>
                  </a:txBody>
                  <a:tcPr marL="36000" marR="36000" marT="36000" marB="36000"/>
                </a:tc>
                <a:tc hMerge="1">
                  <a:txBody>
                    <a:bodyPr/>
                    <a:lstStyle/>
                    <a:p>
                      <a:endParaRPr lang="en-GB" sz="900" dirty="0"/>
                    </a:p>
                  </a:txBody>
                  <a:tcPr marL="36000" marR="36000" marT="36000" marB="36000"/>
                </a:tc>
                <a:extLst>
                  <a:ext uri="{0D108BD9-81ED-4DB2-BD59-A6C34878D82A}">
                    <a16:rowId xmlns:a16="http://schemas.microsoft.com/office/drawing/2014/main" val="4032397815"/>
                  </a:ext>
                </a:extLst>
              </a:tr>
              <a:tr h="292671">
                <a:tc rowSpan="5">
                  <a:txBody>
                    <a:bodyPr/>
                    <a:lstStyle/>
                    <a:p>
                      <a:pPr algn="just"/>
                      <a:r>
                        <a:rPr lang="en-GB" sz="900" b="1" dirty="0" smtClean="0"/>
                        <a:t>A03</a:t>
                      </a:r>
                      <a:endParaRPr lang="en-GB" sz="900" b="1" dirty="0"/>
                    </a:p>
                    <a:p>
                      <a:pPr algn="just"/>
                      <a:r>
                        <a:rPr lang="en-GB" sz="900" u="none" strike="noStrike" kern="1200" baseline="0" dirty="0" smtClean="0"/>
                        <a:t>Use a variety of relevant quantitative, qualitative and fieldwork skills to:</a:t>
                      </a:r>
                    </a:p>
                    <a:p>
                      <a:pPr marL="171450" indent="-171450" algn="just">
                        <a:buFont typeface="Arial" panose="020B0604020202020204" pitchFamily="34" charset="0"/>
                        <a:buChar char="•"/>
                      </a:pPr>
                      <a:r>
                        <a:rPr lang="en-GB" sz="900" u="none" strike="noStrike" kern="1200" baseline="0" dirty="0" smtClean="0"/>
                        <a:t>Investigate geographical questions and issues</a:t>
                      </a:r>
                    </a:p>
                    <a:p>
                      <a:pPr marL="171450" indent="-171450" algn="just">
                        <a:buFont typeface="Arial" panose="020B0604020202020204" pitchFamily="34" charset="0"/>
                        <a:buChar char="•"/>
                      </a:pPr>
                      <a:r>
                        <a:rPr lang="en-GB" sz="900" u="none" strike="noStrike" kern="1200" baseline="0" dirty="0" smtClean="0"/>
                        <a:t>Interpret, analyse and evaluate data and evidence</a:t>
                      </a:r>
                    </a:p>
                    <a:p>
                      <a:pPr marL="171450" indent="-171450" algn="just">
                        <a:buFont typeface="Arial" panose="020B0604020202020204" pitchFamily="34" charset="0"/>
                        <a:buChar char="•"/>
                      </a:pPr>
                      <a:r>
                        <a:rPr lang="en-GB" sz="900" u="none" strike="noStrike" kern="1200" baseline="0" dirty="0" smtClean="0"/>
                        <a:t>Construct arguments and draw conclusions</a:t>
                      </a:r>
                      <a:endParaRPr lang="en-GB" sz="900" dirty="0"/>
                    </a:p>
                  </a:txBody>
                  <a:tcPr marL="36000" marR="36000" marT="36000" marB="36000"/>
                </a:tc>
                <a:tc gridSpan="3">
                  <a:txBody>
                    <a:bodyPr/>
                    <a:lstStyle/>
                    <a:p>
                      <a:pPr algn="just"/>
                      <a:r>
                        <a:rPr lang="en-GB" sz="900" b="1" dirty="0" smtClean="0"/>
                        <a:t>26%</a:t>
                      </a:r>
                      <a:endParaRPr lang="en-GB" sz="900" b="1" dirty="0"/>
                    </a:p>
                  </a:txBody>
                  <a:tcPr marL="36000" marR="36000" marT="36000" marB="36000"/>
                </a:tc>
                <a:tc hMerge="1">
                  <a:txBody>
                    <a:bodyPr/>
                    <a:lstStyle/>
                    <a:p>
                      <a:endParaRPr lang="en-GB"/>
                    </a:p>
                  </a:txBody>
                  <a:tcPr/>
                </a:tc>
                <a:tc hMerge="1">
                  <a:txBody>
                    <a:bodyPr/>
                    <a:lstStyle/>
                    <a:p>
                      <a:pPr algn="just"/>
                      <a:endParaRPr lang="en-GB" sz="900" dirty="0"/>
                    </a:p>
                  </a:txBody>
                  <a:tcPr marL="36000" marR="36000" marT="36000" marB="36000"/>
                </a:tc>
                <a:extLst>
                  <a:ext uri="{0D108BD9-81ED-4DB2-BD59-A6C34878D82A}">
                    <a16:rowId xmlns:a16="http://schemas.microsoft.com/office/drawing/2014/main" val="1021571982"/>
                  </a:ext>
                </a:extLst>
              </a:tr>
              <a:tr h="292671">
                <a:tc vMerge="1">
                  <a:txBody>
                    <a:bodyPr/>
                    <a:lstStyle/>
                    <a:p>
                      <a:endParaRPr lang="en-GB"/>
                    </a:p>
                  </a:txBody>
                  <a:tcPr/>
                </a:tc>
                <a:tc gridSpan="2">
                  <a:txBody>
                    <a:bodyPr/>
                    <a:lstStyle/>
                    <a:p>
                      <a:pPr algn="just"/>
                      <a:r>
                        <a:rPr lang="en-GB" sz="900" dirty="0" smtClean="0"/>
                        <a:t>P1</a:t>
                      </a:r>
                      <a:endParaRPr lang="en-GB" sz="900" dirty="0"/>
                    </a:p>
                  </a:txBody>
                  <a:tcPr marL="36000" marR="36000" marT="36000" marB="36000"/>
                </a:tc>
                <a:tc hMerge="1">
                  <a:txBody>
                    <a:bodyPr/>
                    <a:lstStyle/>
                    <a:p>
                      <a:endParaRPr lang="en-GB"/>
                    </a:p>
                  </a:txBody>
                  <a:tcPr/>
                </a:tc>
                <a:tc>
                  <a:txBody>
                    <a:bodyPr/>
                    <a:lstStyle/>
                    <a:p>
                      <a:pPr algn="just"/>
                      <a:r>
                        <a:rPr lang="en-GB" sz="900" dirty="0" smtClean="0"/>
                        <a:t>1.25%</a:t>
                      </a:r>
                      <a:endParaRPr lang="en-GB" sz="900" dirty="0"/>
                    </a:p>
                  </a:txBody>
                  <a:tcPr marL="36000" marR="36000" marT="36000" marB="36000"/>
                </a:tc>
                <a:extLst>
                  <a:ext uri="{0D108BD9-81ED-4DB2-BD59-A6C34878D82A}">
                    <a16:rowId xmlns:a16="http://schemas.microsoft.com/office/drawing/2014/main" val="1492625939"/>
                  </a:ext>
                </a:extLst>
              </a:tr>
              <a:tr h="292671">
                <a:tc vMerge="1">
                  <a:txBody>
                    <a:bodyPr/>
                    <a:lstStyle/>
                    <a:p>
                      <a:endParaRPr lang="en-GB"/>
                    </a:p>
                  </a:txBody>
                  <a:tcPr/>
                </a:tc>
                <a:tc gridSpan="2">
                  <a:txBody>
                    <a:bodyPr/>
                    <a:lstStyle/>
                    <a:p>
                      <a:pPr algn="just"/>
                      <a:r>
                        <a:rPr lang="en-GB" sz="900" dirty="0" smtClean="0"/>
                        <a:t>P2</a:t>
                      </a:r>
                      <a:endParaRPr lang="en-GB" sz="900" dirty="0"/>
                    </a:p>
                  </a:txBody>
                  <a:tcPr marL="36000" marR="36000" marT="36000" marB="36000"/>
                </a:tc>
                <a:tc hMerge="1">
                  <a:txBody>
                    <a:bodyPr/>
                    <a:lstStyle/>
                    <a:p>
                      <a:endParaRPr lang="en-GB"/>
                    </a:p>
                  </a:txBody>
                  <a:tcPr/>
                </a:tc>
                <a:tc>
                  <a:txBody>
                    <a:bodyPr/>
                    <a:lstStyle/>
                    <a:p>
                      <a:pPr algn="just"/>
                      <a:r>
                        <a:rPr lang="en-GB" sz="900" dirty="0" smtClean="0"/>
                        <a:t>1.25%</a:t>
                      </a:r>
                      <a:endParaRPr lang="en-GB" sz="900" dirty="0"/>
                    </a:p>
                  </a:txBody>
                  <a:tcPr marL="36000" marR="36000" marT="36000" marB="36000"/>
                </a:tc>
                <a:extLst>
                  <a:ext uri="{0D108BD9-81ED-4DB2-BD59-A6C34878D82A}">
                    <a16:rowId xmlns:a16="http://schemas.microsoft.com/office/drawing/2014/main" val="2151203271"/>
                  </a:ext>
                </a:extLst>
              </a:tr>
              <a:tr h="292671">
                <a:tc vMerge="1">
                  <a:txBody>
                    <a:bodyPr/>
                    <a:lstStyle/>
                    <a:p>
                      <a:endParaRPr lang="en-GB"/>
                    </a:p>
                  </a:txBody>
                  <a:tcPr/>
                </a:tc>
                <a:tc gridSpan="2">
                  <a:txBody>
                    <a:bodyPr/>
                    <a:lstStyle/>
                    <a:p>
                      <a:pPr algn="just"/>
                      <a:r>
                        <a:rPr lang="en-GB" sz="900" dirty="0" smtClean="0"/>
                        <a:t>P3</a:t>
                      </a:r>
                      <a:endParaRPr lang="en-GB" sz="900" dirty="0"/>
                    </a:p>
                  </a:txBody>
                  <a:tcPr marL="36000" marR="36000" marT="36000" marB="36000"/>
                </a:tc>
                <a:tc hMerge="1">
                  <a:txBody>
                    <a:bodyPr/>
                    <a:lstStyle/>
                    <a:p>
                      <a:endParaRPr lang="en-GB"/>
                    </a:p>
                  </a:txBody>
                  <a:tcPr/>
                </a:tc>
                <a:tc>
                  <a:txBody>
                    <a:bodyPr/>
                    <a:lstStyle/>
                    <a:p>
                      <a:pPr algn="just"/>
                      <a:r>
                        <a:rPr lang="en-GB" sz="900" dirty="0" smtClean="0"/>
                        <a:t>8.5%</a:t>
                      </a:r>
                      <a:endParaRPr lang="en-GB" sz="900" dirty="0"/>
                    </a:p>
                  </a:txBody>
                  <a:tcPr marL="36000" marR="36000" marT="36000" marB="36000"/>
                </a:tc>
                <a:extLst>
                  <a:ext uri="{0D108BD9-81ED-4DB2-BD59-A6C34878D82A}">
                    <a16:rowId xmlns:a16="http://schemas.microsoft.com/office/drawing/2014/main" val="2411902869"/>
                  </a:ext>
                </a:extLst>
              </a:tr>
              <a:tr h="292671">
                <a:tc vMerge="1">
                  <a:txBody>
                    <a:bodyPr/>
                    <a:lstStyle/>
                    <a:p>
                      <a:endParaRPr lang="en-GB"/>
                    </a:p>
                  </a:txBody>
                  <a:tcPr/>
                </a:tc>
                <a:tc gridSpan="2">
                  <a:txBody>
                    <a:bodyPr/>
                    <a:lstStyle/>
                    <a:p>
                      <a:pPr algn="just"/>
                      <a:r>
                        <a:rPr lang="en-GB" sz="900" dirty="0" smtClean="0"/>
                        <a:t>NEA</a:t>
                      </a:r>
                      <a:endParaRPr lang="en-GB" sz="900" dirty="0"/>
                    </a:p>
                  </a:txBody>
                  <a:tcPr marL="36000" marR="36000" marT="36000" marB="36000"/>
                </a:tc>
                <a:tc hMerge="1">
                  <a:txBody>
                    <a:bodyPr/>
                    <a:lstStyle/>
                    <a:p>
                      <a:endParaRPr lang="en-GB"/>
                    </a:p>
                  </a:txBody>
                  <a:tcPr/>
                </a:tc>
                <a:tc>
                  <a:txBody>
                    <a:bodyPr/>
                    <a:lstStyle/>
                    <a:p>
                      <a:pPr algn="just"/>
                      <a:r>
                        <a:rPr lang="en-GB" sz="900" dirty="0" smtClean="0"/>
                        <a:t>15%</a:t>
                      </a:r>
                      <a:endParaRPr lang="en-GB" sz="900" dirty="0"/>
                    </a:p>
                  </a:txBody>
                  <a:tcPr marL="36000" marR="36000" marT="36000" marB="36000"/>
                </a:tc>
                <a:extLst>
                  <a:ext uri="{0D108BD9-81ED-4DB2-BD59-A6C34878D82A}">
                    <a16:rowId xmlns:a16="http://schemas.microsoft.com/office/drawing/2014/main" val="3606788822"/>
                  </a:ext>
                </a:extLst>
              </a:tr>
            </a:tbl>
          </a:graphicData>
        </a:graphic>
      </p:graphicFrame>
      <p:pic>
        <p:nvPicPr>
          <p:cNvPr id="1026" name="Picture 2" descr="Image result for examiner">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284" y="76573"/>
            <a:ext cx="2718727" cy="791085"/>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16631" y="777260"/>
            <a:ext cx="2627379" cy="3600986"/>
          </a:xfrm>
          <a:prstGeom prst="rect">
            <a:avLst/>
          </a:prstGeom>
          <a:noFill/>
        </p:spPr>
        <p:txBody>
          <a:bodyPr wrap="square" rtlCol="0">
            <a:spAutoFit/>
          </a:bodyPr>
          <a:lstStyle/>
          <a:p>
            <a:pPr marL="285750" indent="-285750">
              <a:buFont typeface="Arial" panose="020B0604020202020204" pitchFamily="34" charset="0"/>
              <a:buChar char="•"/>
            </a:pPr>
            <a:r>
              <a:rPr lang="en-GB" sz="1200" dirty="0" smtClean="0"/>
              <a:t>Make sure you look at individual processes in your responses e.g. abrasion</a:t>
            </a:r>
          </a:p>
          <a:p>
            <a:pPr marL="285750" indent="-285750">
              <a:buFont typeface="Arial" panose="020B0604020202020204" pitchFamily="34" charset="0"/>
              <a:buChar char="•"/>
            </a:pPr>
            <a:r>
              <a:rPr lang="en-GB" sz="1200" dirty="0" smtClean="0"/>
              <a:t>Remember that the specification content is linked by key ideas</a:t>
            </a:r>
          </a:p>
          <a:p>
            <a:pPr marL="285750" indent="-285750">
              <a:buFont typeface="Arial" panose="020B0604020202020204" pitchFamily="34" charset="0"/>
              <a:buChar char="•"/>
            </a:pPr>
            <a:r>
              <a:rPr lang="en-GB" sz="1200" dirty="0" smtClean="0"/>
              <a:t>Be clear about the structure of your work</a:t>
            </a:r>
          </a:p>
          <a:p>
            <a:pPr marL="285750" indent="-285750">
              <a:buFont typeface="Arial" panose="020B0604020202020204" pitchFamily="34" charset="0"/>
              <a:buChar char="•"/>
            </a:pPr>
            <a:r>
              <a:rPr lang="en-GB" sz="1200" dirty="0" smtClean="0"/>
              <a:t>Remember the 3 legged stool of sustainability  hint: SEE (Social, Economic, Environmental)</a:t>
            </a:r>
          </a:p>
          <a:p>
            <a:pPr marL="285750" indent="-285750">
              <a:buFont typeface="Arial" panose="020B0604020202020204" pitchFamily="34" charset="0"/>
              <a:buChar char="•"/>
            </a:pPr>
            <a:r>
              <a:rPr lang="en-GB" sz="1200" dirty="0" smtClean="0"/>
              <a:t>Use resource booklet and select information as well as your own knowledge</a:t>
            </a:r>
          </a:p>
          <a:p>
            <a:pPr marL="285750" indent="-285750">
              <a:buFont typeface="Arial" panose="020B0604020202020204" pitchFamily="34" charset="0"/>
              <a:buChar char="•"/>
            </a:pPr>
            <a:r>
              <a:rPr lang="en-GB" sz="1200" dirty="0" smtClean="0"/>
              <a:t>Ensure you know  local examples well e.g. London is too broad so know specific examples</a:t>
            </a:r>
          </a:p>
          <a:p>
            <a:pPr marL="285750" indent="-285750">
              <a:buFont typeface="Arial" panose="020B0604020202020204" pitchFamily="34" charset="0"/>
              <a:buChar char="•"/>
            </a:pPr>
            <a:r>
              <a:rPr lang="en-GB" sz="1200" dirty="0" smtClean="0"/>
              <a:t>Ensure you are clear on urban and rural</a:t>
            </a:r>
          </a:p>
          <a:p>
            <a:pPr marL="285750" indent="-285750">
              <a:buFont typeface="Arial" panose="020B0604020202020204" pitchFamily="34" charset="0"/>
              <a:buChar char="•"/>
            </a:pPr>
            <a:endParaRPr lang="en-GB" sz="1200" dirty="0"/>
          </a:p>
        </p:txBody>
      </p:sp>
    </p:spTree>
    <p:extLst>
      <p:ext uri="{BB962C8B-B14F-4D97-AF65-F5344CB8AC3E}">
        <p14:creationId xmlns:p14="http://schemas.microsoft.com/office/powerpoint/2010/main" val="34762670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12776" y="7035"/>
            <a:ext cx="4320480" cy="338554"/>
          </a:xfrm>
          <a:prstGeom prst="rect">
            <a:avLst/>
          </a:prstGeom>
        </p:spPr>
        <p:txBody>
          <a:bodyPr wrap="square">
            <a:spAutoFit/>
          </a:bodyPr>
          <a:lstStyle/>
          <a:p>
            <a:pPr algn="ctr"/>
            <a:r>
              <a:rPr lang="en-GB" sz="1600" b="1" u="sng" dirty="0"/>
              <a:t>Tackling the extended response questions </a:t>
            </a:r>
            <a:endParaRPr lang="en-GB" sz="1600" u="sng" dirty="0"/>
          </a:p>
        </p:txBody>
      </p:sp>
      <p:sp>
        <p:nvSpPr>
          <p:cNvPr id="3" name="Rectangle 2"/>
          <p:cNvSpPr/>
          <p:nvPr/>
        </p:nvSpPr>
        <p:spPr>
          <a:xfrm>
            <a:off x="27012" y="345589"/>
            <a:ext cx="4810844" cy="276999"/>
          </a:xfrm>
          <a:prstGeom prst="rect">
            <a:avLst/>
          </a:prstGeom>
        </p:spPr>
        <p:txBody>
          <a:bodyPr wrap="square">
            <a:spAutoFit/>
          </a:bodyPr>
          <a:lstStyle/>
          <a:p>
            <a:r>
              <a:rPr lang="en-GB" sz="1200" dirty="0"/>
              <a:t>Four strategies </a:t>
            </a:r>
            <a:r>
              <a:rPr lang="en-GB" sz="1200" dirty="0" smtClean="0"/>
              <a:t>to use </a:t>
            </a:r>
            <a:r>
              <a:rPr lang="en-GB" sz="1200" dirty="0"/>
              <a:t>when answering </a:t>
            </a:r>
            <a:r>
              <a:rPr lang="en-GB" sz="1200" dirty="0" smtClean="0"/>
              <a:t>questions. </a:t>
            </a:r>
            <a:endParaRPr lang="en-GB" sz="1200" dirty="0"/>
          </a:p>
        </p:txBody>
      </p:sp>
      <p:sp>
        <p:nvSpPr>
          <p:cNvPr id="4" name="Rectangle 3"/>
          <p:cNvSpPr/>
          <p:nvPr/>
        </p:nvSpPr>
        <p:spPr>
          <a:xfrm>
            <a:off x="39712" y="634668"/>
            <a:ext cx="6629648" cy="784830"/>
          </a:xfrm>
          <a:prstGeom prst="rect">
            <a:avLst/>
          </a:prstGeom>
        </p:spPr>
        <p:txBody>
          <a:bodyPr wrap="square">
            <a:spAutoFit/>
          </a:bodyPr>
          <a:lstStyle/>
          <a:p>
            <a:r>
              <a:rPr lang="en-GB" sz="1200" b="1" u="sng" dirty="0" smtClean="0"/>
              <a:t>1</a:t>
            </a:r>
            <a:r>
              <a:rPr lang="en-GB" sz="1200" b="1" u="sng" dirty="0"/>
              <a:t>. Use of reflective language </a:t>
            </a:r>
          </a:p>
          <a:p>
            <a:r>
              <a:rPr lang="en-GB" sz="1100" dirty="0"/>
              <a:t>A useful strategy to </a:t>
            </a:r>
            <a:r>
              <a:rPr lang="en-GB" sz="1100" dirty="0" smtClean="0"/>
              <a:t>help you  </a:t>
            </a:r>
            <a:r>
              <a:rPr lang="en-GB" sz="1100" dirty="0"/>
              <a:t>get to grips with the demands of ‘Assess’ and ‘Evaluate’ questions is to use evaluative language in answers; when a student does this, it shows that they are considering different perspectives, arguments and positions: </a:t>
            </a: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2434" y="1187624"/>
            <a:ext cx="2073052" cy="1224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0" y="2123728"/>
            <a:ext cx="6858000" cy="3154710"/>
          </a:xfrm>
          <a:prstGeom prst="rect">
            <a:avLst/>
          </a:prstGeom>
        </p:spPr>
        <p:txBody>
          <a:bodyPr wrap="square">
            <a:spAutoFit/>
          </a:bodyPr>
          <a:lstStyle/>
          <a:p>
            <a:r>
              <a:rPr lang="en-GB" sz="1200" b="1" u="sng" dirty="0" smtClean="0"/>
              <a:t>2</a:t>
            </a:r>
            <a:r>
              <a:rPr lang="en-GB" sz="1200" b="1" u="sng" dirty="0"/>
              <a:t>. Constructing an argument </a:t>
            </a:r>
          </a:p>
          <a:p>
            <a:r>
              <a:rPr lang="en-GB" sz="1100" dirty="0"/>
              <a:t>The ‘Assess’ and ‘Evaluate’ commands are an invitation for </a:t>
            </a:r>
            <a:r>
              <a:rPr lang="en-GB" sz="1100" dirty="0" smtClean="0"/>
              <a:t>you </a:t>
            </a:r>
            <a:r>
              <a:rPr lang="en-GB" sz="1100" dirty="0"/>
              <a:t>to offer an argument which, in the case of ‘Assess...’ does not need to come to a definitive conclusion whereas ‘Evaluate...’ requires </a:t>
            </a:r>
            <a:r>
              <a:rPr lang="en-GB" sz="1100" dirty="0" smtClean="0"/>
              <a:t>you to </a:t>
            </a:r>
            <a:r>
              <a:rPr lang="en-GB" sz="1100" dirty="0"/>
              <a:t>do so. </a:t>
            </a:r>
          </a:p>
          <a:p>
            <a:endParaRPr lang="en-GB" sz="1100" dirty="0" smtClean="0"/>
          </a:p>
          <a:p>
            <a:r>
              <a:rPr lang="en-GB" sz="1100" dirty="0" smtClean="0"/>
              <a:t>You  </a:t>
            </a:r>
            <a:r>
              <a:rPr lang="en-GB" sz="1100" dirty="0"/>
              <a:t>should approach these types of question by: </a:t>
            </a:r>
          </a:p>
          <a:p>
            <a:pPr marL="171450" indent="-171450">
              <a:buFont typeface="Arial" panose="020B0604020202020204" pitchFamily="34" charset="0"/>
              <a:buChar char="•"/>
            </a:pPr>
            <a:r>
              <a:rPr lang="en-GB" sz="1100" dirty="0" smtClean="0"/>
              <a:t>Committing </a:t>
            </a:r>
            <a:r>
              <a:rPr lang="en-GB" sz="1100" dirty="0"/>
              <a:t>to a particular view before embarking on </a:t>
            </a:r>
            <a:r>
              <a:rPr lang="en-GB" sz="1100" dirty="0" smtClean="0"/>
              <a:t>your </a:t>
            </a:r>
            <a:r>
              <a:rPr lang="en-GB" sz="1100" dirty="0"/>
              <a:t>answer, either an overview in the case of ‘Evaluate’ questions or on-going assessment in ‘Assess’ questions. Evaluate questions will almost always require </a:t>
            </a:r>
            <a:r>
              <a:rPr lang="en-GB" sz="1100" dirty="0" smtClean="0"/>
              <a:t>you </a:t>
            </a:r>
            <a:r>
              <a:rPr lang="en-GB" sz="1100" dirty="0"/>
              <a:t>to make a choice about a proposition and some of the best responses clarify that from the outset whilst others make a case and draw a definitive conclusion in the final paragraph</a:t>
            </a:r>
            <a:r>
              <a:rPr lang="en-GB" sz="1100" dirty="0" smtClean="0"/>
              <a:t>. </a:t>
            </a:r>
            <a:endParaRPr lang="en-GB" sz="1100" dirty="0"/>
          </a:p>
          <a:p>
            <a:pPr marL="171450" indent="-171450">
              <a:buFont typeface="Arial" panose="020B0604020202020204" pitchFamily="34" charset="0"/>
              <a:buChar char="•"/>
            </a:pPr>
            <a:r>
              <a:rPr lang="en-GB" sz="1100" dirty="0" smtClean="0"/>
              <a:t>Accept</a:t>
            </a:r>
            <a:r>
              <a:rPr lang="en-GB" sz="1100" dirty="0"/>
              <a:t>, and offer evidence that almost all arguments will have some strengths but also some weaknesses. </a:t>
            </a:r>
          </a:p>
          <a:p>
            <a:pPr marL="171450" indent="-171450">
              <a:buFont typeface="Arial" panose="020B0604020202020204" pitchFamily="34" charset="0"/>
              <a:buChar char="•"/>
            </a:pPr>
            <a:r>
              <a:rPr lang="en-GB" sz="1100" dirty="0" smtClean="0"/>
              <a:t>Recognise </a:t>
            </a:r>
            <a:r>
              <a:rPr lang="en-GB" sz="1100" dirty="0"/>
              <a:t>that short-term costs may be offset by long-term benefits or, more often perhaps, vice-versa. </a:t>
            </a:r>
          </a:p>
          <a:p>
            <a:pPr marL="171450" indent="-171450">
              <a:buFont typeface="Arial" panose="020B0604020202020204" pitchFamily="34" charset="0"/>
              <a:buChar char="•"/>
            </a:pPr>
            <a:r>
              <a:rPr lang="en-GB" sz="1100" dirty="0" smtClean="0"/>
              <a:t>Recognise</a:t>
            </a:r>
            <a:r>
              <a:rPr lang="en-GB" sz="1100" dirty="0"/>
              <a:t>, and offer evidence, that the costs and benefits of any option will fall unevenly both geographically and over time. There will, in other words, be ‘winners’ and ‘losers’ and the most successful answers will focus on that. </a:t>
            </a:r>
          </a:p>
          <a:p>
            <a:pPr marL="171450" indent="-171450">
              <a:buFont typeface="Arial" panose="020B0604020202020204" pitchFamily="34" charset="0"/>
              <a:buChar char="•"/>
            </a:pPr>
            <a:r>
              <a:rPr lang="en-GB" sz="1100" dirty="0" smtClean="0"/>
              <a:t>Seeing </a:t>
            </a:r>
            <a:r>
              <a:rPr lang="en-GB" sz="1100" dirty="0"/>
              <a:t>that almost all ‘big’ decisions are ultimately made by governments and others require the compliance of those governments, so students need to understand the varied relationship between the different players; governments, organisations and groups of people and the impact of these decisions upon the environment. </a:t>
            </a:r>
          </a:p>
          <a:p>
            <a:pPr marL="171450" indent="-171450">
              <a:buFont typeface="Arial" panose="020B0604020202020204" pitchFamily="34" charset="0"/>
              <a:buChar char="•"/>
            </a:pPr>
            <a:r>
              <a:rPr lang="en-GB" sz="1100" dirty="0" smtClean="0"/>
              <a:t>Avoiding </a:t>
            </a:r>
            <a:r>
              <a:rPr lang="en-GB" sz="1100" dirty="0"/>
              <a:t>simplistic statements that suggest that consensus exists where it clearly doesn’t as in ‘Britain agrees’ or ‘globalisation is good for the country’. </a:t>
            </a:r>
          </a:p>
        </p:txBody>
      </p:sp>
      <p:pic>
        <p:nvPicPr>
          <p:cNvPr id="409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30521" t="20184" r="27187" b="6668"/>
          <a:stretch/>
        </p:blipFill>
        <p:spPr bwMode="auto">
          <a:xfrm>
            <a:off x="116632" y="5580112"/>
            <a:ext cx="6618660" cy="3432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2338400" y="5292080"/>
            <a:ext cx="2386744" cy="276999"/>
          </a:xfrm>
          <a:prstGeom prst="rect">
            <a:avLst/>
          </a:prstGeom>
        </p:spPr>
        <p:txBody>
          <a:bodyPr wrap="none">
            <a:spAutoFit/>
          </a:bodyPr>
          <a:lstStyle/>
          <a:p>
            <a:r>
              <a:rPr lang="en-GB" sz="1200" b="1" u="sng" dirty="0"/>
              <a:t>3</a:t>
            </a:r>
            <a:r>
              <a:rPr lang="en-GB" sz="1200" b="1" u="sng" dirty="0" smtClean="0"/>
              <a:t>. Use of PEEEL in your paragraphs</a:t>
            </a:r>
            <a:endParaRPr lang="en-GB" sz="1200" dirty="0"/>
          </a:p>
        </p:txBody>
      </p:sp>
    </p:spTree>
    <p:extLst>
      <p:ext uri="{BB962C8B-B14F-4D97-AF65-F5344CB8AC3E}">
        <p14:creationId xmlns:p14="http://schemas.microsoft.com/office/powerpoint/2010/main" val="41829639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624" y="-108520"/>
            <a:ext cx="6768752" cy="4524315"/>
          </a:xfrm>
          <a:prstGeom prst="rect">
            <a:avLst/>
          </a:prstGeom>
        </p:spPr>
        <p:txBody>
          <a:bodyPr wrap="square">
            <a:spAutoFit/>
          </a:bodyPr>
          <a:lstStyle/>
          <a:p>
            <a:pPr algn="ctr"/>
            <a:endParaRPr lang="en-GB" sz="1200" b="1" u="sng" dirty="0"/>
          </a:p>
          <a:p>
            <a:pPr algn="ctr"/>
            <a:r>
              <a:rPr lang="en-GB" sz="1200" b="1" u="sng" dirty="0"/>
              <a:t>4. Moving on from clichés – qualification and complexity </a:t>
            </a:r>
          </a:p>
          <a:p>
            <a:r>
              <a:rPr lang="en-GB" sz="1100" dirty="0"/>
              <a:t>Broadly speaking the AO descriptors </a:t>
            </a:r>
            <a:r>
              <a:rPr lang="en-GB" sz="1100" dirty="0" smtClean="0"/>
              <a:t>(can </a:t>
            </a:r>
            <a:r>
              <a:rPr lang="en-GB" sz="1100" dirty="0"/>
              <a:t>be ‘translated’ into levels of complexity in </a:t>
            </a:r>
            <a:r>
              <a:rPr lang="en-GB" sz="1100" dirty="0" smtClean="0"/>
              <a:t> </a:t>
            </a:r>
            <a:r>
              <a:rPr lang="en-GB" sz="1100" dirty="0"/>
              <a:t>responses. An example is given here of how we might assess an answer to the question ‘Assess the relationship between the magnitude of tectonic events and their impact on people’. </a:t>
            </a:r>
          </a:p>
          <a:p>
            <a:endParaRPr lang="en-GB" sz="1100" dirty="0"/>
          </a:p>
          <a:p>
            <a:r>
              <a:rPr lang="en-GB" sz="1100" dirty="0"/>
              <a:t>1. Clichés have their place – for example; the answers to a question exploring the relationship between the magnitude of a tectonic event and its impact on people might reasonably point out that the damage to people as measured by loss of life and injury is generally greatest in the less developed world. Students might offer AO1 evidence for this in varying levels of detail. </a:t>
            </a:r>
          </a:p>
          <a:p>
            <a:endParaRPr lang="en-GB" sz="1100" dirty="0"/>
          </a:p>
          <a:p>
            <a:r>
              <a:rPr lang="en-GB" sz="1100" dirty="0"/>
              <a:t>2. However, this cliché can be qualified because there are exceptional events that kill many people in the developed world (e.g. the Japanese tsunami event (</a:t>
            </a:r>
            <a:r>
              <a:rPr lang="en-GB" sz="1100" smtClean="0"/>
              <a:t>Tohoko</a:t>
            </a:r>
            <a:r>
              <a:rPr lang="en-GB" sz="1100" dirty="0"/>
              <a:t>) of 2011) and a large-scale event in southern Italy or Yellowstone National Park in the USA would result in very considerable loss of life. A more sophisticated qualification might also make reference to an event such as the L’Aquila earthquake of 2009 in which the loss of life was relatively high given the level of development of Italy. </a:t>
            </a:r>
          </a:p>
          <a:p>
            <a:endParaRPr lang="en-GB" sz="1100" dirty="0"/>
          </a:p>
          <a:p>
            <a:r>
              <a:rPr lang="en-GB" sz="1100" dirty="0"/>
              <a:t>3. The most impressive answers will often add a further layer of complexity by, for example, deconstructing the word ‘people’ pointing out that it is poor people, women and the elderly who are more likely to die in tectonic disasters than other groups because of corruption, poor governance and systemic failures. Another useful route to pursue would be the internal inequalities in many countries including the most developed such as Italy that make average GDP data so unreliable; this would help add complexity to the use of an example such as the L’Aquila earthquake of 2009. </a:t>
            </a:r>
          </a:p>
          <a:p>
            <a:endParaRPr lang="en-GB" sz="1100" dirty="0"/>
          </a:p>
          <a:p>
            <a:r>
              <a:rPr lang="en-GB" sz="1100" dirty="0"/>
              <a:t>Recognising the importance of these qualifications and adding complexity is a very useful route to improving extended answers. </a:t>
            </a:r>
          </a:p>
        </p:txBody>
      </p:sp>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669" t="37222" r="29062" b="34445"/>
          <a:stretch/>
        </p:blipFill>
        <p:spPr bwMode="auto">
          <a:xfrm>
            <a:off x="346676" y="4914353"/>
            <a:ext cx="5349851" cy="2171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2"/>
          <p:cNvSpPr txBox="1">
            <a:spLocks/>
          </p:cNvSpPr>
          <p:nvPr/>
        </p:nvSpPr>
        <p:spPr>
          <a:xfrm>
            <a:off x="1570813" y="4189101"/>
            <a:ext cx="3715327" cy="698016"/>
          </a:xfrm>
          <a:prstGeom prst="rect">
            <a:avLst/>
          </a:prstGeom>
        </p:spPr>
        <p:txBody>
          <a:bodyPr/>
          <a:lstStyle>
            <a:lvl1pPr algn="ctr" defTabSz="1219170" rtl="0" eaLnBrk="1" latinLnBrk="0" hangingPunct="1">
              <a:spcBef>
                <a:spcPct val="0"/>
              </a:spcBef>
              <a:buNone/>
              <a:defRPr sz="5867" kern="1200">
                <a:solidFill>
                  <a:schemeClr val="tx1"/>
                </a:solidFill>
                <a:latin typeface="+mj-lt"/>
                <a:ea typeface="+mj-ea"/>
                <a:cs typeface="+mj-cs"/>
              </a:defRPr>
            </a:lvl1pPr>
          </a:lstStyle>
          <a:p>
            <a:r>
              <a:rPr lang="en-GB" sz="1600" b="1" u="sng" dirty="0" smtClean="0">
                <a:ea typeface="Verdana" panose="020B0604030504040204" pitchFamily="34" charset="0"/>
                <a:cs typeface="Verdana" panose="020B0604030504040204" pitchFamily="34" charset="0"/>
              </a:rPr>
              <a:t>Command words across papers 1, 2 and 3</a:t>
            </a:r>
            <a:endParaRPr lang="en-GB" sz="3200" b="1" u="sng" dirty="0"/>
          </a:p>
        </p:txBody>
      </p:sp>
      <p:sp>
        <p:nvSpPr>
          <p:cNvPr id="5" name="Rectangle 4"/>
          <p:cNvSpPr/>
          <p:nvPr/>
        </p:nvSpPr>
        <p:spPr>
          <a:xfrm>
            <a:off x="14443" y="4477133"/>
            <a:ext cx="6454626" cy="461665"/>
          </a:xfrm>
          <a:prstGeom prst="rect">
            <a:avLst/>
          </a:prstGeom>
        </p:spPr>
        <p:txBody>
          <a:bodyPr wrap="square">
            <a:spAutoFit/>
          </a:bodyPr>
          <a:lstStyle/>
          <a:p>
            <a:r>
              <a:rPr lang="en-GB" sz="1200" dirty="0" smtClean="0"/>
              <a:t>The table below </a:t>
            </a:r>
            <a:r>
              <a:rPr lang="en-GB" sz="1200" dirty="0"/>
              <a:t>shows the mark tariffs for different command words across the three papers. The Paper 3 </a:t>
            </a:r>
            <a:r>
              <a:rPr lang="en-GB" sz="1200" dirty="0" smtClean="0"/>
              <a:t>command words  </a:t>
            </a:r>
            <a:r>
              <a:rPr lang="en-GB" sz="1200" dirty="0"/>
              <a:t>are shown with a red star * </a:t>
            </a:r>
          </a:p>
        </p:txBody>
      </p:sp>
      <p:sp>
        <p:nvSpPr>
          <p:cNvPr id="6" name="TextBox 5"/>
          <p:cNvSpPr txBox="1"/>
          <p:nvPr/>
        </p:nvSpPr>
        <p:spPr>
          <a:xfrm rot="21208067">
            <a:off x="393912" y="7395900"/>
            <a:ext cx="2664296" cy="919401"/>
          </a:xfrm>
          <a:prstGeom prst="roundRect">
            <a:avLst/>
          </a:prstGeom>
          <a:solidFill>
            <a:schemeClr val="accent5">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200" b="1" u="sng" dirty="0" smtClean="0"/>
              <a:t>Calculate</a:t>
            </a:r>
          </a:p>
          <a:p>
            <a:r>
              <a:rPr lang="en-GB" sz="1200" dirty="0" smtClean="0"/>
              <a:t>Show your working out. You often get marks for both the answer and for showing your working out.</a:t>
            </a:r>
            <a:endParaRPr lang="en-GB" sz="1200" dirty="0"/>
          </a:p>
        </p:txBody>
      </p:sp>
      <p:sp>
        <p:nvSpPr>
          <p:cNvPr id="7" name="TextBox 6"/>
          <p:cNvSpPr txBox="1"/>
          <p:nvPr/>
        </p:nvSpPr>
        <p:spPr>
          <a:xfrm rot="305431">
            <a:off x="3698696" y="7453946"/>
            <a:ext cx="2834920" cy="919401"/>
          </a:xfrm>
          <a:prstGeom prst="roundRect">
            <a:avLst/>
          </a:prstGeom>
          <a:solidFill>
            <a:srgbClr val="FDBBC4"/>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200" b="1" u="sng" dirty="0" smtClean="0"/>
              <a:t>Draw, plot or complete</a:t>
            </a:r>
          </a:p>
          <a:p>
            <a:pPr algn="ctr"/>
            <a:r>
              <a:rPr lang="en-GB" sz="1200" dirty="0" smtClean="0"/>
              <a:t>These commands words will require you to create </a:t>
            </a:r>
            <a:r>
              <a:rPr lang="en-GB" sz="1200" dirty="0"/>
              <a:t>a graphical representation of geographical information. </a:t>
            </a:r>
          </a:p>
        </p:txBody>
      </p:sp>
      <p:pic>
        <p:nvPicPr>
          <p:cNvPr id="1026" name="Picture 2" descr="C:\Users\Jennifer.Brooksbank\AppData\Local\Microsoft\Windows\Temporary Internet Files\Content.IE5\X85HGAW4\pencil-1[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338083">
            <a:off x="5625175" y="6229654"/>
            <a:ext cx="1179288" cy="122303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Jennifer.Brooksbank\AppData\Local\Microsoft\Windows\Temporary Internet Files\Content.IE5\Z8PFYPFG\as1592tn[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7634" y="8073277"/>
            <a:ext cx="762000" cy="1051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55899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116632" y="166384"/>
            <a:ext cx="2664296" cy="1525296"/>
          </a:xfrm>
          <a:custGeom>
            <a:avLst/>
            <a:gdLst>
              <a:gd name="connsiteX0" fmla="*/ 184315 w 1930718"/>
              <a:gd name="connsiteY0" fmla="*/ 265002 h 2131930"/>
              <a:gd name="connsiteX1" fmla="*/ 285915 w 1930718"/>
              <a:gd name="connsiteY1" fmla="*/ 4652 h 2131930"/>
              <a:gd name="connsiteX2" fmla="*/ 451015 w 1930718"/>
              <a:gd name="connsiteY2" fmla="*/ 93552 h 2131930"/>
              <a:gd name="connsiteX3" fmla="*/ 768515 w 1930718"/>
              <a:gd name="connsiteY3" fmla="*/ 36402 h 2131930"/>
              <a:gd name="connsiteX4" fmla="*/ 743115 w 1930718"/>
              <a:gd name="connsiteY4" fmla="*/ 144352 h 2131930"/>
              <a:gd name="connsiteX5" fmla="*/ 1111415 w 1930718"/>
              <a:gd name="connsiteY5" fmla="*/ 42752 h 2131930"/>
              <a:gd name="connsiteX6" fmla="*/ 1117765 w 1930718"/>
              <a:gd name="connsiteY6" fmla="*/ 157052 h 2131930"/>
              <a:gd name="connsiteX7" fmla="*/ 1460665 w 1930718"/>
              <a:gd name="connsiteY7" fmla="*/ 36402 h 2131930"/>
              <a:gd name="connsiteX8" fmla="*/ 1562265 w 1930718"/>
              <a:gd name="connsiteY8" fmla="*/ 239602 h 2131930"/>
              <a:gd name="connsiteX9" fmla="*/ 1682915 w 1930718"/>
              <a:gd name="connsiteY9" fmla="*/ 182452 h 2131930"/>
              <a:gd name="connsiteX10" fmla="*/ 1733715 w 1930718"/>
              <a:gd name="connsiteY10" fmla="*/ 296752 h 2131930"/>
              <a:gd name="connsiteX11" fmla="*/ 1879765 w 1930718"/>
              <a:gd name="connsiteY11" fmla="*/ 341202 h 2131930"/>
              <a:gd name="connsiteX12" fmla="*/ 1816265 w 1930718"/>
              <a:gd name="connsiteY12" fmla="*/ 531702 h 2131930"/>
              <a:gd name="connsiteX13" fmla="*/ 1917865 w 1930718"/>
              <a:gd name="connsiteY13" fmla="*/ 715852 h 2131930"/>
              <a:gd name="connsiteX14" fmla="*/ 1848015 w 1930718"/>
              <a:gd name="connsiteY14" fmla="*/ 798402 h 2131930"/>
              <a:gd name="connsiteX15" fmla="*/ 1930565 w 1930718"/>
              <a:gd name="connsiteY15" fmla="*/ 976202 h 2131930"/>
              <a:gd name="connsiteX16" fmla="*/ 1822615 w 1930718"/>
              <a:gd name="connsiteY16" fmla="*/ 1007952 h 2131930"/>
              <a:gd name="connsiteX17" fmla="*/ 1930565 w 1930718"/>
              <a:gd name="connsiteY17" fmla="*/ 1249252 h 2131930"/>
              <a:gd name="connsiteX18" fmla="*/ 1848015 w 1930718"/>
              <a:gd name="connsiteY18" fmla="*/ 1293702 h 2131930"/>
              <a:gd name="connsiteX19" fmla="*/ 1917865 w 1930718"/>
              <a:gd name="connsiteY19" fmla="*/ 1611202 h 2131930"/>
              <a:gd name="connsiteX20" fmla="*/ 1784515 w 1930718"/>
              <a:gd name="connsiteY20" fmla="*/ 1642952 h 2131930"/>
              <a:gd name="connsiteX21" fmla="*/ 1860715 w 1930718"/>
              <a:gd name="connsiteY21" fmla="*/ 1935052 h 2131930"/>
              <a:gd name="connsiteX22" fmla="*/ 1606715 w 1930718"/>
              <a:gd name="connsiteY22" fmla="*/ 1947752 h 2131930"/>
              <a:gd name="connsiteX23" fmla="*/ 1416215 w 1930718"/>
              <a:gd name="connsiteY23" fmla="*/ 2049352 h 2131930"/>
              <a:gd name="connsiteX24" fmla="*/ 1340015 w 1930718"/>
              <a:gd name="connsiteY24" fmla="*/ 1954102 h 2131930"/>
              <a:gd name="connsiteX25" fmla="*/ 1054265 w 1930718"/>
              <a:gd name="connsiteY25" fmla="*/ 2081102 h 2131930"/>
              <a:gd name="connsiteX26" fmla="*/ 1060615 w 1930718"/>
              <a:gd name="connsiteY26" fmla="*/ 1998552 h 2131930"/>
              <a:gd name="connsiteX27" fmla="*/ 762165 w 1930718"/>
              <a:gd name="connsiteY27" fmla="*/ 2131902 h 2131930"/>
              <a:gd name="connsiteX28" fmla="*/ 698665 w 1930718"/>
              <a:gd name="connsiteY28" fmla="*/ 2011252 h 2131930"/>
              <a:gd name="connsiteX29" fmla="*/ 539915 w 1930718"/>
              <a:gd name="connsiteY29" fmla="*/ 2093802 h 2131930"/>
              <a:gd name="connsiteX30" fmla="*/ 425615 w 1930718"/>
              <a:gd name="connsiteY30" fmla="*/ 1954102 h 2131930"/>
              <a:gd name="connsiteX31" fmla="*/ 222415 w 1930718"/>
              <a:gd name="connsiteY31" fmla="*/ 2093802 h 2131930"/>
              <a:gd name="connsiteX32" fmla="*/ 216065 w 1930718"/>
              <a:gd name="connsiteY32" fmla="*/ 1998552 h 2131930"/>
              <a:gd name="connsiteX33" fmla="*/ 38265 w 1930718"/>
              <a:gd name="connsiteY33" fmla="*/ 2004902 h 2131930"/>
              <a:gd name="connsiteX34" fmla="*/ 76365 w 1930718"/>
              <a:gd name="connsiteY34" fmla="*/ 1839802 h 2131930"/>
              <a:gd name="connsiteX35" fmla="*/ 31915 w 1930718"/>
              <a:gd name="connsiteY35" fmla="*/ 1636602 h 2131930"/>
              <a:gd name="connsiteX36" fmla="*/ 101765 w 1930718"/>
              <a:gd name="connsiteY36" fmla="*/ 1560402 h 2131930"/>
              <a:gd name="connsiteX37" fmla="*/ 19215 w 1930718"/>
              <a:gd name="connsiteY37" fmla="*/ 1344502 h 2131930"/>
              <a:gd name="connsiteX38" fmla="*/ 89065 w 1930718"/>
              <a:gd name="connsiteY38" fmla="*/ 1185752 h 2131930"/>
              <a:gd name="connsiteX39" fmla="*/ 12865 w 1930718"/>
              <a:gd name="connsiteY39" fmla="*/ 931752 h 2131930"/>
              <a:gd name="connsiteX40" fmla="*/ 76365 w 1930718"/>
              <a:gd name="connsiteY40" fmla="*/ 855552 h 2131930"/>
              <a:gd name="connsiteX41" fmla="*/ 165 w 1930718"/>
              <a:gd name="connsiteY41" fmla="*/ 595202 h 2131930"/>
              <a:gd name="connsiteX42" fmla="*/ 101765 w 1930718"/>
              <a:gd name="connsiteY42" fmla="*/ 480902 h 2131930"/>
              <a:gd name="connsiteX43" fmla="*/ 31915 w 1930718"/>
              <a:gd name="connsiteY43" fmla="*/ 303102 h 2131930"/>
              <a:gd name="connsiteX44" fmla="*/ 184315 w 1930718"/>
              <a:gd name="connsiteY44" fmla="*/ 328502 h 2131930"/>
              <a:gd name="connsiteX45" fmla="*/ 184315 w 1930718"/>
              <a:gd name="connsiteY45" fmla="*/ 265002 h 213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930718" h="2131930">
                <a:moveTo>
                  <a:pt x="184315" y="265002"/>
                </a:moveTo>
                <a:cubicBezTo>
                  <a:pt x="201248" y="211027"/>
                  <a:pt x="241465" y="33227"/>
                  <a:pt x="285915" y="4652"/>
                </a:cubicBezTo>
                <a:cubicBezTo>
                  <a:pt x="330365" y="-23923"/>
                  <a:pt x="370582" y="88260"/>
                  <a:pt x="451015" y="93552"/>
                </a:cubicBezTo>
                <a:cubicBezTo>
                  <a:pt x="531448" y="98844"/>
                  <a:pt x="719832" y="27935"/>
                  <a:pt x="768515" y="36402"/>
                </a:cubicBezTo>
                <a:cubicBezTo>
                  <a:pt x="817198" y="44869"/>
                  <a:pt x="685965" y="143294"/>
                  <a:pt x="743115" y="144352"/>
                </a:cubicBezTo>
                <a:cubicBezTo>
                  <a:pt x="800265" y="145410"/>
                  <a:pt x="1048973" y="40635"/>
                  <a:pt x="1111415" y="42752"/>
                </a:cubicBezTo>
                <a:cubicBezTo>
                  <a:pt x="1173857" y="44869"/>
                  <a:pt x="1059557" y="158110"/>
                  <a:pt x="1117765" y="157052"/>
                </a:cubicBezTo>
                <a:cubicBezTo>
                  <a:pt x="1175973" y="155994"/>
                  <a:pt x="1386582" y="22644"/>
                  <a:pt x="1460665" y="36402"/>
                </a:cubicBezTo>
                <a:cubicBezTo>
                  <a:pt x="1534748" y="50160"/>
                  <a:pt x="1525223" y="215260"/>
                  <a:pt x="1562265" y="239602"/>
                </a:cubicBezTo>
                <a:cubicBezTo>
                  <a:pt x="1599307" y="263944"/>
                  <a:pt x="1654340" y="172927"/>
                  <a:pt x="1682915" y="182452"/>
                </a:cubicBezTo>
                <a:cubicBezTo>
                  <a:pt x="1711490" y="191977"/>
                  <a:pt x="1700907" y="270294"/>
                  <a:pt x="1733715" y="296752"/>
                </a:cubicBezTo>
                <a:cubicBezTo>
                  <a:pt x="1766523" y="323210"/>
                  <a:pt x="1866007" y="302044"/>
                  <a:pt x="1879765" y="341202"/>
                </a:cubicBezTo>
                <a:cubicBezTo>
                  <a:pt x="1893523" y="380360"/>
                  <a:pt x="1809915" y="469260"/>
                  <a:pt x="1816265" y="531702"/>
                </a:cubicBezTo>
                <a:cubicBezTo>
                  <a:pt x="1822615" y="594144"/>
                  <a:pt x="1912573" y="671402"/>
                  <a:pt x="1917865" y="715852"/>
                </a:cubicBezTo>
                <a:cubicBezTo>
                  <a:pt x="1923157" y="760302"/>
                  <a:pt x="1845898" y="755010"/>
                  <a:pt x="1848015" y="798402"/>
                </a:cubicBezTo>
                <a:cubicBezTo>
                  <a:pt x="1850132" y="841794"/>
                  <a:pt x="1934798" y="941277"/>
                  <a:pt x="1930565" y="976202"/>
                </a:cubicBezTo>
                <a:cubicBezTo>
                  <a:pt x="1926332" y="1011127"/>
                  <a:pt x="1822615" y="962444"/>
                  <a:pt x="1822615" y="1007952"/>
                </a:cubicBezTo>
                <a:cubicBezTo>
                  <a:pt x="1822615" y="1053460"/>
                  <a:pt x="1926332" y="1201627"/>
                  <a:pt x="1930565" y="1249252"/>
                </a:cubicBezTo>
                <a:cubicBezTo>
                  <a:pt x="1934798" y="1296877"/>
                  <a:pt x="1850132" y="1233377"/>
                  <a:pt x="1848015" y="1293702"/>
                </a:cubicBezTo>
                <a:cubicBezTo>
                  <a:pt x="1845898" y="1354027"/>
                  <a:pt x="1928448" y="1552994"/>
                  <a:pt x="1917865" y="1611202"/>
                </a:cubicBezTo>
                <a:cubicBezTo>
                  <a:pt x="1907282" y="1669410"/>
                  <a:pt x="1794040" y="1588977"/>
                  <a:pt x="1784515" y="1642952"/>
                </a:cubicBezTo>
                <a:cubicBezTo>
                  <a:pt x="1774990" y="1696927"/>
                  <a:pt x="1890348" y="1884252"/>
                  <a:pt x="1860715" y="1935052"/>
                </a:cubicBezTo>
                <a:cubicBezTo>
                  <a:pt x="1831082" y="1985852"/>
                  <a:pt x="1680798" y="1928702"/>
                  <a:pt x="1606715" y="1947752"/>
                </a:cubicBezTo>
                <a:cubicBezTo>
                  <a:pt x="1532632" y="1966802"/>
                  <a:pt x="1460665" y="2048294"/>
                  <a:pt x="1416215" y="2049352"/>
                </a:cubicBezTo>
                <a:cubicBezTo>
                  <a:pt x="1371765" y="2050410"/>
                  <a:pt x="1400340" y="1948810"/>
                  <a:pt x="1340015" y="1954102"/>
                </a:cubicBezTo>
                <a:cubicBezTo>
                  <a:pt x="1279690" y="1959394"/>
                  <a:pt x="1100832" y="2073694"/>
                  <a:pt x="1054265" y="2081102"/>
                </a:cubicBezTo>
                <a:cubicBezTo>
                  <a:pt x="1007698" y="2088510"/>
                  <a:pt x="1109298" y="1990085"/>
                  <a:pt x="1060615" y="1998552"/>
                </a:cubicBezTo>
                <a:cubicBezTo>
                  <a:pt x="1011932" y="2007019"/>
                  <a:pt x="822490" y="2129785"/>
                  <a:pt x="762165" y="2131902"/>
                </a:cubicBezTo>
                <a:cubicBezTo>
                  <a:pt x="701840" y="2134019"/>
                  <a:pt x="735707" y="2017602"/>
                  <a:pt x="698665" y="2011252"/>
                </a:cubicBezTo>
                <a:cubicBezTo>
                  <a:pt x="661623" y="2004902"/>
                  <a:pt x="585423" y="2103327"/>
                  <a:pt x="539915" y="2093802"/>
                </a:cubicBezTo>
                <a:cubicBezTo>
                  <a:pt x="494407" y="2084277"/>
                  <a:pt x="478532" y="1954102"/>
                  <a:pt x="425615" y="1954102"/>
                </a:cubicBezTo>
                <a:cubicBezTo>
                  <a:pt x="372698" y="1954102"/>
                  <a:pt x="257340" y="2086394"/>
                  <a:pt x="222415" y="2093802"/>
                </a:cubicBezTo>
                <a:cubicBezTo>
                  <a:pt x="187490" y="2101210"/>
                  <a:pt x="246757" y="2013369"/>
                  <a:pt x="216065" y="1998552"/>
                </a:cubicBezTo>
                <a:cubicBezTo>
                  <a:pt x="185373" y="1983735"/>
                  <a:pt x="61548" y="2031360"/>
                  <a:pt x="38265" y="2004902"/>
                </a:cubicBezTo>
                <a:cubicBezTo>
                  <a:pt x="14982" y="1978444"/>
                  <a:pt x="77423" y="1901185"/>
                  <a:pt x="76365" y="1839802"/>
                </a:cubicBezTo>
                <a:cubicBezTo>
                  <a:pt x="75307" y="1778419"/>
                  <a:pt x="27682" y="1683169"/>
                  <a:pt x="31915" y="1636602"/>
                </a:cubicBezTo>
                <a:cubicBezTo>
                  <a:pt x="36148" y="1590035"/>
                  <a:pt x="103882" y="1609085"/>
                  <a:pt x="101765" y="1560402"/>
                </a:cubicBezTo>
                <a:cubicBezTo>
                  <a:pt x="99648" y="1511719"/>
                  <a:pt x="21332" y="1406944"/>
                  <a:pt x="19215" y="1344502"/>
                </a:cubicBezTo>
                <a:cubicBezTo>
                  <a:pt x="17098" y="1282060"/>
                  <a:pt x="90123" y="1254544"/>
                  <a:pt x="89065" y="1185752"/>
                </a:cubicBezTo>
                <a:cubicBezTo>
                  <a:pt x="88007" y="1116960"/>
                  <a:pt x="14982" y="986785"/>
                  <a:pt x="12865" y="931752"/>
                </a:cubicBezTo>
                <a:cubicBezTo>
                  <a:pt x="10748" y="876719"/>
                  <a:pt x="78482" y="911644"/>
                  <a:pt x="76365" y="855552"/>
                </a:cubicBezTo>
                <a:cubicBezTo>
                  <a:pt x="74248" y="799460"/>
                  <a:pt x="-4068" y="657644"/>
                  <a:pt x="165" y="595202"/>
                </a:cubicBezTo>
                <a:cubicBezTo>
                  <a:pt x="4398" y="532760"/>
                  <a:pt x="96473" y="529585"/>
                  <a:pt x="101765" y="480902"/>
                </a:cubicBezTo>
                <a:cubicBezTo>
                  <a:pt x="107057" y="432219"/>
                  <a:pt x="18157" y="328502"/>
                  <a:pt x="31915" y="303102"/>
                </a:cubicBezTo>
                <a:cubicBezTo>
                  <a:pt x="45673" y="277702"/>
                  <a:pt x="156798" y="341202"/>
                  <a:pt x="184315" y="328502"/>
                </a:cubicBezTo>
                <a:cubicBezTo>
                  <a:pt x="211832" y="315802"/>
                  <a:pt x="167382" y="318977"/>
                  <a:pt x="184315" y="265002"/>
                </a:cubicBezTo>
                <a:close/>
              </a:path>
            </a:pathLst>
          </a:custGeom>
          <a:solidFill>
            <a:schemeClr val="accent4">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3" name="TextBox 2"/>
          <p:cNvSpPr txBox="1"/>
          <p:nvPr/>
        </p:nvSpPr>
        <p:spPr>
          <a:xfrm>
            <a:off x="332656" y="231095"/>
            <a:ext cx="2160240" cy="1384995"/>
          </a:xfrm>
          <a:prstGeom prst="rect">
            <a:avLst/>
          </a:prstGeom>
          <a:noFill/>
        </p:spPr>
        <p:txBody>
          <a:bodyPr wrap="square" rtlCol="0">
            <a:spAutoFit/>
          </a:bodyPr>
          <a:lstStyle/>
          <a:p>
            <a:pPr algn="ctr"/>
            <a:r>
              <a:rPr lang="en-GB" sz="1200" b="1" u="sng" dirty="0" smtClean="0"/>
              <a:t>DATA</a:t>
            </a:r>
          </a:p>
          <a:p>
            <a:r>
              <a:rPr lang="en-GB" sz="1200" dirty="0" smtClean="0"/>
              <a:t>In a data question ensure  that you not only use data but also include comparative language such as higher  and lower.  You  may also manipulate the data by working out a difference.</a:t>
            </a:r>
            <a:endParaRPr lang="en-GB" sz="1200" dirty="0"/>
          </a:p>
        </p:txBody>
      </p:sp>
      <p:sp>
        <p:nvSpPr>
          <p:cNvPr id="4" name="TextBox 3"/>
          <p:cNvSpPr txBox="1"/>
          <p:nvPr/>
        </p:nvSpPr>
        <p:spPr>
          <a:xfrm>
            <a:off x="4049216" y="1891442"/>
            <a:ext cx="2664296" cy="1600438"/>
          </a:xfrm>
          <a:prstGeom prst="round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100" b="1" u="sng" dirty="0" smtClean="0"/>
              <a:t>Suggest</a:t>
            </a:r>
          </a:p>
          <a:p>
            <a:r>
              <a:rPr lang="en-GB" sz="1100" dirty="0"/>
              <a:t>For an unfamiliar scenario, provide a reasoned explanation of how and why something may occur. A suggested explanation requires a </a:t>
            </a:r>
            <a:r>
              <a:rPr lang="en-GB" sz="1100" dirty="0" smtClean="0"/>
              <a:t>justification or exemplification </a:t>
            </a:r>
            <a:r>
              <a:rPr lang="en-GB" sz="1100" dirty="0"/>
              <a:t>of a point that has been identified. </a:t>
            </a:r>
            <a:r>
              <a:rPr lang="en-GB" sz="1100" dirty="0" smtClean="0"/>
              <a:t>Make your point and explain/develop with 2 further points.</a:t>
            </a:r>
            <a:endParaRPr lang="en-GB" sz="1100" dirty="0"/>
          </a:p>
        </p:txBody>
      </p:sp>
      <p:sp>
        <p:nvSpPr>
          <p:cNvPr id="13" name="Freeform 12"/>
          <p:cNvSpPr/>
          <p:nvPr/>
        </p:nvSpPr>
        <p:spPr>
          <a:xfrm>
            <a:off x="3861048" y="5652120"/>
            <a:ext cx="2952328" cy="3491880"/>
          </a:xfrm>
          <a:custGeom>
            <a:avLst/>
            <a:gdLst>
              <a:gd name="connsiteX0" fmla="*/ 184315 w 1930718"/>
              <a:gd name="connsiteY0" fmla="*/ 265002 h 2131930"/>
              <a:gd name="connsiteX1" fmla="*/ 285915 w 1930718"/>
              <a:gd name="connsiteY1" fmla="*/ 4652 h 2131930"/>
              <a:gd name="connsiteX2" fmla="*/ 451015 w 1930718"/>
              <a:gd name="connsiteY2" fmla="*/ 93552 h 2131930"/>
              <a:gd name="connsiteX3" fmla="*/ 768515 w 1930718"/>
              <a:gd name="connsiteY3" fmla="*/ 36402 h 2131930"/>
              <a:gd name="connsiteX4" fmla="*/ 743115 w 1930718"/>
              <a:gd name="connsiteY4" fmla="*/ 144352 h 2131930"/>
              <a:gd name="connsiteX5" fmla="*/ 1111415 w 1930718"/>
              <a:gd name="connsiteY5" fmla="*/ 42752 h 2131930"/>
              <a:gd name="connsiteX6" fmla="*/ 1117765 w 1930718"/>
              <a:gd name="connsiteY6" fmla="*/ 157052 h 2131930"/>
              <a:gd name="connsiteX7" fmla="*/ 1460665 w 1930718"/>
              <a:gd name="connsiteY7" fmla="*/ 36402 h 2131930"/>
              <a:gd name="connsiteX8" fmla="*/ 1562265 w 1930718"/>
              <a:gd name="connsiteY8" fmla="*/ 239602 h 2131930"/>
              <a:gd name="connsiteX9" fmla="*/ 1682915 w 1930718"/>
              <a:gd name="connsiteY9" fmla="*/ 182452 h 2131930"/>
              <a:gd name="connsiteX10" fmla="*/ 1733715 w 1930718"/>
              <a:gd name="connsiteY10" fmla="*/ 296752 h 2131930"/>
              <a:gd name="connsiteX11" fmla="*/ 1879765 w 1930718"/>
              <a:gd name="connsiteY11" fmla="*/ 341202 h 2131930"/>
              <a:gd name="connsiteX12" fmla="*/ 1816265 w 1930718"/>
              <a:gd name="connsiteY12" fmla="*/ 531702 h 2131930"/>
              <a:gd name="connsiteX13" fmla="*/ 1917865 w 1930718"/>
              <a:gd name="connsiteY13" fmla="*/ 715852 h 2131930"/>
              <a:gd name="connsiteX14" fmla="*/ 1848015 w 1930718"/>
              <a:gd name="connsiteY14" fmla="*/ 798402 h 2131930"/>
              <a:gd name="connsiteX15" fmla="*/ 1930565 w 1930718"/>
              <a:gd name="connsiteY15" fmla="*/ 976202 h 2131930"/>
              <a:gd name="connsiteX16" fmla="*/ 1822615 w 1930718"/>
              <a:gd name="connsiteY16" fmla="*/ 1007952 h 2131930"/>
              <a:gd name="connsiteX17" fmla="*/ 1930565 w 1930718"/>
              <a:gd name="connsiteY17" fmla="*/ 1249252 h 2131930"/>
              <a:gd name="connsiteX18" fmla="*/ 1848015 w 1930718"/>
              <a:gd name="connsiteY18" fmla="*/ 1293702 h 2131930"/>
              <a:gd name="connsiteX19" fmla="*/ 1917865 w 1930718"/>
              <a:gd name="connsiteY19" fmla="*/ 1611202 h 2131930"/>
              <a:gd name="connsiteX20" fmla="*/ 1784515 w 1930718"/>
              <a:gd name="connsiteY20" fmla="*/ 1642952 h 2131930"/>
              <a:gd name="connsiteX21" fmla="*/ 1860715 w 1930718"/>
              <a:gd name="connsiteY21" fmla="*/ 1935052 h 2131930"/>
              <a:gd name="connsiteX22" fmla="*/ 1606715 w 1930718"/>
              <a:gd name="connsiteY22" fmla="*/ 1947752 h 2131930"/>
              <a:gd name="connsiteX23" fmla="*/ 1416215 w 1930718"/>
              <a:gd name="connsiteY23" fmla="*/ 2049352 h 2131930"/>
              <a:gd name="connsiteX24" fmla="*/ 1340015 w 1930718"/>
              <a:gd name="connsiteY24" fmla="*/ 1954102 h 2131930"/>
              <a:gd name="connsiteX25" fmla="*/ 1054265 w 1930718"/>
              <a:gd name="connsiteY25" fmla="*/ 2081102 h 2131930"/>
              <a:gd name="connsiteX26" fmla="*/ 1060615 w 1930718"/>
              <a:gd name="connsiteY26" fmla="*/ 1998552 h 2131930"/>
              <a:gd name="connsiteX27" fmla="*/ 762165 w 1930718"/>
              <a:gd name="connsiteY27" fmla="*/ 2131902 h 2131930"/>
              <a:gd name="connsiteX28" fmla="*/ 698665 w 1930718"/>
              <a:gd name="connsiteY28" fmla="*/ 2011252 h 2131930"/>
              <a:gd name="connsiteX29" fmla="*/ 539915 w 1930718"/>
              <a:gd name="connsiteY29" fmla="*/ 2093802 h 2131930"/>
              <a:gd name="connsiteX30" fmla="*/ 425615 w 1930718"/>
              <a:gd name="connsiteY30" fmla="*/ 1954102 h 2131930"/>
              <a:gd name="connsiteX31" fmla="*/ 222415 w 1930718"/>
              <a:gd name="connsiteY31" fmla="*/ 2093802 h 2131930"/>
              <a:gd name="connsiteX32" fmla="*/ 216065 w 1930718"/>
              <a:gd name="connsiteY32" fmla="*/ 1998552 h 2131930"/>
              <a:gd name="connsiteX33" fmla="*/ 38265 w 1930718"/>
              <a:gd name="connsiteY33" fmla="*/ 2004902 h 2131930"/>
              <a:gd name="connsiteX34" fmla="*/ 76365 w 1930718"/>
              <a:gd name="connsiteY34" fmla="*/ 1839802 h 2131930"/>
              <a:gd name="connsiteX35" fmla="*/ 31915 w 1930718"/>
              <a:gd name="connsiteY35" fmla="*/ 1636602 h 2131930"/>
              <a:gd name="connsiteX36" fmla="*/ 101765 w 1930718"/>
              <a:gd name="connsiteY36" fmla="*/ 1560402 h 2131930"/>
              <a:gd name="connsiteX37" fmla="*/ 19215 w 1930718"/>
              <a:gd name="connsiteY37" fmla="*/ 1344502 h 2131930"/>
              <a:gd name="connsiteX38" fmla="*/ 89065 w 1930718"/>
              <a:gd name="connsiteY38" fmla="*/ 1185752 h 2131930"/>
              <a:gd name="connsiteX39" fmla="*/ 12865 w 1930718"/>
              <a:gd name="connsiteY39" fmla="*/ 931752 h 2131930"/>
              <a:gd name="connsiteX40" fmla="*/ 76365 w 1930718"/>
              <a:gd name="connsiteY40" fmla="*/ 855552 h 2131930"/>
              <a:gd name="connsiteX41" fmla="*/ 165 w 1930718"/>
              <a:gd name="connsiteY41" fmla="*/ 595202 h 2131930"/>
              <a:gd name="connsiteX42" fmla="*/ 101765 w 1930718"/>
              <a:gd name="connsiteY42" fmla="*/ 480902 h 2131930"/>
              <a:gd name="connsiteX43" fmla="*/ 31915 w 1930718"/>
              <a:gd name="connsiteY43" fmla="*/ 303102 h 2131930"/>
              <a:gd name="connsiteX44" fmla="*/ 184315 w 1930718"/>
              <a:gd name="connsiteY44" fmla="*/ 328502 h 2131930"/>
              <a:gd name="connsiteX45" fmla="*/ 184315 w 1930718"/>
              <a:gd name="connsiteY45" fmla="*/ 265002 h 213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930718" h="2131930">
                <a:moveTo>
                  <a:pt x="184315" y="265002"/>
                </a:moveTo>
                <a:cubicBezTo>
                  <a:pt x="201248" y="211027"/>
                  <a:pt x="241465" y="33227"/>
                  <a:pt x="285915" y="4652"/>
                </a:cubicBezTo>
                <a:cubicBezTo>
                  <a:pt x="330365" y="-23923"/>
                  <a:pt x="370582" y="88260"/>
                  <a:pt x="451015" y="93552"/>
                </a:cubicBezTo>
                <a:cubicBezTo>
                  <a:pt x="531448" y="98844"/>
                  <a:pt x="719832" y="27935"/>
                  <a:pt x="768515" y="36402"/>
                </a:cubicBezTo>
                <a:cubicBezTo>
                  <a:pt x="817198" y="44869"/>
                  <a:pt x="685965" y="143294"/>
                  <a:pt x="743115" y="144352"/>
                </a:cubicBezTo>
                <a:cubicBezTo>
                  <a:pt x="800265" y="145410"/>
                  <a:pt x="1048973" y="40635"/>
                  <a:pt x="1111415" y="42752"/>
                </a:cubicBezTo>
                <a:cubicBezTo>
                  <a:pt x="1173857" y="44869"/>
                  <a:pt x="1059557" y="158110"/>
                  <a:pt x="1117765" y="157052"/>
                </a:cubicBezTo>
                <a:cubicBezTo>
                  <a:pt x="1175973" y="155994"/>
                  <a:pt x="1386582" y="22644"/>
                  <a:pt x="1460665" y="36402"/>
                </a:cubicBezTo>
                <a:cubicBezTo>
                  <a:pt x="1534748" y="50160"/>
                  <a:pt x="1525223" y="215260"/>
                  <a:pt x="1562265" y="239602"/>
                </a:cubicBezTo>
                <a:cubicBezTo>
                  <a:pt x="1599307" y="263944"/>
                  <a:pt x="1654340" y="172927"/>
                  <a:pt x="1682915" y="182452"/>
                </a:cubicBezTo>
                <a:cubicBezTo>
                  <a:pt x="1711490" y="191977"/>
                  <a:pt x="1700907" y="270294"/>
                  <a:pt x="1733715" y="296752"/>
                </a:cubicBezTo>
                <a:cubicBezTo>
                  <a:pt x="1766523" y="323210"/>
                  <a:pt x="1866007" y="302044"/>
                  <a:pt x="1879765" y="341202"/>
                </a:cubicBezTo>
                <a:cubicBezTo>
                  <a:pt x="1893523" y="380360"/>
                  <a:pt x="1809915" y="469260"/>
                  <a:pt x="1816265" y="531702"/>
                </a:cubicBezTo>
                <a:cubicBezTo>
                  <a:pt x="1822615" y="594144"/>
                  <a:pt x="1912573" y="671402"/>
                  <a:pt x="1917865" y="715852"/>
                </a:cubicBezTo>
                <a:cubicBezTo>
                  <a:pt x="1923157" y="760302"/>
                  <a:pt x="1845898" y="755010"/>
                  <a:pt x="1848015" y="798402"/>
                </a:cubicBezTo>
                <a:cubicBezTo>
                  <a:pt x="1850132" y="841794"/>
                  <a:pt x="1934798" y="941277"/>
                  <a:pt x="1930565" y="976202"/>
                </a:cubicBezTo>
                <a:cubicBezTo>
                  <a:pt x="1926332" y="1011127"/>
                  <a:pt x="1822615" y="962444"/>
                  <a:pt x="1822615" y="1007952"/>
                </a:cubicBezTo>
                <a:cubicBezTo>
                  <a:pt x="1822615" y="1053460"/>
                  <a:pt x="1926332" y="1201627"/>
                  <a:pt x="1930565" y="1249252"/>
                </a:cubicBezTo>
                <a:cubicBezTo>
                  <a:pt x="1934798" y="1296877"/>
                  <a:pt x="1850132" y="1233377"/>
                  <a:pt x="1848015" y="1293702"/>
                </a:cubicBezTo>
                <a:cubicBezTo>
                  <a:pt x="1845898" y="1354027"/>
                  <a:pt x="1928448" y="1552994"/>
                  <a:pt x="1917865" y="1611202"/>
                </a:cubicBezTo>
                <a:cubicBezTo>
                  <a:pt x="1907282" y="1669410"/>
                  <a:pt x="1794040" y="1588977"/>
                  <a:pt x="1784515" y="1642952"/>
                </a:cubicBezTo>
                <a:cubicBezTo>
                  <a:pt x="1774990" y="1696927"/>
                  <a:pt x="1890348" y="1884252"/>
                  <a:pt x="1860715" y="1935052"/>
                </a:cubicBezTo>
                <a:cubicBezTo>
                  <a:pt x="1831082" y="1985852"/>
                  <a:pt x="1680798" y="1928702"/>
                  <a:pt x="1606715" y="1947752"/>
                </a:cubicBezTo>
                <a:cubicBezTo>
                  <a:pt x="1532632" y="1966802"/>
                  <a:pt x="1460665" y="2048294"/>
                  <a:pt x="1416215" y="2049352"/>
                </a:cubicBezTo>
                <a:cubicBezTo>
                  <a:pt x="1371765" y="2050410"/>
                  <a:pt x="1400340" y="1948810"/>
                  <a:pt x="1340015" y="1954102"/>
                </a:cubicBezTo>
                <a:cubicBezTo>
                  <a:pt x="1279690" y="1959394"/>
                  <a:pt x="1100832" y="2073694"/>
                  <a:pt x="1054265" y="2081102"/>
                </a:cubicBezTo>
                <a:cubicBezTo>
                  <a:pt x="1007698" y="2088510"/>
                  <a:pt x="1109298" y="1990085"/>
                  <a:pt x="1060615" y="1998552"/>
                </a:cubicBezTo>
                <a:cubicBezTo>
                  <a:pt x="1011932" y="2007019"/>
                  <a:pt x="822490" y="2129785"/>
                  <a:pt x="762165" y="2131902"/>
                </a:cubicBezTo>
                <a:cubicBezTo>
                  <a:pt x="701840" y="2134019"/>
                  <a:pt x="735707" y="2017602"/>
                  <a:pt x="698665" y="2011252"/>
                </a:cubicBezTo>
                <a:cubicBezTo>
                  <a:pt x="661623" y="2004902"/>
                  <a:pt x="585423" y="2103327"/>
                  <a:pt x="539915" y="2093802"/>
                </a:cubicBezTo>
                <a:cubicBezTo>
                  <a:pt x="494407" y="2084277"/>
                  <a:pt x="478532" y="1954102"/>
                  <a:pt x="425615" y="1954102"/>
                </a:cubicBezTo>
                <a:cubicBezTo>
                  <a:pt x="372698" y="1954102"/>
                  <a:pt x="257340" y="2086394"/>
                  <a:pt x="222415" y="2093802"/>
                </a:cubicBezTo>
                <a:cubicBezTo>
                  <a:pt x="187490" y="2101210"/>
                  <a:pt x="246757" y="2013369"/>
                  <a:pt x="216065" y="1998552"/>
                </a:cubicBezTo>
                <a:cubicBezTo>
                  <a:pt x="185373" y="1983735"/>
                  <a:pt x="61548" y="2031360"/>
                  <a:pt x="38265" y="2004902"/>
                </a:cubicBezTo>
                <a:cubicBezTo>
                  <a:pt x="14982" y="1978444"/>
                  <a:pt x="77423" y="1901185"/>
                  <a:pt x="76365" y="1839802"/>
                </a:cubicBezTo>
                <a:cubicBezTo>
                  <a:pt x="75307" y="1778419"/>
                  <a:pt x="27682" y="1683169"/>
                  <a:pt x="31915" y="1636602"/>
                </a:cubicBezTo>
                <a:cubicBezTo>
                  <a:pt x="36148" y="1590035"/>
                  <a:pt x="103882" y="1609085"/>
                  <a:pt x="101765" y="1560402"/>
                </a:cubicBezTo>
                <a:cubicBezTo>
                  <a:pt x="99648" y="1511719"/>
                  <a:pt x="21332" y="1406944"/>
                  <a:pt x="19215" y="1344502"/>
                </a:cubicBezTo>
                <a:cubicBezTo>
                  <a:pt x="17098" y="1282060"/>
                  <a:pt x="90123" y="1254544"/>
                  <a:pt x="89065" y="1185752"/>
                </a:cubicBezTo>
                <a:cubicBezTo>
                  <a:pt x="88007" y="1116960"/>
                  <a:pt x="14982" y="986785"/>
                  <a:pt x="12865" y="931752"/>
                </a:cubicBezTo>
                <a:cubicBezTo>
                  <a:pt x="10748" y="876719"/>
                  <a:pt x="78482" y="911644"/>
                  <a:pt x="76365" y="855552"/>
                </a:cubicBezTo>
                <a:cubicBezTo>
                  <a:pt x="74248" y="799460"/>
                  <a:pt x="-4068" y="657644"/>
                  <a:pt x="165" y="595202"/>
                </a:cubicBezTo>
                <a:cubicBezTo>
                  <a:pt x="4398" y="532760"/>
                  <a:pt x="96473" y="529585"/>
                  <a:pt x="101765" y="480902"/>
                </a:cubicBezTo>
                <a:cubicBezTo>
                  <a:pt x="107057" y="432219"/>
                  <a:pt x="18157" y="328502"/>
                  <a:pt x="31915" y="303102"/>
                </a:cubicBezTo>
                <a:cubicBezTo>
                  <a:pt x="45673" y="277702"/>
                  <a:pt x="156798" y="341202"/>
                  <a:pt x="184315" y="328502"/>
                </a:cubicBezTo>
                <a:cubicBezTo>
                  <a:pt x="211832" y="315802"/>
                  <a:pt x="167382" y="318977"/>
                  <a:pt x="184315" y="265002"/>
                </a:cubicBezTo>
                <a:close/>
              </a:path>
            </a:pathLst>
          </a:custGeom>
          <a:solidFill>
            <a:srgbClr val="FFCC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2" name="Rectangle 11"/>
          <p:cNvSpPr/>
          <p:nvPr/>
        </p:nvSpPr>
        <p:spPr>
          <a:xfrm>
            <a:off x="3868528" y="5940152"/>
            <a:ext cx="2728824" cy="3046988"/>
          </a:xfrm>
          <a:prstGeom prst="rect">
            <a:avLst/>
          </a:prstGeom>
        </p:spPr>
        <p:txBody>
          <a:bodyPr wrap="square">
            <a:spAutoFit/>
          </a:bodyPr>
          <a:lstStyle/>
          <a:p>
            <a:pPr algn="ctr"/>
            <a:r>
              <a:rPr lang="en-GB" sz="1200" b="1" u="sng" dirty="0" smtClean="0"/>
              <a:t>Explain</a:t>
            </a:r>
          </a:p>
          <a:p>
            <a:pPr algn="ctr"/>
            <a:r>
              <a:rPr lang="en-GB" sz="1200" dirty="0"/>
              <a:t>Provide a reasoned explanation of how or why something occurs. </a:t>
            </a:r>
            <a:r>
              <a:rPr lang="en-GB" sz="1200" dirty="0" smtClean="0"/>
              <a:t>Some </a:t>
            </a:r>
            <a:r>
              <a:rPr lang="en-GB" sz="1200" dirty="0"/>
              <a:t>questions will require the use of annotated diagrams to support explanation. </a:t>
            </a:r>
            <a:endParaRPr lang="en-GB" sz="1200" dirty="0" smtClean="0"/>
          </a:p>
          <a:p>
            <a:pPr algn="ctr"/>
            <a:endParaRPr lang="en-GB" sz="1200" b="1" u="sng" dirty="0"/>
          </a:p>
          <a:p>
            <a:pPr algn="ctr"/>
            <a:r>
              <a:rPr lang="en-GB" sz="1200" dirty="0"/>
              <a:t>Make </a:t>
            </a:r>
            <a:r>
              <a:rPr lang="en-GB" sz="1200" dirty="0" smtClean="0"/>
              <a:t>your point and be sure to fully develop this. To enrich your answer and secure the marks, include examples and data. You must provide a set of reasons for something.</a:t>
            </a:r>
          </a:p>
          <a:p>
            <a:pPr algn="ctr"/>
            <a:endParaRPr lang="en-GB" sz="1200" dirty="0"/>
          </a:p>
          <a:p>
            <a:pPr algn="ctr"/>
            <a:r>
              <a:rPr lang="en-GB" sz="1200" dirty="0" smtClean="0"/>
              <a:t>If  question title includes may’ then explain </a:t>
            </a:r>
            <a:r>
              <a:rPr lang="en-GB" sz="1200" dirty="0"/>
              <a:t>other reasons for the</a:t>
            </a:r>
          </a:p>
          <a:p>
            <a:pPr algn="ctr"/>
            <a:r>
              <a:rPr lang="en-GB" sz="1200" dirty="0" smtClean="0"/>
              <a:t>Variations.</a:t>
            </a:r>
            <a:endParaRPr lang="en-GB" sz="1200"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2188" t="13889" r="30521" b="61481"/>
          <a:stretch/>
        </p:blipFill>
        <p:spPr bwMode="auto">
          <a:xfrm>
            <a:off x="2919884" y="166384"/>
            <a:ext cx="3821484" cy="16891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32208" t="30741" r="30417" b="41296"/>
          <a:stretch/>
        </p:blipFill>
        <p:spPr bwMode="auto">
          <a:xfrm>
            <a:off x="116632" y="1919070"/>
            <a:ext cx="3783384" cy="19177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2"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29688" t="15000" r="28854" b="51666"/>
          <a:stretch/>
        </p:blipFill>
        <p:spPr bwMode="auto">
          <a:xfrm>
            <a:off x="3789040" y="3932887"/>
            <a:ext cx="3068960" cy="171923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15" name="Straight Arrow Connector 14"/>
          <p:cNvCxnSpPr>
            <a:stCxn id="2" idx="15"/>
          </p:cNvCxnSpPr>
          <p:nvPr/>
        </p:nvCxnSpPr>
        <p:spPr>
          <a:xfrm>
            <a:off x="2780717" y="864811"/>
            <a:ext cx="264307" cy="14455"/>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1" name="Straight Arrow Connector 20"/>
          <p:cNvCxnSpPr>
            <a:stCxn id="4" idx="2"/>
          </p:cNvCxnSpPr>
          <p:nvPr/>
        </p:nvCxnSpPr>
        <p:spPr>
          <a:xfrm flipH="1">
            <a:off x="5301208" y="3491880"/>
            <a:ext cx="80156" cy="51941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3" name="Straight Arrow Connector 22"/>
          <p:cNvCxnSpPr/>
          <p:nvPr/>
        </p:nvCxnSpPr>
        <p:spPr>
          <a:xfrm flipH="1">
            <a:off x="3900016" y="2627784"/>
            <a:ext cx="177056" cy="36004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8" name="Straight Arrow Connector 27"/>
          <p:cNvCxnSpPr/>
          <p:nvPr/>
        </p:nvCxnSpPr>
        <p:spPr>
          <a:xfrm flipH="1" flipV="1">
            <a:off x="3717032" y="5796137"/>
            <a:ext cx="412771" cy="24518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pic>
        <p:nvPicPr>
          <p:cNvPr id="5"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35521" t="26901" r="33541" b="10556"/>
          <a:stretch/>
        </p:blipFill>
        <p:spPr bwMode="auto">
          <a:xfrm>
            <a:off x="116632" y="4004895"/>
            <a:ext cx="3600400" cy="495959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5023637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208980" y="107505"/>
            <a:ext cx="2139900" cy="5616623"/>
          </a:xfrm>
          <a:custGeom>
            <a:avLst/>
            <a:gdLst>
              <a:gd name="connsiteX0" fmla="*/ 184315 w 1930718"/>
              <a:gd name="connsiteY0" fmla="*/ 265002 h 2131930"/>
              <a:gd name="connsiteX1" fmla="*/ 285915 w 1930718"/>
              <a:gd name="connsiteY1" fmla="*/ 4652 h 2131930"/>
              <a:gd name="connsiteX2" fmla="*/ 451015 w 1930718"/>
              <a:gd name="connsiteY2" fmla="*/ 93552 h 2131930"/>
              <a:gd name="connsiteX3" fmla="*/ 768515 w 1930718"/>
              <a:gd name="connsiteY3" fmla="*/ 36402 h 2131930"/>
              <a:gd name="connsiteX4" fmla="*/ 743115 w 1930718"/>
              <a:gd name="connsiteY4" fmla="*/ 144352 h 2131930"/>
              <a:gd name="connsiteX5" fmla="*/ 1111415 w 1930718"/>
              <a:gd name="connsiteY5" fmla="*/ 42752 h 2131930"/>
              <a:gd name="connsiteX6" fmla="*/ 1117765 w 1930718"/>
              <a:gd name="connsiteY6" fmla="*/ 157052 h 2131930"/>
              <a:gd name="connsiteX7" fmla="*/ 1460665 w 1930718"/>
              <a:gd name="connsiteY7" fmla="*/ 36402 h 2131930"/>
              <a:gd name="connsiteX8" fmla="*/ 1562265 w 1930718"/>
              <a:gd name="connsiteY8" fmla="*/ 239602 h 2131930"/>
              <a:gd name="connsiteX9" fmla="*/ 1682915 w 1930718"/>
              <a:gd name="connsiteY9" fmla="*/ 182452 h 2131930"/>
              <a:gd name="connsiteX10" fmla="*/ 1733715 w 1930718"/>
              <a:gd name="connsiteY10" fmla="*/ 296752 h 2131930"/>
              <a:gd name="connsiteX11" fmla="*/ 1879765 w 1930718"/>
              <a:gd name="connsiteY11" fmla="*/ 341202 h 2131930"/>
              <a:gd name="connsiteX12" fmla="*/ 1816265 w 1930718"/>
              <a:gd name="connsiteY12" fmla="*/ 531702 h 2131930"/>
              <a:gd name="connsiteX13" fmla="*/ 1917865 w 1930718"/>
              <a:gd name="connsiteY13" fmla="*/ 715852 h 2131930"/>
              <a:gd name="connsiteX14" fmla="*/ 1848015 w 1930718"/>
              <a:gd name="connsiteY14" fmla="*/ 798402 h 2131930"/>
              <a:gd name="connsiteX15" fmla="*/ 1930565 w 1930718"/>
              <a:gd name="connsiteY15" fmla="*/ 976202 h 2131930"/>
              <a:gd name="connsiteX16" fmla="*/ 1822615 w 1930718"/>
              <a:gd name="connsiteY16" fmla="*/ 1007952 h 2131930"/>
              <a:gd name="connsiteX17" fmla="*/ 1930565 w 1930718"/>
              <a:gd name="connsiteY17" fmla="*/ 1249252 h 2131930"/>
              <a:gd name="connsiteX18" fmla="*/ 1848015 w 1930718"/>
              <a:gd name="connsiteY18" fmla="*/ 1293702 h 2131930"/>
              <a:gd name="connsiteX19" fmla="*/ 1917865 w 1930718"/>
              <a:gd name="connsiteY19" fmla="*/ 1611202 h 2131930"/>
              <a:gd name="connsiteX20" fmla="*/ 1784515 w 1930718"/>
              <a:gd name="connsiteY20" fmla="*/ 1642952 h 2131930"/>
              <a:gd name="connsiteX21" fmla="*/ 1860715 w 1930718"/>
              <a:gd name="connsiteY21" fmla="*/ 1935052 h 2131930"/>
              <a:gd name="connsiteX22" fmla="*/ 1606715 w 1930718"/>
              <a:gd name="connsiteY22" fmla="*/ 1947752 h 2131930"/>
              <a:gd name="connsiteX23" fmla="*/ 1416215 w 1930718"/>
              <a:gd name="connsiteY23" fmla="*/ 2049352 h 2131930"/>
              <a:gd name="connsiteX24" fmla="*/ 1340015 w 1930718"/>
              <a:gd name="connsiteY24" fmla="*/ 1954102 h 2131930"/>
              <a:gd name="connsiteX25" fmla="*/ 1054265 w 1930718"/>
              <a:gd name="connsiteY25" fmla="*/ 2081102 h 2131930"/>
              <a:gd name="connsiteX26" fmla="*/ 1060615 w 1930718"/>
              <a:gd name="connsiteY26" fmla="*/ 1998552 h 2131930"/>
              <a:gd name="connsiteX27" fmla="*/ 762165 w 1930718"/>
              <a:gd name="connsiteY27" fmla="*/ 2131902 h 2131930"/>
              <a:gd name="connsiteX28" fmla="*/ 698665 w 1930718"/>
              <a:gd name="connsiteY28" fmla="*/ 2011252 h 2131930"/>
              <a:gd name="connsiteX29" fmla="*/ 539915 w 1930718"/>
              <a:gd name="connsiteY29" fmla="*/ 2093802 h 2131930"/>
              <a:gd name="connsiteX30" fmla="*/ 425615 w 1930718"/>
              <a:gd name="connsiteY30" fmla="*/ 1954102 h 2131930"/>
              <a:gd name="connsiteX31" fmla="*/ 222415 w 1930718"/>
              <a:gd name="connsiteY31" fmla="*/ 2093802 h 2131930"/>
              <a:gd name="connsiteX32" fmla="*/ 216065 w 1930718"/>
              <a:gd name="connsiteY32" fmla="*/ 1998552 h 2131930"/>
              <a:gd name="connsiteX33" fmla="*/ 38265 w 1930718"/>
              <a:gd name="connsiteY33" fmla="*/ 2004902 h 2131930"/>
              <a:gd name="connsiteX34" fmla="*/ 76365 w 1930718"/>
              <a:gd name="connsiteY34" fmla="*/ 1839802 h 2131930"/>
              <a:gd name="connsiteX35" fmla="*/ 31915 w 1930718"/>
              <a:gd name="connsiteY35" fmla="*/ 1636602 h 2131930"/>
              <a:gd name="connsiteX36" fmla="*/ 101765 w 1930718"/>
              <a:gd name="connsiteY36" fmla="*/ 1560402 h 2131930"/>
              <a:gd name="connsiteX37" fmla="*/ 19215 w 1930718"/>
              <a:gd name="connsiteY37" fmla="*/ 1344502 h 2131930"/>
              <a:gd name="connsiteX38" fmla="*/ 89065 w 1930718"/>
              <a:gd name="connsiteY38" fmla="*/ 1185752 h 2131930"/>
              <a:gd name="connsiteX39" fmla="*/ 12865 w 1930718"/>
              <a:gd name="connsiteY39" fmla="*/ 931752 h 2131930"/>
              <a:gd name="connsiteX40" fmla="*/ 76365 w 1930718"/>
              <a:gd name="connsiteY40" fmla="*/ 855552 h 2131930"/>
              <a:gd name="connsiteX41" fmla="*/ 165 w 1930718"/>
              <a:gd name="connsiteY41" fmla="*/ 595202 h 2131930"/>
              <a:gd name="connsiteX42" fmla="*/ 101765 w 1930718"/>
              <a:gd name="connsiteY42" fmla="*/ 480902 h 2131930"/>
              <a:gd name="connsiteX43" fmla="*/ 31915 w 1930718"/>
              <a:gd name="connsiteY43" fmla="*/ 303102 h 2131930"/>
              <a:gd name="connsiteX44" fmla="*/ 184315 w 1930718"/>
              <a:gd name="connsiteY44" fmla="*/ 328502 h 2131930"/>
              <a:gd name="connsiteX45" fmla="*/ 184315 w 1930718"/>
              <a:gd name="connsiteY45" fmla="*/ 265002 h 213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930718" h="2131930">
                <a:moveTo>
                  <a:pt x="184315" y="265002"/>
                </a:moveTo>
                <a:cubicBezTo>
                  <a:pt x="201248" y="211027"/>
                  <a:pt x="241465" y="33227"/>
                  <a:pt x="285915" y="4652"/>
                </a:cubicBezTo>
                <a:cubicBezTo>
                  <a:pt x="330365" y="-23923"/>
                  <a:pt x="370582" y="88260"/>
                  <a:pt x="451015" y="93552"/>
                </a:cubicBezTo>
                <a:cubicBezTo>
                  <a:pt x="531448" y="98844"/>
                  <a:pt x="719832" y="27935"/>
                  <a:pt x="768515" y="36402"/>
                </a:cubicBezTo>
                <a:cubicBezTo>
                  <a:pt x="817198" y="44869"/>
                  <a:pt x="685965" y="143294"/>
                  <a:pt x="743115" y="144352"/>
                </a:cubicBezTo>
                <a:cubicBezTo>
                  <a:pt x="800265" y="145410"/>
                  <a:pt x="1048973" y="40635"/>
                  <a:pt x="1111415" y="42752"/>
                </a:cubicBezTo>
                <a:cubicBezTo>
                  <a:pt x="1173857" y="44869"/>
                  <a:pt x="1059557" y="158110"/>
                  <a:pt x="1117765" y="157052"/>
                </a:cubicBezTo>
                <a:cubicBezTo>
                  <a:pt x="1175973" y="155994"/>
                  <a:pt x="1386582" y="22644"/>
                  <a:pt x="1460665" y="36402"/>
                </a:cubicBezTo>
                <a:cubicBezTo>
                  <a:pt x="1534748" y="50160"/>
                  <a:pt x="1525223" y="215260"/>
                  <a:pt x="1562265" y="239602"/>
                </a:cubicBezTo>
                <a:cubicBezTo>
                  <a:pt x="1599307" y="263944"/>
                  <a:pt x="1654340" y="172927"/>
                  <a:pt x="1682915" y="182452"/>
                </a:cubicBezTo>
                <a:cubicBezTo>
                  <a:pt x="1711490" y="191977"/>
                  <a:pt x="1700907" y="270294"/>
                  <a:pt x="1733715" y="296752"/>
                </a:cubicBezTo>
                <a:cubicBezTo>
                  <a:pt x="1766523" y="323210"/>
                  <a:pt x="1866007" y="302044"/>
                  <a:pt x="1879765" y="341202"/>
                </a:cubicBezTo>
                <a:cubicBezTo>
                  <a:pt x="1893523" y="380360"/>
                  <a:pt x="1809915" y="469260"/>
                  <a:pt x="1816265" y="531702"/>
                </a:cubicBezTo>
                <a:cubicBezTo>
                  <a:pt x="1822615" y="594144"/>
                  <a:pt x="1912573" y="671402"/>
                  <a:pt x="1917865" y="715852"/>
                </a:cubicBezTo>
                <a:cubicBezTo>
                  <a:pt x="1923157" y="760302"/>
                  <a:pt x="1845898" y="755010"/>
                  <a:pt x="1848015" y="798402"/>
                </a:cubicBezTo>
                <a:cubicBezTo>
                  <a:pt x="1850132" y="841794"/>
                  <a:pt x="1934798" y="941277"/>
                  <a:pt x="1930565" y="976202"/>
                </a:cubicBezTo>
                <a:cubicBezTo>
                  <a:pt x="1926332" y="1011127"/>
                  <a:pt x="1822615" y="962444"/>
                  <a:pt x="1822615" y="1007952"/>
                </a:cubicBezTo>
                <a:cubicBezTo>
                  <a:pt x="1822615" y="1053460"/>
                  <a:pt x="1926332" y="1201627"/>
                  <a:pt x="1930565" y="1249252"/>
                </a:cubicBezTo>
                <a:cubicBezTo>
                  <a:pt x="1934798" y="1296877"/>
                  <a:pt x="1850132" y="1233377"/>
                  <a:pt x="1848015" y="1293702"/>
                </a:cubicBezTo>
                <a:cubicBezTo>
                  <a:pt x="1845898" y="1354027"/>
                  <a:pt x="1928448" y="1552994"/>
                  <a:pt x="1917865" y="1611202"/>
                </a:cubicBezTo>
                <a:cubicBezTo>
                  <a:pt x="1907282" y="1669410"/>
                  <a:pt x="1794040" y="1588977"/>
                  <a:pt x="1784515" y="1642952"/>
                </a:cubicBezTo>
                <a:cubicBezTo>
                  <a:pt x="1774990" y="1696927"/>
                  <a:pt x="1890348" y="1884252"/>
                  <a:pt x="1860715" y="1935052"/>
                </a:cubicBezTo>
                <a:cubicBezTo>
                  <a:pt x="1831082" y="1985852"/>
                  <a:pt x="1680798" y="1928702"/>
                  <a:pt x="1606715" y="1947752"/>
                </a:cubicBezTo>
                <a:cubicBezTo>
                  <a:pt x="1532632" y="1966802"/>
                  <a:pt x="1460665" y="2048294"/>
                  <a:pt x="1416215" y="2049352"/>
                </a:cubicBezTo>
                <a:cubicBezTo>
                  <a:pt x="1371765" y="2050410"/>
                  <a:pt x="1400340" y="1948810"/>
                  <a:pt x="1340015" y="1954102"/>
                </a:cubicBezTo>
                <a:cubicBezTo>
                  <a:pt x="1279690" y="1959394"/>
                  <a:pt x="1100832" y="2073694"/>
                  <a:pt x="1054265" y="2081102"/>
                </a:cubicBezTo>
                <a:cubicBezTo>
                  <a:pt x="1007698" y="2088510"/>
                  <a:pt x="1109298" y="1990085"/>
                  <a:pt x="1060615" y="1998552"/>
                </a:cubicBezTo>
                <a:cubicBezTo>
                  <a:pt x="1011932" y="2007019"/>
                  <a:pt x="822490" y="2129785"/>
                  <a:pt x="762165" y="2131902"/>
                </a:cubicBezTo>
                <a:cubicBezTo>
                  <a:pt x="701840" y="2134019"/>
                  <a:pt x="735707" y="2017602"/>
                  <a:pt x="698665" y="2011252"/>
                </a:cubicBezTo>
                <a:cubicBezTo>
                  <a:pt x="661623" y="2004902"/>
                  <a:pt x="585423" y="2103327"/>
                  <a:pt x="539915" y="2093802"/>
                </a:cubicBezTo>
                <a:cubicBezTo>
                  <a:pt x="494407" y="2084277"/>
                  <a:pt x="478532" y="1954102"/>
                  <a:pt x="425615" y="1954102"/>
                </a:cubicBezTo>
                <a:cubicBezTo>
                  <a:pt x="372698" y="1954102"/>
                  <a:pt x="257340" y="2086394"/>
                  <a:pt x="222415" y="2093802"/>
                </a:cubicBezTo>
                <a:cubicBezTo>
                  <a:pt x="187490" y="2101210"/>
                  <a:pt x="246757" y="2013369"/>
                  <a:pt x="216065" y="1998552"/>
                </a:cubicBezTo>
                <a:cubicBezTo>
                  <a:pt x="185373" y="1983735"/>
                  <a:pt x="61548" y="2031360"/>
                  <a:pt x="38265" y="2004902"/>
                </a:cubicBezTo>
                <a:cubicBezTo>
                  <a:pt x="14982" y="1978444"/>
                  <a:pt x="77423" y="1901185"/>
                  <a:pt x="76365" y="1839802"/>
                </a:cubicBezTo>
                <a:cubicBezTo>
                  <a:pt x="75307" y="1778419"/>
                  <a:pt x="27682" y="1683169"/>
                  <a:pt x="31915" y="1636602"/>
                </a:cubicBezTo>
                <a:cubicBezTo>
                  <a:pt x="36148" y="1590035"/>
                  <a:pt x="103882" y="1609085"/>
                  <a:pt x="101765" y="1560402"/>
                </a:cubicBezTo>
                <a:cubicBezTo>
                  <a:pt x="99648" y="1511719"/>
                  <a:pt x="21332" y="1406944"/>
                  <a:pt x="19215" y="1344502"/>
                </a:cubicBezTo>
                <a:cubicBezTo>
                  <a:pt x="17098" y="1282060"/>
                  <a:pt x="90123" y="1254544"/>
                  <a:pt x="89065" y="1185752"/>
                </a:cubicBezTo>
                <a:cubicBezTo>
                  <a:pt x="88007" y="1116960"/>
                  <a:pt x="14982" y="986785"/>
                  <a:pt x="12865" y="931752"/>
                </a:cubicBezTo>
                <a:cubicBezTo>
                  <a:pt x="10748" y="876719"/>
                  <a:pt x="78482" y="911644"/>
                  <a:pt x="76365" y="855552"/>
                </a:cubicBezTo>
                <a:cubicBezTo>
                  <a:pt x="74248" y="799460"/>
                  <a:pt x="-4068" y="657644"/>
                  <a:pt x="165" y="595202"/>
                </a:cubicBezTo>
                <a:cubicBezTo>
                  <a:pt x="4398" y="532760"/>
                  <a:pt x="96473" y="529585"/>
                  <a:pt x="101765" y="480902"/>
                </a:cubicBezTo>
                <a:cubicBezTo>
                  <a:pt x="107057" y="432219"/>
                  <a:pt x="18157" y="328502"/>
                  <a:pt x="31915" y="303102"/>
                </a:cubicBezTo>
                <a:cubicBezTo>
                  <a:pt x="45673" y="277702"/>
                  <a:pt x="156798" y="341202"/>
                  <a:pt x="184315" y="328502"/>
                </a:cubicBezTo>
                <a:cubicBezTo>
                  <a:pt x="211832" y="315802"/>
                  <a:pt x="167382" y="318977"/>
                  <a:pt x="184315" y="265002"/>
                </a:cubicBezTo>
                <a:close/>
              </a:path>
            </a:pathLst>
          </a:custGeom>
          <a:solidFill>
            <a:srgbClr val="FFCC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3" name="Rectangle 2"/>
          <p:cNvSpPr/>
          <p:nvPr/>
        </p:nvSpPr>
        <p:spPr>
          <a:xfrm>
            <a:off x="404664" y="561325"/>
            <a:ext cx="1800200" cy="4708981"/>
          </a:xfrm>
          <a:prstGeom prst="rect">
            <a:avLst/>
          </a:prstGeom>
        </p:spPr>
        <p:txBody>
          <a:bodyPr wrap="square">
            <a:spAutoFit/>
          </a:bodyPr>
          <a:lstStyle/>
          <a:p>
            <a:pPr algn="ctr"/>
            <a:r>
              <a:rPr lang="en-GB" sz="1200" b="1" u="sng" dirty="0" smtClean="0"/>
              <a:t>Assess</a:t>
            </a:r>
          </a:p>
          <a:p>
            <a:pPr algn="ctr"/>
            <a:r>
              <a:rPr lang="en-GB" sz="1200" dirty="0"/>
              <a:t>Use evidence to determine the relative significance of something. Give consideration to all factors and identify which are the most important. 	</a:t>
            </a:r>
            <a:endParaRPr lang="en-GB" sz="1200" b="1" u="sng" dirty="0"/>
          </a:p>
          <a:p>
            <a:r>
              <a:rPr lang="en-GB" sz="1200" dirty="0" smtClean="0"/>
              <a:t>You must make an </a:t>
            </a:r>
            <a:r>
              <a:rPr lang="en-GB" sz="1200" dirty="0"/>
              <a:t>explicit </a:t>
            </a:r>
            <a:r>
              <a:rPr lang="en-GB" sz="1200" dirty="0" smtClean="0"/>
              <a:t>judgement. </a:t>
            </a:r>
            <a:r>
              <a:rPr lang="en-GB" sz="1200" dirty="0"/>
              <a:t>Make sure that you have clear reasons in your response and compare. Evidence is needed to support both of your perspectives.</a:t>
            </a:r>
          </a:p>
          <a:p>
            <a:endParaRPr lang="en-GB" sz="1200" dirty="0"/>
          </a:p>
          <a:p>
            <a:r>
              <a:rPr lang="en-GB" sz="1200" dirty="0"/>
              <a:t>An extended answer will often have a resource which you must refer to. </a:t>
            </a:r>
            <a:endParaRPr lang="en-GB" sz="1200" dirty="0" smtClean="0"/>
          </a:p>
          <a:p>
            <a:endParaRPr lang="en-GB" sz="1200" dirty="0"/>
          </a:p>
          <a:p>
            <a:r>
              <a:rPr lang="en-GB" sz="1200" dirty="0" smtClean="0"/>
              <a:t>Focus upon </a:t>
            </a:r>
            <a:r>
              <a:rPr lang="en-GB" sz="1200" dirty="0"/>
              <a:t>the key words of the question</a:t>
            </a:r>
            <a:r>
              <a:rPr lang="en-GB" sz="1200" dirty="0" smtClean="0"/>
              <a:t>, e.g. deconstruct the words communities and vulnerability.</a:t>
            </a:r>
            <a:endParaRPr lang="en-GB" sz="1200" dirty="0"/>
          </a:p>
        </p:txBody>
      </p:sp>
      <p:sp>
        <p:nvSpPr>
          <p:cNvPr id="5" name="Freeform 4"/>
          <p:cNvSpPr/>
          <p:nvPr/>
        </p:nvSpPr>
        <p:spPr>
          <a:xfrm rot="20823197">
            <a:off x="233532" y="7373758"/>
            <a:ext cx="2042778" cy="1525296"/>
          </a:xfrm>
          <a:custGeom>
            <a:avLst/>
            <a:gdLst>
              <a:gd name="connsiteX0" fmla="*/ 184315 w 1930718"/>
              <a:gd name="connsiteY0" fmla="*/ 265002 h 2131930"/>
              <a:gd name="connsiteX1" fmla="*/ 285915 w 1930718"/>
              <a:gd name="connsiteY1" fmla="*/ 4652 h 2131930"/>
              <a:gd name="connsiteX2" fmla="*/ 451015 w 1930718"/>
              <a:gd name="connsiteY2" fmla="*/ 93552 h 2131930"/>
              <a:gd name="connsiteX3" fmla="*/ 768515 w 1930718"/>
              <a:gd name="connsiteY3" fmla="*/ 36402 h 2131930"/>
              <a:gd name="connsiteX4" fmla="*/ 743115 w 1930718"/>
              <a:gd name="connsiteY4" fmla="*/ 144352 h 2131930"/>
              <a:gd name="connsiteX5" fmla="*/ 1111415 w 1930718"/>
              <a:gd name="connsiteY5" fmla="*/ 42752 h 2131930"/>
              <a:gd name="connsiteX6" fmla="*/ 1117765 w 1930718"/>
              <a:gd name="connsiteY6" fmla="*/ 157052 h 2131930"/>
              <a:gd name="connsiteX7" fmla="*/ 1460665 w 1930718"/>
              <a:gd name="connsiteY7" fmla="*/ 36402 h 2131930"/>
              <a:gd name="connsiteX8" fmla="*/ 1562265 w 1930718"/>
              <a:gd name="connsiteY8" fmla="*/ 239602 h 2131930"/>
              <a:gd name="connsiteX9" fmla="*/ 1682915 w 1930718"/>
              <a:gd name="connsiteY9" fmla="*/ 182452 h 2131930"/>
              <a:gd name="connsiteX10" fmla="*/ 1733715 w 1930718"/>
              <a:gd name="connsiteY10" fmla="*/ 296752 h 2131930"/>
              <a:gd name="connsiteX11" fmla="*/ 1879765 w 1930718"/>
              <a:gd name="connsiteY11" fmla="*/ 341202 h 2131930"/>
              <a:gd name="connsiteX12" fmla="*/ 1816265 w 1930718"/>
              <a:gd name="connsiteY12" fmla="*/ 531702 h 2131930"/>
              <a:gd name="connsiteX13" fmla="*/ 1917865 w 1930718"/>
              <a:gd name="connsiteY13" fmla="*/ 715852 h 2131930"/>
              <a:gd name="connsiteX14" fmla="*/ 1848015 w 1930718"/>
              <a:gd name="connsiteY14" fmla="*/ 798402 h 2131930"/>
              <a:gd name="connsiteX15" fmla="*/ 1930565 w 1930718"/>
              <a:gd name="connsiteY15" fmla="*/ 976202 h 2131930"/>
              <a:gd name="connsiteX16" fmla="*/ 1822615 w 1930718"/>
              <a:gd name="connsiteY16" fmla="*/ 1007952 h 2131930"/>
              <a:gd name="connsiteX17" fmla="*/ 1930565 w 1930718"/>
              <a:gd name="connsiteY17" fmla="*/ 1249252 h 2131930"/>
              <a:gd name="connsiteX18" fmla="*/ 1848015 w 1930718"/>
              <a:gd name="connsiteY18" fmla="*/ 1293702 h 2131930"/>
              <a:gd name="connsiteX19" fmla="*/ 1917865 w 1930718"/>
              <a:gd name="connsiteY19" fmla="*/ 1611202 h 2131930"/>
              <a:gd name="connsiteX20" fmla="*/ 1784515 w 1930718"/>
              <a:gd name="connsiteY20" fmla="*/ 1642952 h 2131930"/>
              <a:gd name="connsiteX21" fmla="*/ 1860715 w 1930718"/>
              <a:gd name="connsiteY21" fmla="*/ 1935052 h 2131930"/>
              <a:gd name="connsiteX22" fmla="*/ 1606715 w 1930718"/>
              <a:gd name="connsiteY22" fmla="*/ 1947752 h 2131930"/>
              <a:gd name="connsiteX23" fmla="*/ 1416215 w 1930718"/>
              <a:gd name="connsiteY23" fmla="*/ 2049352 h 2131930"/>
              <a:gd name="connsiteX24" fmla="*/ 1340015 w 1930718"/>
              <a:gd name="connsiteY24" fmla="*/ 1954102 h 2131930"/>
              <a:gd name="connsiteX25" fmla="*/ 1054265 w 1930718"/>
              <a:gd name="connsiteY25" fmla="*/ 2081102 h 2131930"/>
              <a:gd name="connsiteX26" fmla="*/ 1060615 w 1930718"/>
              <a:gd name="connsiteY26" fmla="*/ 1998552 h 2131930"/>
              <a:gd name="connsiteX27" fmla="*/ 762165 w 1930718"/>
              <a:gd name="connsiteY27" fmla="*/ 2131902 h 2131930"/>
              <a:gd name="connsiteX28" fmla="*/ 698665 w 1930718"/>
              <a:gd name="connsiteY28" fmla="*/ 2011252 h 2131930"/>
              <a:gd name="connsiteX29" fmla="*/ 539915 w 1930718"/>
              <a:gd name="connsiteY29" fmla="*/ 2093802 h 2131930"/>
              <a:gd name="connsiteX30" fmla="*/ 425615 w 1930718"/>
              <a:gd name="connsiteY30" fmla="*/ 1954102 h 2131930"/>
              <a:gd name="connsiteX31" fmla="*/ 222415 w 1930718"/>
              <a:gd name="connsiteY31" fmla="*/ 2093802 h 2131930"/>
              <a:gd name="connsiteX32" fmla="*/ 216065 w 1930718"/>
              <a:gd name="connsiteY32" fmla="*/ 1998552 h 2131930"/>
              <a:gd name="connsiteX33" fmla="*/ 38265 w 1930718"/>
              <a:gd name="connsiteY33" fmla="*/ 2004902 h 2131930"/>
              <a:gd name="connsiteX34" fmla="*/ 76365 w 1930718"/>
              <a:gd name="connsiteY34" fmla="*/ 1839802 h 2131930"/>
              <a:gd name="connsiteX35" fmla="*/ 31915 w 1930718"/>
              <a:gd name="connsiteY35" fmla="*/ 1636602 h 2131930"/>
              <a:gd name="connsiteX36" fmla="*/ 101765 w 1930718"/>
              <a:gd name="connsiteY36" fmla="*/ 1560402 h 2131930"/>
              <a:gd name="connsiteX37" fmla="*/ 19215 w 1930718"/>
              <a:gd name="connsiteY37" fmla="*/ 1344502 h 2131930"/>
              <a:gd name="connsiteX38" fmla="*/ 89065 w 1930718"/>
              <a:gd name="connsiteY38" fmla="*/ 1185752 h 2131930"/>
              <a:gd name="connsiteX39" fmla="*/ 12865 w 1930718"/>
              <a:gd name="connsiteY39" fmla="*/ 931752 h 2131930"/>
              <a:gd name="connsiteX40" fmla="*/ 76365 w 1930718"/>
              <a:gd name="connsiteY40" fmla="*/ 855552 h 2131930"/>
              <a:gd name="connsiteX41" fmla="*/ 165 w 1930718"/>
              <a:gd name="connsiteY41" fmla="*/ 595202 h 2131930"/>
              <a:gd name="connsiteX42" fmla="*/ 101765 w 1930718"/>
              <a:gd name="connsiteY42" fmla="*/ 480902 h 2131930"/>
              <a:gd name="connsiteX43" fmla="*/ 31915 w 1930718"/>
              <a:gd name="connsiteY43" fmla="*/ 303102 h 2131930"/>
              <a:gd name="connsiteX44" fmla="*/ 184315 w 1930718"/>
              <a:gd name="connsiteY44" fmla="*/ 328502 h 2131930"/>
              <a:gd name="connsiteX45" fmla="*/ 184315 w 1930718"/>
              <a:gd name="connsiteY45" fmla="*/ 265002 h 213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930718" h="2131930">
                <a:moveTo>
                  <a:pt x="184315" y="265002"/>
                </a:moveTo>
                <a:cubicBezTo>
                  <a:pt x="201248" y="211027"/>
                  <a:pt x="241465" y="33227"/>
                  <a:pt x="285915" y="4652"/>
                </a:cubicBezTo>
                <a:cubicBezTo>
                  <a:pt x="330365" y="-23923"/>
                  <a:pt x="370582" y="88260"/>
                  <a:pt x="451015" y="93552"/>
                </a:cubicBezTo>
                <a:cubicBezTo>
                  <a:pt x="531448" y="98844"/>
                  <a:pt x="719832" y="27935"/>
                  <a:pt x="768515" y="36402"/>
                </a:cubicBezTo>
                <a:cubicBezTo>
                  <a:pt x="817198" y="44869"/>
                  <a:pt x="685965" y="143294"/>
                  <a:pt x="743115" y="144352"/>
                </a:cubicBezTo>
                <a:cubicBezTo>
                  <a:pt x="800265" y="145410"/>
                  <a:pt x="1048973" y="40635"/>
                  <a:pt x="1111415" y="42752"/>
                </a:cubicBezTo>
                <a:cubicBezTo>
                  <a:pt x="1173857" y="44869"/>
                  <a:pt x="1059557" y="158110"/>
                  <a:pt x="1117765" y="157052"/>
                </a:cubicBezTo>
                <a:cubicBezTo>
                  <a:pt x="1175973" y="155994"/>
                  <a:pt x="1386582" y="22644"/>
                  <a:pt x="1460665" y="36402"/>
                </a:cubicBezTo>
                <a:cubicBezTo>
                  <a:pt x="1534748" y="50160"/>
                  <a:pt x="1525223" y="215260"/>
                  <a:pt x="1562265" y="239602"/>
                </a:cubicBezTo>
                <a:cubicBezTo>
                  <a:pt x="1599307" y="263944"/>
                  <a:pt x="1654340" y="172927"/>
                  <a:pt x="1682915" y="182452"/>
                </a:cubicBezTo>
                <a:cubicBezTo>
                  <a:pt x="1711490" y="191977"/>
                  <a:pt x="1700907" y="270294"/>
                  <a:pt x="1733715" y="296752"/>
                </a:cubicBezTo>
                <a:cubicBezTo>
                  <a:pt x="1766523" y="323210"/>
                  <a:pt x="1866007" y="302044"/>
                  <a:pt x="1879765" y="341202"/>
                </a:cubicBezTo>
                <a:cubicBezTo>
                  <a:pt x="1893523" y="380360"/>
                  <a:pt x="1809915" y="469260"/>
                  <a:pt x="1816265" y="531702"/>
                </a:cubicBezTo>
                <a:cubicBezTo>
                  <a:pt x="1822615" y="594144"/>
                  <a:pt x="1912573" y="671402"/>
                  <a:pt x="1917865" y="715852"/>
                </a:cubicBezTo>
                <a:cubicBezTo>
                  <a:pt x="1923157" y="760302"/>
                  <a:pt x="1845898" y="755010"/>
                  <a:pt x="1848015" y="798402"/>
                </a:cubicBezTo>
                <a:cubicBezTo>
                  <a:pt x="1850132" y="841794"/>
                  <a:pt x="1934798" y="941277"/>
                  <a:pt x="1930565" y="976202"/>
                </a:cubicBezTo>
                <a:cubicBezTo>
                  <a:pt x="1926332" y="1011127"/>
                  <a:pt x="1822615" y="962444"/>
                  <a:pt x="1822615" y="1007952"/>
                </a:cubicBezTo>
                <a:cubicBezTo>
                  <a:pt x="1822615" y="1053460"/>
                  <a:pt x="1926332" y="1201627"/>
                  <a:pt x="1930565" y="1249252"/>
                </a:cubicBezTo>
                <a:cubicBezTo>
                  <a:pt x="1934798" y="1296877"/>
                  <a:pt x="1850132" y="1233377"/>
                  <a:pt x="1848015" y="1293702"/>
                </a:cubicBezTo>
                <a:cubicBezTo>
                  <a:pt x="1845898" y="1354027"/>
                  <a:pt x="1928448" y="1552994"/>
                  <a:pt x="1917865" y="1611202"/>
                </a:cubicBezTo>
                <a:cubicBezTo>
                  <a:pt x="1907282" y="1669410"/>
                  <a:pt x="1794040" y="1588977"/>
                  <a:pt x="1784515" y="1642952"/>
                </a:cubicBezTo>
                <a:cubicBezTo>
                  <a:pt x="1774990" y="1696927"/>
                  <a:pt x="1890348" y="1884252"/>
                  <a:pt x="1860715" y="1935052"/>
                </a:cubicBezTo>
                <a:cubicBezTo>
                  <a:pt x="1831082" y="1985852"/>
                  <a:pt x="1680798" y="1928702"/>
                  <a:pt x="1606715" y="1947752"/>
                </a:cubicBezTo>
                <a:cubicBezTo>
                  <a:pt x="1532632" y="1966802"/>
                  <a:pt x="1460665" y="2048294"/>
                  <a:pt x="1416215" y="2049352"/>
                </a:cubicBezTo>
                <a:cubicBezTo>
                  <a:pt x="1371765" y="2050410"/>
                  <a:pt x="1400340" y="1948810"/>
                  <a:pt x="1340015" y="1954102"/>
                </a:cubicBezTo>
                <a:cubicBezTo>
                  <a:pt x="1279690" y="1959394"/>
                  <a:pt x="1100832" y="2073694"/>
                  <a:pt x="1054265" y="2081102"/>
                </a:cubicBezTo>
                <a:cubicBezTo>
                  <a:pt x="1007698" y="2088510"/>
                  <a:pt x="1109298" y="1990085"/>
                  <a:pt x="1060615" y="1998552"/>
                </a:cubicBezTo>
                <a:cubicBezTo>
                  <a:pt x="1011932" y="2007019"/>
                  <a:pt x="822490" y="2129785"/>
                  <a:pt x="762165" y="2131902"/>
                </a:cubicBezTo>
                <a:cubicBezTo>
                  <a:pt x="701840" y="2134019"/>
                  <a:pt x="735707" y="2017602"/>
                  <a:pt x="698665" y="2011252"/>
                </a:cubicBezTo>
                <a:cubicBezTo>
                  <a:pt x="661623" y="2004902"/>
                  <a:pt x="585423" y="2103327"/>
                  <a:pt x="539915" y="2093802"/>
                </a:cubicBezTo>
                <a:cubicBezTo>
                  <a:pt x="494407" y="2084277"/>
                  <a:pt x="478532" y="1954102"/>
                  <a:pt x="425615" y="1954102"/>
                </a:cubicBezTo>
                <a:cubicBezTo>
                  <a:pt x="372698" y="1954102"/>
                  <a:pt x="257340" y="2086394"/>
                  <a:pt x="222415" y="2093802"/>
                </a:cubicBezTo>
                <a:cubicBezTo>
                  <a:pt x="187490" y="2101210"/>
                  <a:pt x="246757" y="2013369"/>
                  <a:pt x="216065" y="1998552"/>
                </a:cubicBezTo>
                <a:cubicBezTo>
                  <a:pt x="185373" y="1983735"/>
                  <a:pt x="61548" y="2031360"/>
                  <a:pt x="38265" y="2004902"/>
                </a:cubicBezTo>
                <a:cubicBezTo>
                  <a:pt x="14982" y="1978444"/>
                  <a:pt x="77423" y="1901185"/>
                  <a:pt x="76365" y="1839802"/>
                </a:cubicBezTo>
                <a:cubicBezTo>
                  <a:pt x="75307" y="1778419"/>
                  <a:pt x="27682" y="1683169"/>
                  <a:pt x="31915" y="1636602"/>
                </a:cubicBezTo>
                <a:cubicBezTo>
                  <a:pt x="36148" y="1590035"/>
                  <a:pt x="103882" y="1609085"/>
                  <a:pt x="101765" y="1560402"/>
                </a:cubicBezTo>
                <a:cubicBezTo>
                  <a:pt x="99648" y="1511719"/>
                  <a:pt x="21332" y="1406944"/>
                  <a:pt x="19215" y="1344502"/>
                </a:cubicBezTo>
                <a:cubicBezTo>
                  <a:pt x="17098" y="1282060"/>
                  <a:pt x="90123" y="1254544"/>
                  <a:pt x="89065" y="1185752"/>
                </a:cubicBezTo>
                <a:cubicBezTo>
                  <a:pt x="88007" y="1116960"/>
                  <a:pt x="14982" y="986785"/>
                  <a:pt x="12865" y="931752"/>
                </a:cubicBezTo>
                <a:cubicBezTo>
                  <a:pt x="10748" y="876719"/>
                  <a:pt x="78482" y="911644"/>
                  <a:pt x="76365" y="855552"/>
                </a:cubicBezTo>
                <a:cubicBezTo>
                  <a:pt x="74248" y="799460"/>
                  <a:pt x="-4068" y="657644"/>
                  <a:pt x="165" y="595202"/>
                </a:cubicBezTo>
                <a:cubicBezTo>
                  <a:pt x="4398" y="532760"/>
                  <a:pt x="96473" y="529585"/>
                  <a:pt x="101765" y="480902"/>
                </a:cubicBezTo>
                <a:cubicBezTo>
                  <a:pt x="107057" y="432219"/>
                  <a:pt x="18157" y="328502"/>
                  <a:pt x="31915" y="303102"/>
                </a:cubicBezTo>
                <a:cubicBezTo>
                  <a:pt x="45673" y="277702"/>
                  <a:pt x="156798" y="341202"/>
                  <a:pt x="184315" y="328502"/>
                </a:cubicBezTo>
                <a:cubicBezTo>
                  <a:pt x="211832" y="315802"/>
                  <a:pt x="167382" y="318977"/>
                  <a:pt x="184315" y="265002"/>
                </a:cubicBezTo>
                <a:close/>
              </a:path>
            </a:pathLst>
          </a:custGeom>
          <a:solidFill>
            <a:srgbClr val="FCA6BA"/>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6" name="Rectangle 5"/>
          <p:cNvSpPr/>
          <p:nvPr/>
        </p:nvSpPr>
        <p:spPr>
          <a:xfrm rot="20739990">
            <a:off x="283031" y="7536243"/>
            <a:ext cx="1943780" cy="1200329"/>
          </a:xfrm>
          <a:prstGeom prst="rect">
            <a:avLst/>
          </a:prstGeom>
        </p:spPr>
        <p:txBody>
          <a:bodyPr wrap="square">
            <a:spAutoFit/>
          </a:bodyPr>
          <a:lstStyle/>
          <a:p>
            <a:pPr algn="ctr"/>
            <a:r>
              <a:rPr lang="en-GB" sz="1200" b="1" u="sng" dirty="0"/>
              <a:t>Relationship</a:t>
            </a:r>
          </a:p>
          <a:p>
            <a:pPr algn="ctr"/>
            <a:r>
              <a:rPr lang="en-GB" sz="1200" dirty="0"/>
              <a:t>A question asking you about a relationship will involve a </a:t>
            </a:r>
            <a:r>
              <a:rPr lang="en-GB" sz="1200" dirty="0" smtClean="0"/>
              <a:t>comparison. Make sure you use </a:t>
            </a:r>
            <a:r>
              <a:rPr lang="en-GB" sz="1200" dirty="0"/>
              <a:t>comparative language e.g. closer, more</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6250" t="13333" r="34063" b="12963"/>
          <a:stretch/>
        </p:blipFill>
        <p:spPr bwMode="auto">
          <a:xfrm>
            <a:off x="2421212" y="0"/>
            <a:ext cx="4436787" cy="6156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6354" t="13889" r="33854" b="51296"/>
          <a:stretch/>
        </p:blipFill>
        <p:spPr bwMode="auto">
          <a:xfrm>
            <a:off x="2509702" y="6084168"/>
            <a:ext cx="4365103" cy="29878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descr="C:\Users\Jennifer.Brooksbank\AppData\Local\Microsoft\Windows\Temporary Internet Files\Content.IE5\Z8PFYPFG\jonata-Embrace-the-World[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8640" y="5652120"/>
            <a:ext cx="2088232" cy="1605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77428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083" t="21296" r="24167" b="11481"/>
          <a:stretch/>
        </p:blipFill>
        <p:spPr bwMode="auto">
          <a:xfrm>
            <a:off x="240072" y="1403648"/>
            <a:ext cx="6429288" cy="2976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60648" y="251520"/>
            <a:ext cx="2736304" cy="1169551"/>
          </a:xfrm>
          <a:prstGeom prst="rect">
            <a:avLst/>
          </a:prstGeom>
          <a:solidFill>
            <a:srgbClr val="33CC33"/>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GB" sz="1000" u="sng" dirty="0"/>
              <a:t>Analyse</a:t>
            </a:r>
            <a:r>
              <a:rPr lang="en-GB" sz="1000" dirty="0"/>
              <a:t> </a:t>
            </a:r>
          </a:p>
          <a:p>
            <a:r>
              <a:rPr lang="en-GB" sz="1000" dirty="0"/>
              <a:t>Use geographical skills to investigate an issue by systematically breaking it down into individual components and making logical, evidence-based connections on the causes and effects or interrelationships between the components. 	</a:t>
            </a:r>
          </a:p>
        </p:txBody>
      </p:sp>
      <p:sp>
        <p:nvSpPr>
          <p:cNvPr id="3" name="Rectangle 2"/>
          <p:cNvSpPr/>
          <p:nvPr/>
        </p:nvSpPr>
        <p:spPr>
          <a:xfrm>
            <a:off x="2983260" y="251520"/>
            <a:ext cx="3542084" cy="120032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1200" dirty="0"/>
              <a:t>Study Figure 4 in the Resource Booklet, which shows data on GDP per capita </a:t>
            </a:r>
            <a:r>
              <a:rPr lang="en-GB" sz="1200" dirty="0" smtClean="0"/>
              <a:t>and national </a:t>
            </a:r>
            <a:r>
              <a:rPr lang="en-GB" sz="1200" dirty="0"/>
              <a:t>average salaries for selected countries</a:t>
            </a:r>
            <a:r>
              <a:rPr lang="en-GB" sz="1200" dirty="0" smtClean="0"/>
              <a:t>.</a:t>
            </a:r>
          </a:p>
          <a:p>
            <a:endParaRPr lang="en-GB" sz="1200" dirty="0"/>
          </a:p>
          <a:p>
            <a:r>
              <a:rPr lang="en-GB" sz="1200" dirty="0"/>
              <a:t>Analyse the relationship between GDP per capita and national average salaries.</a:t>
            </a:r>
          </a:p>
        </p:txBody>
      </p:sp>
      <p:sp>
        <p:nvSpPr>
          <p:cNvPr id="4" name="Rectangle 3"/>
          <p:cNvSpPr/>
          <p:nvPr/>
        </p:nvSpPr>
        <p:spPr>
          <a:xfrm>
            <a:off x="178352" y="4483729"/>
            <a:ext cx="6933344" cy="2123658"/>
          </a:xfrm>
          <a:prstGeom prst="rect">
            <a:avLst/>
          </a:prstGeom>
        </p:spPr>
        <p:txBody>
          <a:bodyPr wrap="square">
            <a:spAutoFit/>
          </a:bodyPr>
          <a:lstStyle/>
          <a:p>
            <a:r>
              <a:rPr lang="en-GB" sz="1100" dirty="0"/>
              <a:t>There is no correlation between the two lists – five countries appear on both lists but there are another 10 countries mentioned too. The KOF list has less variety with all but one being European countries, most of them in the EU. The Kearney list has a wider range of countries – only half of them are in Europe. The indexes measure different sets of factors and these vary from country to country although not so much on the KOF scale where social, political and economic factors are pretty balanced. Most of these European countries are in the EU which has free movement of goods across borders and the KOF index uses trade as a major factor in measuring globalisation. It also mentions foreign workers and with free movement of labour too the EU countries are almost bound to feature high on the list. Another thing that KOF measures is the number of McDonalds you find in these countries and because they are quite rich places they have a lot of fast food restaurants. It also measures tourist numbers. It is possible that the Kearney index measures different things because it has two different categories of technological connectivity and Personal contact – it is interesting that the USA has a really bad score for Economic Integration but does really well for technology. Because that isn’t really on the KOF index that might explain the difference. 	</a:t>
            </a:r>
          </a:p>
        </p:txBody>
      </p:sp>
      <p:sp>
        <p:nvSpPr>
          <p:cNvPr id="8" name="TextBox 7"/>
          <p:cNvSpPr txBox="1"/>
          <p:nvPr/>
        </p:nvSpPr>
        <p:spPr>
          <a:xfrm>
            <a:off x="1906544" y="6791101"/>
            <a:ext cx="3096344" cy="146193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200" b="1" u="sng" dirty="0" smtClean="0"/>
              <a:t>Examiners comment</a:t>
            </a:r>
          </a:p>
          <a:p>
            <a:pPr algn="ctr"/>
            <a:r>
              <a:rPr lang="en-GB" sz="1100" i="1" dirty="0"/>
              <a:t>This is a very strong response. There are no errors here and the quality of the analysis is well argued and thoughtful. Of course there is more to say but a comprehensive answer from someone with excellent recall of both indices would take far longer than an 8 mark ‘analysis’ answer would justify. This is an 8 mark answer. </a:t>
            </a:r>
            <a:r>
              <a:rPr lang="en-GB" sz="1100" dirty="0"/>
              <a:t>	</a:t>
            </a:r>
          </a:p>
        </p:txBody>
      </p:sp>
    </p:spTree>
    <p:extLst>
      <p:ext uri="{BB962C8B-B14F-4D97-AF65-F5344CB8AC3E}">
        <p14:creationId xmlns:p14="http://schemas.microsoft.com/office/powerpoint/2010/main" val="23354138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18981" t="16667" r="52396" b="44111"/>
          <a:stretch/>
        </p:blipFill>
        <p:spPr bwMode="auto">
          <a:xfrm>
            <a:off x="188640" y="3473"/>
            <a:ext cx="3798540" cy="20132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rot="547760">
            <a:off x="3938953" y="278372"/>
            <a:ext cx="2734616" cy="1277273"/>
          </a:xfrm>
          <a:prstGeom prst="rect">
            <a:avLst/>
          </a:prstGeom>
          <a:solidFill>
            <a:srgbClr val="FA547C"/>
          </a:solidFill>
          <a:ln>
            <a:solidFill>
              <a:schemeClr val="tx1"/>
            </a:solidFill>
          </a:ln>
        </p:spPr>
        <p:txBody>
          <a:bodyPr wrap="square">
            <a:spAutoFit/>
          </a:bodyPr>
          <a:lstStyle/>
          <a:p>
            <a:pPr algn="ctr"/>
            <a:r>
              <a:rPr lang="en-GB" sz="1100" b="1" u="sng" dirty="0"/>
              <a:t>Evaluate</a:t>
            </a:r>
          </a:p>
          <a:p>
            <a:pPr algn="ctr"/>
            <a:r>
              <a:rPr lang="en-GB" sz="1100" dirty="0" smtClean="0"/>
              <a:t>You must weigh </a:t>
            </a:r>
            <a:r>
              <a:rPr lang="en-GB" sz="1100" dirty="0"/>
              <a:t>up several options or arguments and come to a </a:t>
            </a:r>
            <a:r>
              <a:rPr lang="en-GB" sz="1100" dirty="0" smtClean="0"/>
              <a:t>conclusion. Your conclusion  </a:t>
            </a:r>
            <a:r>
              <a:rPr lang="en-GB" sz="1100" dirty="0"/>
              <a:t>should draw </a:t>
            </a:r>
            <a:r>
              <a:rPr lang="en-GB" sz="1100" dirty="0" smtClean="0"/>
              <a:t>upon </a:t>
            </a:r>
            <a:r>
              <a:rPr lang="en-GB" sz="1100" dirty="0"/>
              <a:t>points </a:t>
            </a:r>
            <a:r>
              <a:rPr lang="en-GB" sz="1100" dirty="0" smtClean="0"/>
              <a:t>already made </a:t>
            </a:r>
            <a:r>
              <a:rPr lang="en-GB" sz="1100" dirty="0"/>
              <a:t>and use evidence to support the </a:t>
            </a:r>
            <a:r>
              <a:rPr lang="en-GB" sz="1100" dirty="0" smtClean="0"/>
              <a:t>argument</a:t>
            </a:r>
            <a:r>
              <a:rPr lang="en-GB" sz="1100" dirty="0"/>
              <a:t> </a:t>
            </a:r>
            <a:r>
              <a:rPr lang="en-GB" sz="1100" dirty="0" smtClean="0"/>
              <a:t>which you are making. You should use SPEEEL(C) as a writing  structure.</a:t>
            </a:r>
          </a:p>
        </p:txBody>
      </p:sp>
      <p:cxnSp>
        <p:nvCxnSpPr>
          <p:cNvPr id="4" name="Straight Arrow Connector 3"/>
          <p:cNvCxnSpPr/>
          <p:nvPr/>
        </p:nvCxnSpPr>
        <p:spPr>
          <a:xfrm flipV="1">
            <a:off x="111744" y="1468645"/>
            <a:ext cx="324036" cy="50405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5" name="TextBox 4"/>
          <p:cNvSpPr txBox="1"/>
          <p:nvPr/>
        </p:nvSpPr>
        <p:spPr>
          <a:xfrm>
            <a:off x="121591" y="8532440"/>
            <a:ext cx="6637489" cy="44627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200" b="1" u="sng" dirty="0" smtClean="0"/>
              <a:t>Examiners comment</a:t>
            </a:r>
          </a:p>
          <a:p>
            <a:r>
              <a:rPr lang="en-GB" sz="1100" dirty="0" smtClean="0"/>
              <a:t>This is a Level 4 answer. It shows a good understanding of energy demand. It uses data and a variety of  examples.</a:t>
            </a:r>
            <a:endParaRPr lang="en-GB" sz="1100" dirty="0"/>
          </a:p>
        </p:txBody>
      </p:sp>
      <p:sp>
        <p:nvSpPr>
          <p:cNvPr id="2" name="TextBox 1"/>
          <p:cNvSpPr txBox="1"/>
          <p:nvPr/>
        </p:nvSpPr>
        <p:spPr>
          <a:xfrm>
            <a:off x="116632" y="1965484"/>
            <a:ext cx="6570442" cy="453970"/>
          </a:xfrm>
          <a:prstGeom prst="rect">
            <a:avLst/>
          </a:prstGeom>
          <a:solidFill>
            <a:schemeClr val="accent5">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200" b="1" dirty="0" smtClean="0"/>
              <a:t>Top tip: </a:t>
            </a:r>
            <a:r>
              <a:rPr lang="en-GB" sz="1150" dirty="0"/>
              <a:t>T</a:t>
            </a:r>
            <a:r>
              <a:rPr lang="en-GB" sz="1150" dirty="0" smtClean="0"/>
              <a:t>here is no point pretending that evaluating is easy. However, there is an approach to this question which  may help called the ‘washing-line model’ </a:t>
            </a:r>
            <a:r>
              <a:rPr lang="en-GB" sz="1150" dirty="0"/>
              <a:t> </a:t>
            </a:r>
            <a:r>
              <a:rPr lang="en-GB" sz="1150" dirty="0" smtClean="0"/>
              <a:t>where you organise your arguments.</a:t>
            </a:r>
            <a:endParaRPr lang="en-GB" sz="1150" dirty="0"/>
          </a:p>
        </p:txBody>
      </p:sp>
      <p:sp>
        <p:nvSpPr>
          <p:cNvPr id="10" name="Content Placeholder 2"/>
          <p:cNvSpPr>
            <a:spLocks noGrp="1"/>
          </p:cNvSpPr>
          <p:nvPr/>
        </p:nvSpPr>
        <p:spPr>
          <a:xfrm>
            <a:off x="116632" y="2411760"/>
            <a:ext cx="6570441" cy="459544"/>
          </a:xfrm>
          <a:prstGeom prst="rect">
            <a:avLst/>
          </a:prstGeom>
          <a:ln/>
        </p:spPr>
        <p:style>
          <a:lnRef idx="2">
            <a:schemeClr val="dk1"/>
          </a:lnRef>
          <a:fillRef idx="1">
            <a:schemeClr val="lt1"/>
          </a:fillRef>
          <a:effectRef idx="0">
            <a:schemeClr val="dk1"/>
          </a:effectRef>
          <a:fontRef idx="minor">
            <a:schemeClr val="dk1"/>
          </a:fontRef>
        </p:style>
        <p:txBody>
          <a:bodyPr vert="horz" wrap="square" lIns="91440" tIns="45720" rIns="91440" bIns="45720" rtlCol="0">
            <a:noAutofit/>
          </a:bodyPr>
          <a:lstStyle/>
          <a:p>
            <a:pPr algn="ctr">
              <a:spcAft>
                <a:spcPts val="0"/>
              </a:spcAft>
            </a:pPr>
            <a:r>
              <a:rPr lang="en-GB" sz="1200" b="1" dirty="0">
                <a:solidFill>
                  <a:srgbClr val="000000"/>
                </a:solidFill>
                <a:effectLst/>
                <a:ea typeface="Calibri"/>
                <a:cs typeface="Calibri"/>
              </a:rPr>
              <a:t> Evaluate the extent to which today’s increasing demand for energy is the most important factor modifying the carbon </a:t>
            </a:r>
            <a:r>
              <a:rPr lang="en-GB" sz="1200" b="1" dirty="0" smtClean="0">
                <a:solidFill>
                  <a:srgbClr val="000000"/>
                </a:solidFill>
                <a:effectLst/>
                <a:ea typeface="Calibri"/>
                <a:cs typeface="Calibri"/>
              </a:rPr>
              <a:t>cycle</a:t>
            </a:r>
            <a:r>
              <a:rPr lang="en-GB" sz="1200" b="1" dirty="0">
                <a:solidFill>
                  <a:srgbClr val="000000"/>
                </a:solidFill>
                <a:ea typeface="Calibri"/>
                <a:cs typeface="Calibri"/>
              </a:rPr>
              <a:t> </a:t>
            </a:r>
            <a:r>
              <a:rPr lang="en-GB" sz="1200" b="1" dirty="0" smtClean="0">
                <a:solidFill>
                  <a:srgbClr val="000000"/>
                </a:solidFill>
                <a:effectLst/>
                <a:ea typeface="Calibri"/>
                <a:cs typeface="Calibri"/>
              </a:rPr>
              <a:t>(20</a:t>
            </a:r>
            <a:r>
              <a:rPr lang="en-GB" sz="1200" b="1" dirty="0">
                <a:solidFill>
                  <a:srgbClr val="000000"/>
                </a:solidFill>
                <a:effectLst/>
                <a:ea typeface="Calibri"/>
                <a:cs typeface="Calibri"/>
              </a:rPr>
              <a:t>)</a:t>
            </a:r>
            <a:endParaRPr lang="en-GB" sz="1200" b="1" dirty="0">
              <a:effectLst/>
              <a:latin typeface="Times New Roman"/>
              <a:ea typeface="Times New Roman"/>
            </a:endParaRPr>
          </a:p>
          <a:p>
            <a:pPr algn="ctr">
              <a:spcAft>
                <a:spcPts val="0"/>
              </a:spcAft>
            </a:pPr>
            <a:r>
              <a:rPr lang="en-GB" sz="1200" b="1" dirty="0">
                <a:solidFill>
                  <a:srgbClr val="000000"/>
                </a:solidFill>
                <a:effectLst/>
                <a:ea typeface="Calibri"/>
                <a:cs typeface="Calibri"/>
              </a:rPr>
              <a:t> </a:t>
            </a:r>
            <a:endParaRPr lang="en-GB" sz="1200" b="1" dirty="0">
              <a:effectLst/>
              <a:latin typeface="Times New Roman"/>
              <a:ea typeface="Times New Roman"/>
            </a:endParaRPr>
          </a:p>
          <a:p>
            <a:pPr algn="ctr">
              <a:spcAft>
                <a:spcPts val="0"/>
              </a:spcAft>
            </a:pPr>
            <a:r>
              <a:rPr lang="en-GB" sz="1200" b="1" dirty="0">
                <a:solidFill>
                  <a:srgbClr val="000000"/>
                </a:solidFill>
                <a:effectLst/>
                <a:ea typeface="Calibri"/>
                <a:cs typeface="Calibri"/>
              </a:rPr>
              <a:t> </a:t>
            </a:r>
            <a:endParaRPr lang="en-GB" sz="1200" b="1" dirty="0">
              <a:effectLst/>
              <a:latin typeface="Times New Roman"/>
              <a:ea typeface="Times New Roman"/>
            </a:endParaRPr>
          </a:p>
          <a:p>
            <a:pPr algn="ctr">
              <a:spcAft>
                <a:spcPts val="0"/>
              </a:spcAft>
            </a:pPr>
            <a:r>
              <a:rPr lang="en-GB" sz="1200" b="1" dirty="0">
                <a:effectLst/>
                <a:latin typeface="Times New Roman"/>
                <a:ea typeface="Times New Roman"/>
              </a:rPr>
              <a:t> </a:t>
            </a:r>
          </a:p>
        </p:txBody>
      </p:sp>
      <p:graphicFrame>
        <p:nvGraphicFramePr>
          <p:cNvPr id="9" name="Table 8"/>
          <p:cNvGraphicFramePr>
            <a:graphicFrameLocks noGrp="1"/>
          </p:cNvGraphicFramePr>
          <p:nvPr>
            <p:extLst>
              <p:ext uri="{D42A27DB-BD31-4B8C-83A1-F6EECF244321}">
                <p14:modId xmlns:p14="http://schemas.microsoft.com/office/powerpoint/2010/main" val="440919157"/>
              </p:ext>
            </p:extLst>
          </p:nvPr>
        </p:nvGraphicFramePr>
        <p:xfrm>
          <a:off x="111743" y="2916894"/>
          <a:ext cx="6575331" cy="3569780"/>
        </p:xfrm>
        <a:graphic>
          <a:graphicData uri="http://schemas.openxmlformats.org/drawingml/2006/table">
            <a:tbl>
              <a:tblPr>
                <a:tableStyleId>{2D5ABB26-0587-4C30-8999-92F81FD0307C}</a:tableStyleId>
              </a:tblPr>
              <a:tblGrid>
                <a:gridCol w="6575331">
                  <a:extLst>
                    <a:ext uri="{9D8B030D-6E8A-4147-A177-3AD203B41FA5}">
                      <a16:colId xmlns:a16="http://schemas.microsoft.com/office/drawing/2014/main" val="20000"/>
                    </a:ext>
                  </a:extLst>
                </a:gridCol>
              </a:tblGrid>
              <a:tr h="0">
                <a:tc>
                  <a:txBody>
                    <a:bodyPr/>
                    <a:lstStyle/>
                    <a:p>
                      <a:pPr algn="l">
                        <a:lnSpc>
                          <a:spcPct val="115000"/>
                        </a:lnSpc>
                        <a:spcAft>
                          <a:spcPts val="0"/>
                        </a:spcAft>
                      </a:pPr>
                      <a:r>
                        <a:rPr lang="en-GB" sz="970" dirty="0">
                          <a:effectLst/>
                        </a:rPr>
                        <a:t>Global energy demand increased by nearly 50% between 1990 and 2010 and is expected to increase by another 40% to 2030. Fossil fuels supply 80%+ of the world’s energy and this is unlikely to change soon, despite increases in renewable energy. According to the US Environmental Protection Agency about 70% of carbon dioxide production worldwide is a result of emissions from burning fossil fuels. This has increased the concentration of CO2 in the atmospheric store from 315ppm in 1958 to over 400pmm today. Burning fossil fuels releases carbon from geological stores into the atmosphere, and also into the oceans which take up some CO2 and in the process become more acidic. </a:t>
                      </a:r>
                    </a:p>
                    <a:p>
                      <a:pPr algn="l">
                        <a:lnSpc>
                          <a:spcPct val="115000"/>
                        </a:lnSpc>
                        <a:spcAft>
                          <a:spcPts val="0"/>
                        </a:spcAft>
                      </a:pPr>
                      <a:r>
                        <a:rPr lang="en-GB" sz="970" dirty="0">
                          <a:effectLst/>
                        </a:rPr>
                        <a:t> </a:t>
                      </a:r>
                      <a:endParaRPr lang="en-GB" sz="970" dirty="0" smtClean="0">
                        <a:effectLst/>
                      </a:endParaRPr>
                    </a:p>
                    <a:p>
                      <a:pPr algn="l">
                        <a:lnSpc>
                          <a:spcPct val="115000"/>
                        </a:lnSpc>
                        <a:spcAft>
                          <a:spcPts val="0"/>
                        </a:spcAft>
                      </a:pPr>
                      <a:r>
                        <a:rPr lang="en-GB" sz="970" kern="1200" dirty="0" smtClean="0">
                          <a:effectLst/>
                        </a:rPr>
                        <a:t>Not all energy sources are the same. Some sources such as nuclear and wind power are low-carbon, but these do not meet most of global energy demand. Coal and oil are the main sources of energy. Coal in particular is inefficient and emits large amounts of CO2 in relation to the useable energy from it. In the near future the development of Canada’s tar sands and possibly the USA’s oil shales are likely to emit even greater amounts of geological carbon. This is because energy is used in extracting and processing these unconventional fossil fuels even before they are used – so emissions are far greater. Growing global energy demand makes it highly likely that these sources will need to be tapped in order to increase supply. Some energy sources are more complex. Biofuels e.g. maize or sugar cane emit carbon dioxide when combusted, but when they grow in the following season they sequester carbon from the atmosphere. In theory this means their impact is less than that of fossil fuels. In Indonesia, palm oil plantains are created by burning primary tropical forest which releases enormous volumes of carbon dioxide.  </a:t>
                      </a:r>
                    </a:p>
                    <a:p>
                      <a:pPr algn="l">
                        <a:lnSpc>
                          <a:spcPct val="115000"/>
                        </a:lnSpc>
                        <a:spcAft>
                          <a:spcPts val="0"/>
                        </a:spcAft>
                      </a:pPr>
                      <a:endParaRPr lang="en-GB" sz="970" kern="1200" dirty="0" smtClean="0">
                        <a:effectLst/>
                      </a:endParaRPr>
                    </a:p>
                    <a:p>
                      <a:pPr algn="l">
                        <a:lnSpc>
                          <a:spcPct val="115000"/>
                        </a:lnSpc>
                        <a:spcAft>
                          <a:spcPts val="0"/>
                        </a:spcAft>
                      </a:pPr>
                      <a:endParaRPr lang="en-GB" sz="970" kern="1200" dirty="0" smtClean="0">
                        <a:effectLst/>
                      </a:endParaRPr>
                    </a:p>
                    <a:p>
                      <a:pPr algn="l">
                        <a:lnSpc>
                          <a:spcPct val="115000"/>
                        </a:lnSpc>
                        <a:spcAft>
                          <a:spcPts val="0"/>
                        </a:spcAft>
                      </a:pPr>
                      <a:endParaRPr lang="en-GB" sz="970" dirty="0">
                        <a:effectLst/>
                      </a:endParaRPr>
                    </a:p>
                    <a:p>
                      <a:pPr algn="l">
                        <a:lnSpc>
                          <a:spcPct val="115000"/>
                        </a:lnSpc>
                        <a:spcAft>
                          <a:spcPts val="0"/>
                        </a:spcAft>
                      </a:pPr>
                      <a:r>
                        <a:rPr lang="en-GB" sz="970" dirty="0">
                          <a:effectLst/>
                        </a:rPr>
                        <a:t> </a:t>
                      </a:r>
                      <a:endParaRPr lang="en-GB" sz="970" dirty="0">
                        <a:effectLst/>
                        <a:latin typeface="Calibri"/>
                        <a:ea typeface="Calibri"/>
                        <a:cs typeface="Times New Roman"/>
                      </a:endParaRPr>
                    </a:p>
                  </a:txBody>
                  <a:tcPr marL="114300" marR="114300" marT="0" marB="0"/>
                </a:tc>
                <a:extLst>
                  <a:ext uri="{0D108BD9-81ED-4DB2-BD59-A6C34878D82A}">
                    <a16:rowId xmlns:a16="http://schemas.microsoft.com/office/drawing/2014/main" val="10000"/>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009622320"/>
              </p:ext>
            </p:extLst>
          </p:nvPr>
        </p:nvGraphicFramePr>
        <p:xfrm>
          <a:off x="111744" y="6557339"/>
          <a:ext cx="6557616" cy="1759077"/>
        </p:xfrm>
        <a:graphic>
          <a:graphicData uri="http://schemas.openxmlformats.org/drawingml/2006/table">
            <a:tbl>
              <a:tblPr>
                <a:tableStyleId>{5C22544A-7EE6-4342-B048-85BDC9FD1C3A}</a:tableStyleId>
              </a:tblPr>
              <a:tblGrid>
                <a:gridCol w="6557616">
                  <a:extLst>
                    <a:ext uri="{9D8B030D-6E8A-4147-A177-3AD203B41FA5}">
                      <a16:colId xmlns:a16="http://schemas.microsoft.com/office/drawing/2014/main" val="20000"/>
                    </a:ext>
                  </a:extLst>
                </a:gridCol>
              </a:tblGrid>
              <a:tr h="0">
                <a:tc>
                  <a:txBody>
                    <a:bodyPr/>
                    <a:lstStyle/>
                    <a:p>
                      <a:pPr algn="l">
                        <a:spcAft>
                          <a:spcPts val="0"/>
                        </a:spcAft>
                      </a:pPr>
                      <a:r>
                        <a:rPr lang="en-GB" sz="970" dirty="0" smtClean="0">
                          <a:solidFill>
                            <a:srgbClr val="000000"/>
                          </a:solidFill>
                          <a:effectLst/>
                          <a:latin typeface="Calibri"/>
                          <a:ea typeface="Calibri"/>
                          <a:cs typeface="Calibri"/>
                        </a:rPr>
                        <a:t>Farming </a:t>
                      </a:r>
                      <a:r>
                        <a:rPr lang="en-GB" sz="970" dirty="0">
                          <a:solidFill>
                            <a:srgbClr val="000000"/>
                          </a:solidFill>
                          <a:effectLst/>
                          <a:latin typeface="Calibri"/>
                          <a:ea typeface="Calibri"/>
                          <a:cs typeface="Calibri"/>
                        </a:rPr>
                        <a:t>is a major contributor to atmospheric greenhouse emissions. 80% of all methane emissions are from farming including farm animals and wet rice cultivation. Fertilizers are a major source of nitrous oxide emissions. As global population climbs toward the 9 billion expected by the UN by 2050, the challenge of feeding these additional people is likely to increase emissions further, as well as leading to even more deforestation to convert forests to food production. Poor farming practices can lead to more rapid decay of soil organic matter and greater carbon emissions. </a:t>
                      </a:r>
                    </a:p>
                    <a:p>
                      <a:pPr algn="l">
                        <a:lnSpc>
                          <a:spcPct val="115000"/>
                        </a:lnSpc>
                        <a:spcAft>
                          <a:spcPts val="0"/>
                        </a:spcAft>
                      </a:pPr>
                      <a:r>
                        <a:rPr lang="en-GB" sz="970" dirty="0">
                          <a:effectLst/>
                          <a:latin typeface="Calibri"/>
                          <a:ea typeface="Calibri"/>
                          <a:cs typeface="Times New Roman"/>
                        </a:rPr>
                        <a:t> </a:t>
                      </a:r>
                      <a:endParaRPr lang="en-GB" sz="970" dirty="0" smtClean="0">
                        <a:effectLst/>
                        <a:latin typeface="Calibri"/>
                        <a:ea typeface="Calibri"/>
                        <a:cs typeface="Times New Roman"/>
                      </a:endParaRPr>
                    </a:p>
                    <a:p>
                      <a:pPr algn="l">
                        <a:lnSpc>
                          <a:spcPct val="115000"/>
                        </a:lnSpc>
                        <a:spcAft>
                          <a:spcPts val="0"/>
                        </a:spcAft>
                      </a:pPr>
                      <a:r>
                        <a:rPr lang="en-GB" sz="970" kern="1200" dirty="0" smtClean="0">
                          <a:solidFill>
                            <a:schemeClr val="dk1"/>
                          </a:solidFill>
                          <a:effectLst/>
                          <a:latin typeface="+mn-lt"/>
                          <a:ea typeface="+mn-ea"/>
                          <a:cs typeface="+mn-cs"/>
                        </a:rPr>
                        <a:t>Overall, energy demand does have the greatest impact on modifying the carbon cycle, by releasing fossil carbon into the atmosphere and oceans. Not all energy sources have the same impact, with coal and unconventional sources being the most significant. Biofuels are more complex. Deforestation and farming are two other factors, which are often linked. While less significant than energy demand, their importance is only likely to grow as more mouths need to be fed, whereas it may be possible to reduce fossil fuel use with renewable energy technologies in the future. </a:t>
                      </a:r>
                      <a:endParaRPr lang="en-GB" sz="970" dirty="0">
                        <a:effectLst/>
                        <a:latin typeface="Calibri"/>
                        <a:ea typeface="Calibri"/>
                        <a:cs typeface="Times New Roman"/>
                      </a:endParaRPr>
                    </a:p>
                  </a:txBody>
                  <a:tcPr marL="114300" marR="114300" marT="0" marB="0">
                    <a:solidFill>
                      <a:schemeClr val="bg1"/>
                    </a:solidFill>
                  </a:tcPr>
                </a:tc>
                <a:extLst>
                  <a:ext uri="{0D108BD9-81ED-4DB2-BD59-A6C34878D82A}">
                    <a16:rowId xmlns:a16="http://schemas.microsoft.com/office/drawing/2014/main" val="10000"/>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1368840577"/>
              </p:ext>
            </p:extLst>
          </p:nvPr>
        </p:nvGraphicFramePr>
        <p:xfrm>
          <a:off x="116632" y="5868144"/>
          <a:ext cx="6709569" cy="591312"/>
        </p:xfrm>
        <a:graphic>
          <a:graphicData uri="http://schemas.openxmlformats.org/drawingml/2006/table">
            <a:tbl>
              <a:tblPr>
                <a:tableStyleId>{5C22544A-7EE6-4342-B048-85BDC9FD1C3A}</a:tableStyleId>
              </a:tblPr>
              <a:tblGrid>
                <a:gridCol w="6709569">
                  <a:extLst>
                    <a:ext uri="{9D8B030D-6E8A-4147-A177-3AD203B41FA5}">
                      <a16:colId xmlns:a16="http://schemas.microsoft.com/office/drawing/2014/main" val="20000"/>
                    </a:ext>
                  </a:extLst>
                </a:gridCol>
              </a:tblGrid>
              <a:tr h="50304">
                <a:tc>
                  <a:txBody>
                    <a:bodyPr/>
                    <a:lstStyle/>
                    <a:p>
                      <a:pPr algn="l">
                        <a:spcAft>
                          <a:spcPts val="0"/>
                        </a:spcAft>
                      </a:pPr>
                      <a:r>
                        <a:rPr lang="en-GB" sz="970" dirty="0" err="1">
                          <a:effectLst/>
                        </a:rPr>
                        <a:t>Landuse</a:t>
                      </a:r>
                      <a:r>
                        <a:rPr lang="en-GB" sz="970" dirty="0">
                          <a:effectLst/>
                        </a:rPr>
                        <a:t> change, especially deforestation, is responsible for up to 25% of global greenhouse gas emissions. Up to 8 million hectares of tropical forest have been destroyed in Indonesia alone just for palm oil. However, deforestation is at least reversible because forests can be replanted. Some countries such as India and Costa Rica have net afforestation so the size of their biological carbon sinks is increasing. </a:t>
                      </a:r>
                      <a:endParaRPr lang="en-GB" sz="970" dirty="0">
                        <a:solidFill>
                          <a:srgbClr val="000000"/>
                        </a:solidFill>
                        <a:effectLst/>
                        <a:latin typeface="Calibri"/>
                        <a:ea typeface="Calibri"/>
                        <a:cs typeface="Calibri"/>
                      </a:endParaRPr>
                    </a:p>
                  </a:txBody>
                  <a:tcPr marL="114300" marR="114300" marT="0" marB="0">
                    <a:solidFill>
                      <a:schemeClr val="bg1"/>
                    </a:solidFill>
                  </a:tcPr>
                </a:tc>
                <a:extLst>
                  <a:ext uri="{0D108BD9-81ED-4DB2-BD59-A6C34878D82A}">
                    <a16:rowId xmlns:a16="http://schemas.microsoft.com/office/drawing/2014/main" val="10000"/>
                  </a:ext>
                </a:extLst>
              </a:tr>
            </a:tbl>
          </a:graphicData>
        </a:graphic>
      </p:graphicFrame>
      <p:cxnSp>
        <p:nvCxnSpPr>
          <p:cNvPr id="7" name="Straight Connector 6"/>
          <p:cNvCxnSpPr/>
          <p:nvPr/>
        </p:nvCxnSpPr>
        <p:spPr>
          <a:xfrm>
            <a:off x="116632" y="2915816"/>
            <a:ext cx="0" cy="5546357"/>
          </a:xfrm>
          <a:prstGeom prst="line">
            <a:avLst/>
          </a:prstGeom>
          <a:ln>
            <a:prstDash val="sysDash"/>
          </a:ln>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a:off x="6687073" y="2915816"/>
            <a:ext cx="72007" cy="5546357"/>
          </a:xfrm>
          <a:prstGeom prst="line">
            <a:avLst/>
          </a:prstGeom>
          <a:ln>
            <a:prstDash val="sysDash"/>
          </a:ln>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a:off x="116632" y="2915816"/>
            <a:ext cx="6570442" cy="0"/>
          </a:xfrm>
          <a:prstGeom prst="line">
            <a:avLst/>
          </a:prstGeom>
          <a:ln>
            <a:prstDash val="sysDash"/>
          </a:ln>
        </p:spPr>
        <p:style>
          <a:lnRef idx="1">
            <a:schemeClr val="dk1"/>
          </a:lnRef>
          <a:fillRef idx="0">
            <a:schemeClr val="dk1"/>
          </a:fillRef>
          <a:effectRef idx="0">
            <a:schemeClr val="dk1"/>
          </a:effectRef>
          <a:fontRef idx="minor">
            <a:schemeClr val="tx1"/>
          </a:fontRef>
        </p:style>
      </p:cxnSp>
      <p:cxnSp>
        <p:nvCxnSpPr>
          <p:cNvPr id="25" name="Straight Connector 24"/>
          <p:cNvCxnSpPr/>
          <p:nvPr/>
        </p:nvCxnSpPr>
        <p:spPr>
          <a:xfrm flipH="1">
            <a:off x="121593" y="8462173"/>
            <a:ext cx="6637487" cy="0"/>
          </a:xfrm>
          <a:prstGeom prst="line">
            <a:avLst/>
          </a:prstGeom>
          <a:ln>
            <a:prstDash val="sys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504896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p:cNvSpPr>
          <p:nvPr/>
        </p:nvSpPr>
        <p:spPr>
          <a:xfrm>
            <a:off x="0" y="0"/>
            <a:ext cx="3152775" cy="9108728"/>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GB" sz="1050" b="1" dirty="0">
                <a:effectLst/>
                <a:latin typeface="Century Gothic"/>
                <a:ea typeface="Calibri"/>
                <a:cs typeface="Times New Roman"/>
              </a:rPr>
              <a:t>Addressing evaluation questions</a:t>
            </a:r>
            <a:endParaRPr lang="en-GB" sz="1050" dirty="0">
              <a:effectLst/>
              <a:ea typeface="Calibri"/>
              <a:cs typeface="Times New Roman"/>
            </a:endParaRPr>
          </a:p>
          <a:p>
            <a:pPr>
              <a:lnSpc>
                <a:spcPct val="107000"/>
              </a:lnSpc>
              <a:spcAft>
                <a:spcPts val="800"/>
              </a:spcAft>
            </a:pPr>
            <a:r>
              <a:rPr lang="en-GB" sz="1050" dirty="0">
                <a:effectLst/>
                <a:ea typeface="Calibri"/>
                <a:cs typeface="Times New Roman"/>
              </a:rPr>
              <a:t> </a:t>
            </a:r>
          </a:p>
          <a:p>
            <a:pPr>
              <a:lnSpc>
                <a:spcPct val="107000"/>
              </a:lnSpc>
              <a:spcAft>
                <a:spcPts val="800"/>
              </a:spcAft>
            </a:pPr>
            <a:r>
              <a:rPr lang="en-GB" sz="200" dirty="0">
                <a:effectLst/>
                <a:ea typeface="Calibri"/>
                <a:cs typeface="Times New Roman"/>
              </a:rPr>
              <a:t> </a:t>
            </a:r>
            <a:endParaRPr lang="en-GB" sz="1050" dirty="0">
              <a:effectLst/>
              <a:ea typeface="Calibri"/>
              <a:cs typeface="Times New Roman"/>
            </a:endParaRPr>
          </a:p>
          <a:p>
            <a:pPr>
              <a:lnSpc>
                <a:spcPct val="107000"/>
              </a:lnSpc>
              <a:spcAft>
                <a:spcPts val="800"/>
              </a:spcAft>
            </a:pPr>
            <a:endParaRPr lang="en-GB" sz="100" b="1" dirty="0" smtClean="0">
              <a:effectLst/>
              <a:latin typeface="Century Gothic"/>
              <a:ea typeface="Calibri"/>
              <a:cs typeface="Times New Roman"/>
            </a:endParaRPr>
          </a:p>
          <a:p>
            <a:pPr>
              <a:lnSpc>
                <a:spcPct val="107000"/>
              </a:lnSpc>
              <a:spcAft>
                <a:spcPts val="800"/>
              </a:spcAft>
            </a:pPr>
            <a:endParaRPr lang="en-GB" sz="100" b="1" dirty="0">
              <a:latin typeface="Century Gothic"/>
              <a:ea typeface="Calibri"/>
              <a:cs typeface="Times New Roman"/>
            </a:endParaRPr>
          </a:p>
          <a:p>
            <a:pPr>
              <a:lnSpc>
                <a:spcPct val="107000"/>
              </a:lnSpc>
              <a:spcAft>
                <a:spcPts val="800"/>
              </a:spcAft>
            </a:pPr>
            <a:endParaRPr lang="en-GB" sz="100" b="1" dirty="0" smtClean="0">
              <a:effectLst/>
              <a:latin typeface="Century Gothic"/>
              <a:ea typeface="Calibri"/>
              <a:cs typeface="Times New Roman"/>
            </a:endParaRPr>
          </a:p>
          <a:p>
            <a:pPr>
              <a:lnSpc>
                <a:spcPct val="107000"/>
              </a:lnSpc>
              <a:spcAft>
                <a:spcPts val="800"/>
              </a:spcAft>
            </a:pPr>
            <a:endParaRPr lang="en-GB" sz="100" b="1" dirty="0">
              <a:latin typeface="Century Gothic"/>
              <a:ea typeface="Calibri"/>
              <a:cs typeface="Times New Roman"/>
            </a:endParaRPr>
          </a:p>
          <a:p>
            <a:pPr>
              <a:lnSpc>
                <a:spcPct val="107000"/>
              </a:lnSpc>
              <a:spcAft>
                <a:spcPts val="800"/>
              </a:spcAft>
            </a:pPr>
            <a:endParaRPr lang="en-GB" sz="100" b="1" dirty="0" smtClean="0">
              <a:effectLst/>
              <a:latin typeface="Century Gothic"/>
              <a:ea typeface="Calibri"/>
              <a:cs typeface="Times New Roman"/>
            </a:endParaRPr>
          </a:p>
          <a:p>
            <a:pPr>
              <a:lnSpc>
                <a:spcPct val="107000"/>
              </a:lnSpc>
              <a:spcAft>
                <a:spcPts val="800"/>
              </a:spcAft>
            </a:pPr>
            <a:endParaRPr lang="en-GB" sz="100" b="1" dirty="0">
              <a:latin typeface="Century Gothic"/>
              <a:ea typeface="Calibri"/>
              <a:cs typeface="Times New Roman"/>
            </a:endParaRPr>
          </a:p>
          <a:p>
            <a:pPr>
              <a:lnSpc>
                <a:spcPct val="107000"/>
              </a:lnSpc>
              <a:spcAft>
                <a:spcPts val="800"/>
              </a:spcAft>
            </a:pPr>
            <a:endParaRPr lang="en-GB" sz="100" b="1" dirty="0" smtClean="0">
              <a:effectLst/>
              <a:latin typeface="Century Gothic"/>
              <a:ea typeface="Calibri"/>
              <a:cs typeface="Times New Roman"/>
            </a:endParaRPr>
          </a:p>
          <a:p>
            <a:pPr>
              <a:lnSpc>
                <a:spcPct val="107000"/>
              </a:lnSpc>
              <a:spcAft>
                <a:spcPts val="800"/>
              </a:spcAft>
            </a:pPr>
            <a:endParaRPr lang="en-GB" sz="100" b="1" dirty="0">
              <a:latin typeface="Century Gothic"/>
              <a:ea typeface="Calibri"/>
              <a:cs typeface="Times New Roman"/>
            </a:endParaRPr>
          </a:p>
          <a:p>
            <a:pPr>
              <a:lnSpc>
                <a:spcPct val="107000"/>
              </a:lnSpc>
              <a:spcAft>
                <a:spcPts val="800"/>
              </a:spcAft>
            </a:pPr>
            <a:endParaRPr lang="en-GB" sz="100" b="1" dirty="0" smtClean="0">
              <a:effectLst/>
              <a:latin typeface="Century Gothic"/>
              <a:ea typeface="Calibri"/>
              <a:cs typeface="Times New Roman"/>
            </a:endParaRPr>
          </a:p>
          <a:p>
            <a:pPr>
              <a:lnSpc>
                <a:spcPct val="107000"/>
              </a:lnSpc>
              <a:spcAft>
                <a:spcPts val="800"/>
              </a:spcAft>
            </a:pPr>
            <a:endParaRPr lang="en-GB" sz="100" b="1" dirty="0">
              <a:latin typeface="Century Gothic"/>
              <a:ea typeface="Calibri"/>
              <a:cs typeface="Times New Roman"/>
            </a:endParaRPr>
          </a:p>
          <a:p>
            <a:pPr>
              <a:lnSpc>
                <a:spcPct val="107000"/>
              </a:lnSpc>
              <a:spcAft>
                <a:spcPts val="800"/>
              </a:spcAft>
            </a:pPr>
            <a:endParaRPr lang="en-GB" sz="100" b="1" dirty="0" smtClean="0">
              <a:effectLst/>
              <a:latin typeface="Century Gothic"/>
              <a:ea typeface="Calibri"/>
              <a:cs typeface="Times New Roman"/>
            </a:endParaRPr>
          </a:p>
          <a:p>
            <a:pPr>
              <a:lnSpc>
                <a:spcPct val="107000"/>
              </a:lnSpc>
              <a:spcAft>
                <a:spcPts val="800"/>
              </a:spcAft>
            </a:pPr>
            <a:endParaRPr lang="en-GB" sz="100" b="1" dirty="0">
              <a:latin typeface="Century Gothic"/>
              <a:ea typeface="Calibri"/>
              <a:cs typeface="Times New Roman"/>
            </a:endParaRPr>
          </a:p>
          <a:p>
            <a:pPr>
              <a:lnSpc>
                <a:spcPct val="107000"/>
              </a:lnSpc>
              <a:spcAft>
                <a:spcPts val="800"/>
              </a:spcAft>
            </a:pPr>
            <a:endParaRPr lang="en-GB" sz="100" b="1" dirty="0" smtClean="0">
              <a:effectLst/>
              <a:latin typeface="Century Gothic"/>
              <a:ea typeface="Calibri"/>
              <a:cs typeface="Times New Roman"/>
            </a:endParaRPr>
          </a:p>
          <a:p>
            <a:pPr>
              <a:lnSpc>
                <a:spcPct val="107000"/>
              </a:lnSpc>
              <a:spcAft>
                <a:spcPts val="800"/>
              </a:spcAft>
            </a:pPr>
            <a:endParaRPr lang="en-GB" sz="100" b="1" dirty="0">
              <a:latin typeface="Century Gothic"/>
              <a:ea typeface="Calibri"/>
              <a:cs typeface="Times New Roman"/>
            </a:endParaRPr>
          </a:p>
          <a:p>
            <a:pPr>
              <a:lnSpc>
                <a:spcPct val="107000"/>
              </a:lnSpc>
              <a:spcAft>
                <a:spcPts val="800"/>
              </a:spcAft>
            </a:pPr>
            <a:r>
              <a:rPr lang="en-GB" sz="100" b="1" dirty="0">
                <a:effectLst/>
                <a:latin typeface="Century Gothic"/>
                <a:ea typeface="Calibri"/>
                <a:cs typeface="Times New Roman"/>
              </a:rPr>
              <a:t> </a:t>
            </a:r>
            <a:endParaRPr lang="en-GB" sz="1050" dirty="0">
              <a:effectLst/>
              <a:ea typeface="Calibri"/>
              <a:cs typeface="Times New Roman"/>
            </a:endParaRPr>
          </a:p>
          <a:p>
            <a:pPr>
              <a:lnSpc>
                <a:spcPct val="107000"/>
              </a:lnSpc>
              <a:spcAft>
                <a:spcPts val="800"/>
              </a:spcAft>
            </a:pPr>
            <a:r>
              <a:rPr lang="en-GB" sz="1050" b="1" dirty="0">
                <a:effectLst/>
                <a:latin typeface="Calibri" panose="020F0502020204030204" pitchFamily="34" charset="0"/>
                <a:ea typeface="Calibri"/>
                <a:cs typeface="Times New Roman"/>
              </a:rPr>
              <a:t>Evaluative language</a:t>
            </a:r>
            <a:r>
              <a:rPr lang="en-GB" sz="1050" dirty="0">
                <a:effectLst/>
                <a:latin typeface="Calibri" panose="020F0502020204030204" pitchFamily="34" charset="0"/>
                <a:ea typeface="Calibri"/>
                <a:cs typeface="Times New Roman"/>
              </a:rPr>
              <a:t> </a:t>
            </a:r>
            <a:r>
              <a:rPr lang="en-GB" sz="1050" dirty="0">
                <a:effectLst/>
                <a:highlight>
                  <a:srgbClr val="FFFF00"/>
                </a:highlight>
                <a:latin typeface="Calibri" panose="020F0502020204030204" pitchFamily="34" charset="0"/>
                <a:ea typeface="Calibri"/>
                <a:cs typeface="Times New Roman"/>
              </a:rPr>
              <a:t>(If you are not using these, or similar language, you are not doing your 20- and 24-mark essays right!!):</a:t>
            </a:r>
            <a:endParaRPr lang="en-GB" sz="1050" dirty="0">
              <a:effectLst/>
              <a:latin typeface="Calibri" panose="020F0502020204030204" pitchFamily="34" charset="0"/>
              <a:ea typeface="Calibri"/>
              <a:cs typeface="Times New Roman"/>
            </a:endParaRPr>
          </a:p>
          <a:p>
            <a:pPr marL="342900" lvl="0" indent="-342900">
              <a:lnSpc>
                <a:spcPct val="107000"/>
              </a:lnSpc>
              <a:spcAft>
                <a:spcPts val="0"/>
              </a:spcAft>
              <a:buFont typeface="Symbol"/>
              <a:buChar char=""/>
            </a:pPr>
            <a:r>
              <a:rPr lang="en-GB" sz="1050" dirty="0">
                <a:effectLst/>
                <a:latin typeface="Calibri" panose="020F0502020204030204" pitchFamily="34" charset="0"/>
                <a:ea typeface="Calibri"/>
                <a:cs typeface="Times New Roman"/>
              </a:rPr>
              <a:t>However,</a:t>
            </a:r>
          </a:p>
          <a:p>
            <a:pPr marL="342900" lvl="0" indent="-342900">
              <a:lnSpc>
                <a:spcPct val="107000"/>
              </a:lnSpc>
              <a:spcAft>
                <a:spcPts val="0"/>
              </a:spcAft>
              <a:buFont typeface="Symbol"/>
              <a:buChar char=""/>
            </a:pPr>
            <a:r>
              <a:rPr lang="en-GB" sz="1050" dirty="0">
                <a:effectLst/>
                <a:latin typeface="Calibri" panose="020F0502020204030204" pitchFamily="34" charset="0"/>
                <a:ea typeface="Calibri"/>
                <a:cs typeface="Times New Roman"/>
              </a:rPr>
              <a:t>Despite this benefit…</a:t>
            </a:r>
          </a:p>
          <a:p>
            <a:pPr marL="342900" lvl="0" indent="-342900">
              <a:lnSpc>
                <a:spcPct val="107000"/>
              </a:lnSpc>
              <a:spcAft>
                <a:spcPts val="0"/>
              </a:spcAft>
              <a:buFont typeface="Symbol"/>
              <a:buChar char=""/>
            </a:pPr>
            <a:r>
              <a:rPr lang="en-GB" sz="1050" dirty="0">
                <a:effectLst/>
                <a:latin typeface="Calibri" panose="020F0502020204030204" pitchFamily="34" charset="0"/>
                <a:ea typeface="Calibri"/>
                <a:cs typeface="Times New Roman"/>
              </a:rPr>
              <a:t>This proves this by/ this disproves</a:t>
            </a:r>
          </a:p>
          <a:p>
            <a:pPr marL="342900" lvl="0" indent="-342900">
              <a:lnSpc>
                <a:spcPct val="107000"/>
              </a:lnSpc>
              <a:spcAft>
                <a:spcPts val="0"/>
              </a:spcAft>
              <a:buFont typeface="Symbol"/>
              <a:buChar char=""/>
            </a:pPr>
            <a:r>
              <a:rPr lang="en-GB" sz="1050" dirty="0">
                <a:effectLst/>
                <a:latin typeface="Calibri" panose="020F0502020204030204" pitchFamily="34" charset="0"/>
                <a:ea typeface="Calibri"/>
                <a:cs typeface="Times New Roman"/>
              </a:rPr>
              <a:t>This may seem like progress, however</a:t>
            </a:r>
          </a:p>
          <a:p>
            <a:pPr marL="342900" lvl="0" indent="-342900">
              <a:lnSpc>
                <a:spcPct val="107000"/>
              </a:lnSpc>
              <a:spcAft>
                <a:spcPts val="0"/>
              </a:spcAft>
              <a:buFont typeface="Symbol"/>
              <a:buChar char=""/>
            </a:pPr>
            <a:r>
              <a:rPr lang="en-GB" sz="1050" dirty="0">
                <a:effectLst/>
                <a:latin typeface="Calibri" panose="020F0502020204030204" pitchFamily="34" charset="0"/>
                <a:ea typeface="Calibri"/>
                <a:cs typeface="Times New Roman"/>
              </a:rPr>
              <a:t>On the other hand…</a:t>
            </a:r>
          </a:p>
          <a:p>
            <a:pPr marL="342900" lvl="0" indent="-342900">
              <a:lnSpc>
                <a:spcPct val="107000"/>
              </a:lnSpc>
              <a:spcAft>
                <a:spcPts val="0"/>
              </a:spcAft>
              <a:buFont typeface="Symbol"/>
              <a:buChar char=""/>
            </a:pPr>
            <a:r>
              <a:rPr lang="en-GB" sz="1050" dirty="0">
                <a:effectLst/>
                <a:latin typeface="Calibri" panose="020F0502020204030204" pitchFamily="34" charset="0"/>
                <a:ea typeface="Calibri"/>
                <a:cs typeface="Times New Roman"/>
              </a:rPr>
              <a:t>Although this may seem like a solution, it only has short term benefits.</a:t>
            </a:r>
          </a:p>
          <a:p>
            <a:pPr marL="342900" lvl="0" indent="-342900">
              <a:lnSpc>
                <a:spcPct val="107000"/>
              </a:lnSpc>
              <a:spcAft>
                <a:spcPts val="0"/>
              </a:spcAft>
              <a:buFont typeface="Symbol"/>
              <a:buChar char=""/>
            </a:pPr>
            <a:r>
              <a:rPr lang="en-GB" sz="1050" dirty="0">
                <a:effectLst/>
                <a:latin typeface="Calibri" panose="020F0502020204030204" pitchFamily="34" charset="0"/>
                <a:ea typeface="Calibri"/>
                <a:cs typeface="Times New Roman"/>
              </a:rPr>
              <a:t>The long term implications of this would suggest otherwise. For example…</a:t>
            </a:r>
          </a:p>
          <a:p>
            <a:pPr marL="342900" lvl="0" indent="-342900">
              <a:lnSpc>
                <a:spcPct val="107000"/>
              </a:lnSpc>
              <a:spcAft>
                <a:spcPts val="0"/>
              </a:spcAft>
              <a:buFont typeface="Symbol"/>
              <a:buChar char=""/>
            </a:pPr>
            <a:r>
              <a:rPr lang="en-GB" sz="1050" dirty="0">
                <a:effectLst/>
                <a:latin typeface="Calibri" panose="020F0502020204030204" pitchFamily="34" charset="0"/>
                <a:ea typeface="Calibri"/>
                <a:cs typeface="Times New Roman"/>
              </a:rPr>
              <a:t>This may seem progressive, however…</a:t>
            </a:r>
          </a:p>
          <a:p>
            <a:pPr>
              <a:lnSpc>
                <a:spcPct val="107000"/>
              </a:lnSpc>
              <a:spcAft>
                <a:spcPts val="800"/>
              </a:spcAft>
            </a:pPr>
            <a:r>
              <a:rPr lang="en-GB" sz="100" dirty="0">
                <a:effectLst/>
                <a:latin typeface="Calibri" panose="020F0502020204030204" pitchFamily="34" charset="0"/>
                <a:ea typeface="Calibri"/>
                <a:cs typeface="Times New Roman"/>
              </a:rPr>
              <a:t> </a:t>
            </a:r>
            <a:endParaRPr lang="en-GB" sz="1050" dirty="0">
              <a:effectLst/>
              <a:latin typeface="Calibri" panose="020F0502020204030204" pitchFamily="34" charset="0"/>
              <a:ea typeface="Calibri"/>
              <a:cs typeface="Times New Roman"/>
            </a:endParaRPr>
          </a:p>
          <a:p>
            <a:pPr algn="ctr">
              <a:lnSpc>
                <a:spcPct val="107000"/>
              </a:lnSpc>
              <a:spcAft>
                <a:spcPts val="0"/>
              </a:spcAft>
            </a:pPr>
            <a:r>
              <a:rPr lang="en-GB" sz="1400" b="1" dirty="0">
                <a:effectLst/>
                <a:latin typeface="Calibri" panose="020F0502020204030204" pitchFamily="34" charset="0"/>
                <a:ea typeface="Calibri"/>
                <a:cs typeface="Times New Roman"/>
              </a:rPr>
              <a:t>Think like a geographer</a:t>
            </a:r>
            <a:endParaRPr lang="en-GB" sz="1100" dirty="0">
              <a:effectLst/>
              <a:latin typeface="Calibri" panose="020F0502020204030204" pitchFamily="34" charset="0"/>
              <a:ea typeface="Calibri"/>
              <a:cs typeface="Times New Roman"/>
            </a:endParaRPr>
          </a:p>
          <a:p>
            <a:pPr>
              <a:lnSpc>
                <a:spcPct val="107000"/>
              </a:lnSpc>
              <a:spcAft>
                <a:spcPts val="0"/>
              </a:spcAft>
            </a:pPr>
            <a:r>
              <a:rPr lang="en-GB" sz="1000" dirty="0">
                <a:effectLst/>
                <a:latin typeface="Calibri" panose="020F0502020204030204" pitchFamily="34" charset="0"/>
                <a:ea typeface="Calibri"/>
                <a:cs typeface="Times New Roman"/>
              </a:rPr>
              <a:t> </a:t>
            </a:r>
            <a:r>
              <a:rPr lang="en-GB" sz="1000" b="1" dirty="0" smtClean="0">
                <a:effectLst/>
                <a:latin typeface="Calibri" panose="020F0502020204030204" pitchFamily="34" charset="0"/>
                <a:ea typeface="Calibri"/>
                <a:cs typeface="Times New Roman"/>
              </a:rPr>
              <a:t>Stakeholders </a:t>
            </a:r>
            <a:r>
              <a:rPr lang="en-GB" sz="1000" b="1" dirty="0">
                <a:effectLst/>
                <a:latin typeface="Calibri" panose="020F0502020204030204" pitchFamily="34" charset="0"/>
                <a:ea typeface="Calibri"/>
                <a:cs typeface="Times New Roman"/>
              </a:rPr>
              <a:t>/ Key players</a:t>
            </a:r>
            <a:r>
              <a:rPr lang="en-GB" sz="1000" dirty="0">
                <a:effectLst/>
                <a:latin typeface="Calibri" panose="020F0502020204030204" pitchFamily="34" charset="0"/>
                <a:ea typeface="Calibri"/>
                <a:cs typeface="Times New Roman"/>
              </a:rPr>
              <a:t>: At different levels; micro, local, regional, national, global and international, NGOs, IGOs, TNCs, EU, UN</a:t>
            </a:r>
            <a:endParaRPr lang="en-GB" sz="1100" dirty="0">
              <a:effectLst/>
              <a:latin typeface="Calibri" panose="020F0502020204030204" pitchFamily="34" charset="0"/>
              <a:ea typeface="Calibri"/>
              <a:cs typeface="Times New Roman"/>
            </a:endParaRPr>
          </a:p>
          <a:p>
            <a:pPr>
              <a:lnSpc>
                <a:spcPct val="107000"/>
              </a:lnSpc>
              <a:spcAft>
                <a:spcPts val="0"/>
              </a:spcAft>
            </a:pPr>
            <a:r>
              <a:rPr lang="en-GB" sz="1000" dirty="0">
                <a:effectLst/>
                <a:latin typeface="Calibri" panose="020F0502020204030204" pitchFamily="34" charset="0"/>
                <a:ea typeface="Calibri"/>
                <a:cs typeface="Times New Roman"/>
              </a:rPr>
              <a:t> </a:t>
            </a:r>
            <a:endParaRPr lang="en-GB" sz="1100" dirty="0">
              <a:effectLst/>
              <a:latin typeface="Calibri" panose="020F0502020204030204" pitchFamily="34" charset="0"/>
              <a:ea typeface="Calibri"/>
              <a:cs typeface="Times New Roman"/>
            </a:endParaRPr>
          </a:p>
          <a:p>
            <a:pPr>
              <a:lnSpc>
                <a:spcPct val="107000"/>
              </a:lnSpc>
              <a:spcAft>
                <a:spcPts val="0"/>
              </a:spcAft>
            </a:pPr>
            <a:r>
              <a:rPr lang="en-GB" sz="1000" b="1" dirty="0">
                <a:effectLst/>
                <a:latin typeface="Calibri" panose="020F0502020204030204" pitchFamily="34" charset="0"/>
                <a:ea typeface="Calibri"/>
                <a:cs typeface="Times New Roman"/>
              </a:rPr>
              <a:t>Conflict</a:t>
            </a:r>
            <a:r>
              <a:rPr lang="en-GB" sz="1000" dirty="0">
                <a:effectLst/>
                <a:latin typeface="Calibri" panose="020F0502020204030204" pitchFamily="34" charset="0"/>
                <a:ea typeface="Calibri"/>
                <a:cs typeface="Times New Roman"/>
              </a:rPr>
              <a:t>: Business owners, residents, environmental organisations, religious institution, public institution, advisors</a:t>
            </a:r>
            <a:endParaRPr lang="en-GB" sz="1100" dirty="0">
              <a:effectLst/>
              <a:latin typeface="Calibri" panose="020F0502020204030204" pitchFamily="34" charset="0"/>
              <a:ea typeface="Calibri"/>
              <a:cs typeface="Times New Roman"/>
            </a:endParaRPr>
          </a:p>
          <a:p>
            <a:pPr>
              <a:lnSpc>
                <a:spcPct val="107000"/>
              </a:lnSpc>
              <a:spcAft>
                <a:spcPts val="0"/>
              </a:spcAft>
            </a:pPr>
            <a:r>
              <a:rPr lang="en-GB" sz="1000" dirty="0">
                <a:effectLst/>
                <a:latin typeface="Calibri" panose="020F0502020204030204" pitchFamily="34" charset="0"/>
                <a:ea typeface="Calibri"/>
                <a:cs typeface="Times New Roman"/>
              </a:rPr>
              <a:t> </a:t>
            </a:r>
            <a:endParaRPr lang="en-GB" sz="1100" dirty="0">
              <a:effectLst/>
              <a:latin typeface="Calibri" panose="020F0502020204030204" pitchFamily="34" charset="0"/>
              <a:ea typeface="Calibri"/>
              <a:cs typeface="Times New Roman"/>
            </a:endParaRPr>
          </a:p>
          <a:p>
            <a:pPr>
              <a:lnSpc>
                <a:spcPct val="107000"/>
              </a:lnSpc>
              <a:spcAft>
                <a:spcPts val="0"/>
              </a:spcAft>
            </a:pPr>
            <a:r>
              <a:rPr lang="en-GB" sz="1000" b="1" dirty="0">
                <a:effectLst/>
                <a:latin typeface="Calibri" panose="020F0502020204030204" pitchFamily="34" charset="0"/>
                <a:ea typeface="Calibri"/>
                <a:cs typeface="Times New Roman"/>
              </a:rPr>
              <a:t>Factors</a:t>
            </a:r>
            <a:r>
              <a:rPr lang="en-GB" sz="1000" dirty="0">
                <a:effectLst/>
                <a:latin typeface="Calibri" panose="020F0502020204030204" pitchFamily="34" charset="0"/>
                <a:ea typeface="Calibri"/>
                <a:cs typeface="Times New Roman"/>
              </a:rPr>
              <a:t>: Social, Environmental, Political, Economic </a:t>
            </a:r>
            <a:endParaRPr lang="en-GB" sz="1100" dirty="0">
              <a:effectLst/>
              <a:latin typeface="Calibri" panose="020F0502020204030204" pitchFamily="34" charset="0"/>
              <a:ea typeface="Calibri"/>
              <a:cs typeface="Times New Roman"/>
            </a:endParaRPr>
          </a:p>
          <a:p>
            <a:pPr>
              <a:lnSpc>
                <a:spcPct val="107000"/>
              </a:lnSpc>
              <a:spcAft>
                <a:spcPts val="0"/>
              </a:spcAft>
            </a:pPr>
            <a:r>
              <a:rPr lang="en-GB" sz="1000" dirty="0">
                <a:effectLst/>
                <a:latin typeface="Calibri" panose="020F0502020204030204" pitchFamily="34" charset="0"/>
                <a:ea typeface="Calibri"/>
                <a:cs typeface="Times New Roman"/>
              </a:rPr>
              <a:t> </a:t>
            </a:r>
            <a:endParaRPr lang="en-GB" sz="1100" dirty="0">
              <a:effectLst/>
              <a:latin typeface="Calibri" panose="020F0502020204030204" pitchFamily="34" charset="0"/>
              <a:ea typeface="Calibri"/>
              <a:cs typeface="Times New Roman"/>
            </a:endParaRPr>
          </a:p>
          <a:p>
            <a:pPr>
              <a:lnSpc>
                <a:spcPct val="107000"/>
              </a:lnSpc>
              <a:spcAft>
                <a:spcPts val="0"/>
              </a:spcAft>
            </a:pPr>
            <a:r>
              <a:rPr lang="en-GB" sz="1000" b="1" dirty="0">
                <a:effectLst/>
                <a:latin typeface="Calibri" panose="020F0502020204030204" pitchFamily="34" charset="0"/>
                <a:ea typeface="Calibri"/>
                <a:cs typeface="Times New Roman"/>
              </a:rPr>
              <a:t>Synoptic links</a:t>
            </a:r>
            <a:r>
              <a:rPr lang="en-GB" sz="1000" dirty="0">
                <a:effectLst/>
                <a:latin typeface="Calibri" panose="020F0502020204030204" pitchFamily="34" charset="0"/>
                <a:ea typeface="Calibri"/>
                <a:cs typeface="Times New Roman"/>
              </a:rPr>
              <a:t>: Superpowers, globalisation, coasts, regenerating places, migration, tectonic hazards, water cycle and water security, carbon cycle and energy insecurity</a:t>
            </a:r>
            <a:endParaRPr lang="en-GB" sz="1100" dirty="0">
              <a:effectLst/>
              <a:latin typeface="Calibri" panose="020F0502020204030204" pitchFamily="34" charset="0"/>
              <a:ea typeface="Calibri"/>
              <a:cs typeface="Times New Roman"/>
            </a:endParaRPr>
          </a:p>
          <a:p>
            <a:pPr>
              <a:lnSpc>
                <a:spcPct val="107000"/>
              </a:lnSpc>
              <a:spcAft>
                <a:spcPts val="0"/>
              </a:spcAft>
            </a:pPr>
            <a:r>
              <a:rPr lang="en-GB" sz="1000" dirty="0">
                <a:effectLst/>
                <a:latin typeface="Calibri" panose="020F0502020204030204" pitchFamily="34" charset="0"/>
                <a:ea typeface="Calibri"/>
                <a:cs typeface="Times New Roman"/>
              </a:rPr>
              <a:t> </a:t>
            </a:r>
            <a:endParaRPr lang="en-GB" sz="1100" dirty="0">
              <a:effectLst/>
              <a:latin typeface="Calibri" panose="020F0502020204030204" pitchFamily="34" charset="0"/>
              <a:ea typeface="Calibri"/>
              <a:cs typeface="Times New Roman"/>
            </a:endParaRPr>
          </a:p>
          <a:p>
            <a:pPr>
              <a:lnSpc>
                <a:spcPct val="107000"/>
              </a:lnSpc>
              <a:spcAft>
                <a:spcPts val="0"/>
              </a:spcAft>
            </a:pPr>
            <a:r>
              <a:rPr lang="en-GB" sz="1000" b="1" dirty="0">
                <a:effectLst/>
                <a:latin typeface="Calibri" panose="020F0502020204030204" pitchFamily="34" charset="0"/>
                <a:ea typeface="Calibri"/>
                <a:cs typeface="Times New Roman"/>
              </a:rPr>
              <a:t>Temporal criteria</a:t>
            </a:r>
            <a:r>
              <a:rPr lang="en-GB" sz="1000" dirty="0">
                <a:effectLst/>
                <a:latin typeface="Calibri" panose="020F0502020204030204" pitchFamily="34" charset="0"/>
                <a:ea typeface="Calibri"/>
                <a:cs typeface="Times New Roman"/>
              </a:rPr>
              <a:t>:  Short term vs. Long term </a:t>
            </a:r>
            <a:endParaRPr lang="en-GB" sz="1100" dirty="0">
              <a:effectLst/>
              <a:latin typeface="Calibri" panose="020F0502020204030204" pitchFamily="34" charset="0"/>
              <a:ea typeface="Calibri"/>
              <a:cs typeface="Times New Roman"/>
            </a:endParaRPr>
          </a:p>
          <a:p>
            <a:pPr>
              <a:lnSpc>
                <a:spcPct val="107000"/>
              </a:lnSpc>
              <a:spcAft>
                <a:spcPts val="0"/>
              </a:spcAft>
            </a:pPr>
            <a:r>
              <a:rPr lang="en-GB" sz="1000" dirty="0">
                <a:effectLst/>
                <a:latin typeface="Calibri" panose="020F0502020204030204" pitchFamily="34" charset="0"/>
                <a:ea typeface="Calibri"/>
                <a:cs typeface="Times New Roman"/>
              </a:rPr>
              <a:t>E.g. New coal fired power stations might have short term benefit in terms of cheap, reliable electricity supply but long term costs in carbon emission and localised power.</a:t>
            </a:r>
            <a:endParaRPr lang="en-GB" sz="1100" dirty="0">
              <a:effectLst/>
              <a:latin typeface="Calibri" panose="020F0502020204030204" pitchFamily="34" charset="0"/>
              <a:ea typeface="Calibri"/>
              <a:cs typeface="Times New Roman"/>
            </a:endParaRPr>
          </a:p>
          <a:p>
            <a:pPr>
              <a:lnSpc>
                <a:spcPct val="107000"/>
              </a:lnSpc>
              <a:spcAft>
                <a:spcPts val="0"/>
              </a:spcAft>
            </a:pPr>
            <a:r>
              <a:rPr lang="en-GB" sz="1000" dirty="0">
                <a:effectLst/>
                <a:latin typeface="Calibri" panose="020F0502020204030204" pitchFamily="34" charset="0"/>
                <a:ea typeface="Calibri"/>
                <a:cs typeface="Times New Roman"/>
              </a:rPr>
              <a:t> </a:t>
            </a:r>
            <a:endParaRPr lang="en-GB" sz="1100" dirty="0">
              <a:effectLst/>
              <a:latin typeface="Calibri" panose="020F0502020204030204" pitchFamily="34" charset="0"/>
              <a:ea typeface="Calibri"/>
              <a:cs typeface="Times New Roman"/>
            </a:endParaRPr>
          </a:p>
          <a:p>
            <a:pPr>
              <a:lnSpc>
                <a:spcPct val="107000"/>
              </a:lnSpc>
              <a:spcAft>
                <a:spcPts val="0"/>
              </a:spcAft>
            </a:pPr>
            <a:r>
              <a:rPr lang="en-GB" sz="1000" b="1" dirty="0">
                <a:effectLst/>
                <a:latin typeface="Calibri" panose="020F0502020204030204" pitchFamily="34" charset="0"/>
                <a:ea typeface="Calibri"/>
                <a:cs typeface="Times New Roman"/>
              </a:rPr>
              <a:t>Spatial criteria</a:t>
            </a:r>
            <a:r>
              <a:rPr lang="en-GB" sz="1000" dirty="0">
                <a:effectLst/>
                <a:latin typeface="Calibri" panose="020F0502020204030204" pitchFamily="34" charset="0"/>
                <a:ea typeface="Calibri"/>
                <a:cs typeface="Times New Roman"/>
              </a:rPr>
              <a:t>:  Small scale vs.  Large scale</a:t>
            </a:r>
            <a:endParaRPr lang="en-GB" sz="1100" dirty="0">
              <a:effectLst/>
              <a:latin typeface="Calibri" panose="020F0502020204030204" pitchFamily="34" charset="0"/>
              <a:ea typeface="Calibri"/>
              <a:cs typeface="Times New Roman"/>
            </a:endParaRPr>
          </a:p>
          <a:p>
            <a:pPr>
              <a:lnSpc>
                <a:spcPct val="107000"/>
              </a:lnSpc>
              <a:spcAft>
                <a:spcPts val="0"/>
              </a:spcAft>
            </a:pPr>
            <a:r>
              <a:rPr lang="en-GB" sz="1000" dirty="0">
                <a:effectLst/>
                <a:latin typeface="Calibri" panose="020F0502020204030204" pitchFamily="34" charset="0"/>
                <a:ea typeface="Calibri"/>
                <a:cs typeface="Times New Roman"/>
              </a:rPr>
              <a:t>E.g. a new HEP power station might beneficial in terms of national energy security, but have costs for local people who are displaced by its construction.</a:t>
            </a:r>
            <a:endParaRPr lang="en-GB" sz="1100" dirty="0">
              <a:effectLst/>
              <a:latin typeface="Calibri" panose="020F0502020204030204" pitchFamily="34" charset="0"/>
              <a:ea typeface="Calibri"/>
              <a:cs typeface="Times New Roman"/>
            </a:endParaRPr>
          </a:p>
          <a:p>
            <a:pPr>
              <a:lnSpc>
                <a:spcPct val="107000"/>
              </a:lnSpc>
              <a:spcAft>
                <a:spcPts val="800"/>
              </a:spcAft>
            </a:pPr>
            <a:r>
              <a:rPr lang="en-GB" sz="1050" dirty="0">
                <a:effectLst/>
                <a:latin typeface="Calibri" panose="020F0502020204030204" pitchFamily="34" charset="0"/>
                <a:ea typeface="Calibri"/>
                <a:cs typeface="Times New Roman"/>
              </a:rPr>
              <a:t> </a:t>
            </a:r>
          </a:p>
        </p:txBody>
      </p:sp>
      <p:graphicFrame>
        <p:nvGraphicFramePr>
          <p:cNvPr id="3" name="Table 2"/>
          <p:cNvGraphicFramePr>
            <a:graphicFrameLocks noGrp="1"/>
          </p:cNvGraphicFramePr>
          <p:nvPr>
            <p:extLst>
              <p:ext uri="{D42A27DB-BD31-4B8C-83A1-F6EECF244321}">
                <p14:modId xmlns:p14="http://schemas.microsoft.com/office/powerpoint/2010/main" val="871579909"/>
              </p:ext>
            </p:extLst>
          </p:nvPr>
        </p:nvGraphicFramePr>
        <p:xfrm>
          <a:off x="44624" y="971600"/>
          <a:ext cx="3053715" cy="1461643"/>
        </p:xfrm>
        <a:graphic>
          <a:graphicData uri="http://schemas.openxmlformats.org/drawingml/2006/table">
            <a:tbl>
              <a:tblPr firstRow="1" bandRow="1">
                <a:tableStyleId>{5C22544A-7EE6-4342-B048-85BDC9FD1C3A}</a:tableStyleId>
              </a:tblPr>
              <a:tblGrid>
                <a:gridCol w="574040">
                  <a:extLst>
                    <a:ext uri="{9D8B030D-6E8A-4147-A177-3AD203B41FA5}">
                      <a16:colId xmlns:a16="http://schemas.microsoft.com/office/drawing/2014/main" val="20000"/>
                    </a:ext>
                  </a:extLst>
                </a:gridCol>
                <a:gridCol w="810895">
                  <a:extLst>
                    <a:ext uri="{9D8B030D-6E8A-4147-A177-3AD203B41FA5}">
                      <a16:colId xmlns:a16="http://schemas.microsoft.com/office/drawing/2014/main" val="20001"/>
                    </a:ext>
                  </a:extLst>
                </a:gridCol>
                <a:gridCol w="784225">
                  <a:extLst>
                    <a:ext uri="{9D8B030D-6E8A-4147-A177-3AD203B41FA5}">
                      <a16:colId xmlns:a16="http://schemas.microsoft.com/office/drawing/2014/main" val="20002"/>
                    </a:ext>
                  </a:extLst>
                </a:gridCol>
                <a:gridCol w="884555">
                  <a:extLst>
                    <a:ext uri="{9D8B030D-6E8A-4147-A177-3AD203B41FA5}">
                      <a16:colId xmlns:a16="http://schemas.microsoft.com/office/drawing/2014/main" val="20003"/>
                    </a:ext>
                  </a:extLst>
                </a:gridCol>
              </a:tblGrid>
              <a:tr h="186055">
                <a:tc>
                  <a:txBody>
                    <a:bodyPr/>
                    <a:lstStyle/>
                    <a:p>
                      <a:pPr>
                        <a:lnSpc>
                          <a:spcPct val="107000"/>
                        </a:lnSpc>
                        <a:spcAft>
                          <a:spcPts val="0"/>
                        </a:spcAft>
                      </a:pPr>
                      <a:r>
                        <a:rPr lang="en-GB" sz="800" kern="1200">
                          <a:effectLst/>
                        </a:rPr>
                        <a:t>How much?</a:t>
                      </a:r>
                      <a:endParaRPr lang="en-GB" sz="1100">
                        <a:effectLst/>
                        <a:latin typeface="Calibri"/>
                        <a:ea typeface="Calibri"/>
                        <a:cs typeface="Times New Roman"/>
                      </a:endParaRPr>
                    </a:p>
                  </a:txBody>
                  <a:tcPr/>
                </a:tc>
                <a:tc>
                  <a:txBody>
                    <a:bodyPr/>
                    <a:lstStyle/>
                    <a:p>
                      <a:pPr>
                        <a:lnSpc>
                          <a:spcPct val="107000"/>
                        </a:lnSpc>
                        <a:spcAft>
                          <a:spcPts val="0"/>
                        </a:spcAft>
                      </a:pPr>
                      <a:r>
                        <a:rPr lang="en-GB" sz="800" kern="1200">
                          <a:effectLst/>
                        </a:rPr>
                        <a:t>How far do you agree?</a:t>
                      </a:r>
                      <a:endParaRPr lang="en-GB" sz="1100">
                        <a:effectLst/>
                        <a:latin typeface="Calibri"/>
                        <a:ea typeface="Calibri"/>
                        <a:cs typeface="Times New Roman"/>
                      </a:endParaRPr>
                    </a:p>
                  </a:txBody>
                  <a:tcPr/>
                </a:tc>
                <a:tc>
                  <a:txBody>
                    <a:bodyPr/>
                    <a:lstStyle/>
                    <a:p>
                      <a:pPr>
                        <a:lnSpc>
                          <a:spcPct val="107000"/>
                        </a:lnSpc>
                        <a:spcAft>
                          <a:spcPts val="0"/>
                        </a:spcAft>
                      </a:pPr>
                      <a:r>
                        <a:rPr lang="en-GB" sz="800" kern="1200">
                          <a:effectLst/>
                        </a:rPr>
                        <a:t>How important?</a:t>
                      </a:r>
                      <a:endParaRPr lang="en-GB" sz="1100">
                        <a:effectLst/>
                        <a:latin typeface="Calibri"/>
                        <a:ea typeface="Calibri"/>
                        <a:cs typeface="Times New Roman"/>
                      </a:endParaRPr>
                    </a:p>
                  </a:txBody>
                  <a:tcPr/>
                </a:tc>
                <a:tc>
                  <a:txBody>
                    <a:bodyPr/>
                    <a:lstStyle/>
                    <a:p>
                      <a:pPr>
                        <a:lnSpc>
                          <a:spcPct val="107000"/>
                        </a:lnSpc>
                        <a:spcAft>
                          <a:spcPts val="0"/>
                        </a:spcAft>
                      </a:pPr>
                      <a:r>
                        <a:rPr lang="en-GB" sz="800" kern="1200">
                          <a:effectLst/>
                        </a:rPr>
                        <a:t>What impact?</a:t>
                      </a:r>
                      <a:endParaRPr lang="en-GB" sz="1100">
                        <a:effectLst/>
                        <a:latin typeface="Calibri"/>
                        <a:ea typeface="Calibri"/>
                        <a:cs typeface="Times New Roman"/>
                      </a:endParaRPr>
                    </a:p>
                  </a:txBody>
                  <a:tcPr/>
                </a:tc>
                <a:extLst>
                  <a:ext uri="{0D108BD9-81ED-4DB2-BD59-A6C34878D82A}">
                    <a16:rowId xmlns:a16="http://schemas.microsoft.com/office/drawing/2014/main" val="10000"/>
                  </a:ext>
                </a:extLst>
              </a:tr>
              <a:tr h="131445">
                <a:tc>
                  <a:txBody>
                    <a:bodyPr/>
                    <a:lstStyle/>
                    <a:p>
                      <a:pPr>
                        <a:lnSpc>
                          <a:spcPct val="107000"/>
                        </a:lnSpc>
                        <a:spcAft>
                          <a:spcPts val="0"/>
                        </a:spcAft>
                      </a:pPr>
                      <a:r>
                        <a:rPr lang="en-GB" sz="800" kern="1200">
                          <a:effectLst/>
                        </a:rPr>
                        <a:t>100%</a:t>
                      </a:r>
                      <a:endParaRPr lang="en-GB" sz="1100">
                        <a:effectLst/>
                        <a:latin typeface="Calibri"/>
                        <a:ea typeface="Calibri"/>
                        <a:cs typeface="Times New Roman"/>
                      </a:endParaRPr>
                    </a:p>
                  </a:txBody>
                  <a:tcPr/>
                </a:tc>
                <a:tc>
                  <a:txBody>
                    <a:bodyPr/>
                    <a:lstStyle/>
                    <a:p>
                      <a:pPr>
                        <a:lnSpc>
                          <a:spcPct val="107000"/>
                        </a:lnSpc>
                        <a:spcAft>
                          <a:spcPts val="0"/>
                        </a:spcAft>
                      </a:pPr>
                      <a:r>
                        <a:rPr lang="en-GB" sz="800" kern="1200">
                          <a:effectLst/>
                        </a:rPr>
                        <a:t>Totally</a:t>
                      </a:r>
                      <a:endParaRPr lang="en-GB" sz="1100">
                        <a:effectLst/>
                        <a:latin typeface="Calibri"/>
                        <a:ea typeface="Calibri"/>
                        <a:cs typeface="Times New Roman"/>
                      </a:endParaRPr>
                    </a:p>
                  </a:txBody>
                  <a:tcPr/>
                </a:tc>
                <a:tc>
                  <a:txBody>
                    <a:bodyPr/>
                    <a:lstStyle/>
                    <a:p>
                      <a:pPr>
                        <a:lnSpc>
                          <a:spcPct val="107000"/>
                        </a:lnSpc>
                        <a:spcAft>
                          <a:spcPts val="0"/>
                        </a:spcAft>
                      </a:pPr>
                      <a:r>
                        <a:rPr lang="en-GB" sz="800" kern="1200">
                          <a:effectLst/>
                        </a:rPr>
                        <a:t>Extremely</a:t>
                      </a:r>
                      <a:endParaRPr lang="en-GB" sz="1100">
                        <a:effectLst/>
                        <a:latin typeface="Calibri"/>
                        <a:ea typeface="Calibri"/>
                        <a:cs typeface="Times New Roman"/>
                      </a:endParaRPr>
                    </a:p>
                  </a:txBody>
                  <a:tcPr/>
                </a:tc>
                <a:tc>
                  <a:txBody>
                    <a:bodyPr/>
                    <a:lstStyle/>
                    <a:p>
                      <a:pPr>
                        <a:lnSpc>
                          <a:spcPct val="107000"/>
                        </a:lnSpc>
                        <a:spcAft>
                          <a:spcPts val="0"/>
                        </a:spcAft>
                      </a:pPr>
                      <a:r>
                        <a:rPr lang="en-GB" sz="800" kern="1200">
                          <a:effectLst/>
                        </a:rPr>
                        <a:t>Huge</a:t>
                      </a:r>
                      <a:endParaRPr lang="en-GB" sz="1100">
                        <a:effectLst/>
                        <a:latin typeface="Calibri"/>
                        <a:ea typeface="Calibri"/>
                        <a:cs typeface="Times New Roman"/>
                      </a:endParaRPr>
                    </a:p>
                  </a:txBody>
                  <a:tcPr/>
                </a:tc>
                <a:extLst>
                  <a:ext uri="{0D108BD9-81ED-4DB2-BD59-A6C34878D82A}">
                    <a16:rowId xmlns:a16="http://schemas.microsoft.com/office/drawing/2014/main" val="10001"/>
                  </a:ext>
                </a:extLst>
              </a:tr>
              <a:tr h="131445">
                <a:tc>
                  <a:txBody>
                    <a:bodyPr/>
                    <a:lstStyle/>
                    <a:p>
                      <a:pPr>
                        <a:lnSpc>
                          <a:spcPct val="107000"/>
                        </a:lnSpc>
                        <a:spcAft>
                          <a:spcPts val="0"/>
                        </a:spcAft>
                      </a:pPr>
                      <a:r>
                        <a:rPr lang="en-GB" sz="800" kern="1200">
                          <a:effectLst/>
                        </a:rPr>
                        <a:t>75%</a:t>
                      </a:r>
                      <a:endParaRPr lang="en-GB" sz="1100">
                        <a:effectLst/>
                        <a:latin typeface="Calibri"/>
                        <a:ea typeface="Calibri"/>
                        <a:cs typeface="Times New Roman"/>
                      </a:endParaRPr>
                    </a:p>
                  </a:txBody>
                  <a:tcPr/>
                </a:tc>
                <a:tc>
                  <a:txBody>
                    <a:bodyPr/>
                    <a:lstStyle/>
                    <a:p>
                      <a:pPr>
                        <a:lnSpc>
                          <a:spcPct val="107000"/>
                        </a:lnSpc>
                        <a:spcAft>
                          <a:spcPts val="0"/>
                        </a:spcAft>
                      </a:pPr>
                      <a:r>
                        <a:rPr lang="en-GB" sz="800" kern="1200">
                          <a:effectLst/>
                        </a:rPr>
                        <a:t>Strongly</a:t>
                      </a:r>
                      <a:endParaRPr lang="en-GB" sz="1100">
                        <a:effectLst/>
                        <a:latin typeface="Calibri"/>
                        <a:ea typeface="Calibri"/>
                        <a:cs typeface="Times New Roman"/>
                      </a:endParaRPr>
                    </a:p>
                  </a:txBody>
                  <a:tcPr/>
                </a:tc>
                <a:tc>
                  <a:txBody>
                    <a:bodyPr/>
                    <a:lstStyle/>
                    <a:p>
                      <a:pPr>
                        <a:lnSpc>
                          <a:spcPct val="107000"/>
                        </a:lnSpc>
                        <a:spcAft>
                          <a:spcPts val="0"/>
                        </a:spcAft>
                      </a:pPr>
                      <a:r>
                        <a:rPr lang="en-GB" sz="800" kern="1200">
                          <a:effectLst/>
                        </a:rPr>
                        <a:t>Very</a:t>
                      </a:r>
                      <a:endParaRPr lang="en-GB" sz="1100">
                        <a:effectLst/>
                        <a:latin typeface="Calibri"/>
                        <a:ea typeface="Calibri"/>
                        <a:cs typeface="Times New Roman"/>
                      </a:endParaRPr>
                    </a:p>
                  </a:txBody>
                  <a:tcPr/>
                </a:tc>
                <a:tc>
                  <a:txBody>
                    <a:bodyPr/>
                    <a:lstStyle/>
                    <a:p>
                      <a:pPr>
                        <a:lnSpc>
                          <a:spcPct val="107000"/>
                        </a:lnSpc>
                        <a:spcAft>
                          <a:spcPts val="0"/>
                        </a:spcAft>
                      </a:pPr>
                      <a:r>
                        <a:rPr lang="en-GB" sz="800" kern="1200">
                          <a:effectLst/>
                        </a:rPr>
                        <a:t>Significant</a:t>
                      </a:r>
                      <a:endParaRPr lang="en-GB" sz="1100">
                        <a:effectLst/>
                        <a:latin typeface="Calibri"/>
                        <a:ea typeface="Calibri"/>
                        <a:cs typeface="Times New Roman"/>
                      </a:endParaRPr>
                    </a:p>
                  </a:txBody>
                  <a:tcPr/>
                </a:tc>
                <a:extLst>
                  <a:ext uri="{0D108BD9-81ED-4DB2-BD59-A6C34878D82A}">
                    <a16:rowId xmlns:a16="http://schemas.microsoft.com/office/drawing/2014/main" val="10002"/>
                  </a:ext>
                </a:extLst>
              </a:tr>
              <a:tr h="131445">
                <a:tc>
                  <a:txBody>
                    <a:bodyPr/>
                    <a:lstStyle/>
                    <a:p>
                      <a:pPr>
                        <a:lnSpc>
                          <a:spcPct val="107000"/>
                        </a:lnSpc>
                        <a:spcAft>
                          <a:spcPts val="0"/>
                        </a:spcAft>
                      </a:pPr>
                      <a:r>
                        <a:rPr lang="en-GB" sz="800" kern="1200">
                          <a:effectLst/>
                        </a:rPr>
                        <a:t>50%</a:t>
                      </a:r>
                      <a:endParaRPr lang="en-GB" sz="1100">
                        <a:effectLst/>
                        <a:latin typeface="Calibri"/>
                        <a:ea typeface="Calibri"/>
                        <a:cs typeface="Times New Roman"/>
                      </a:endParaRPr>
                    </a:p>
                  </a:txBody>
                  <a:tcPr/>
                </a:tc>
                <a:tc>
                  <a:txBody>
                    <a:bodyPr/>
                    <a:lstStyle/>
                    <a:p>
                      <a:pPr>
                        <a:lnSpc>
                          <a:spcPct val="107000"/>
                        </a:lnSpc>
                        <a:spcAft>
                          <a:spcPts val="0"/>
                        </a:spcAft>
                      </a:pPr>
                      <a:r>
                        <a:rPr lang="en-GB" sz="800" kern="1200">
                          <a:effectLst/>
                        </a:rPr>
                        <a:t>Undecided</a:t>
                      </a:r>
                      <a:endParaRPr lang="en-GB" sz="1100">
                        <a:effectLst/>
                        <a:latin typeface="Calibri"/>
                        <a:ea typeface="Calibri"/>
                        <a:cs typeface="Times New Roman"/>
                      </a:endParaRPr>
                    </a:p>
                  </a:txBody>
                  <a:tcPr/>
                </a:tc>
                <a:tc>
                  <a:txBody>
                    <a:bodyPr/>
                    <a:lstStyle/>
                    <a:p>
                      <a:pPr>
                        <a:lnSpc>
                          <a:spcPct val="107000"/>
                        </a:lnSpc>
                        <a:spcAft>
                          <a:spcPts val="0"/>
                        </a:spcAft>
                      </a:pPr>
                      <a:r>
                        <a:rPr lang="en-GB" sz="800" kern="1200">
                          <a:effectLst/>
                        </a:rPr>
                        <a:t>Quite</a:t>
                      </a:r>
                      <a:endParaRPr lang="en-GB" sz="1100">
                        <a:effectLst/>
                        <a:latin typeface="Calibri"/>
                        <a:ea typeface="Calibri"/>
                        <a:cs typeface="Times New Roman"/>
                      </a:endParaRPr>
                    </a:p>
                  </a:txBody>
                  <a:tcPr/>
                </a:tc>
                <a:tc>
                  <a:txBody>
                    <a:bodyPr/>
                    <a:lstStyle/>
                    <a:p>
                      <a:pPr>
                        <a:lnSpc>
                          <a:spcPct val="107000"/>
                        </a:lnSpc>
                        <a:spcAft>
                          <a:spcPts val="0"/>
                        </a:spcAft>
                      </a:pPr>
                      <a:r>
                        <a:rPr lang="en-GB" sz="800" kern="1200">
                          <a:effectLst/>
                        </a:rPr>
                        <a:t>Moderate</a:t>
                      </a:r>
                      <a:endParaRPr lang="en-GB" sz="1100">
                        <a:effectLst/>
                        <a:latin typeface="Calibri"/>
                        <a:ea typeface="Calibri"/>
                        <a:cs typeface="Times New Roman"/>
                      </a:endParaRPr>
                    </a:p>
                  </a:txBody>
                  <a:tcPr/>
                </a:tc>
                <a:extLst>
                  <a:ext uri="{0D108BD9-81ED-4DB2-BD59-A6C34878D82A}">
                    <a16:rowId xmlns:a16="http://schemas.microsoft.com/office/drawing/2014/main" val="10003"/>
                  </a:ext>
                </a:extLst>
              </a:tr>
              <a:tr h="0">
                <a:tc>
                  <a:txBody>
                    <a:bodyPr/>
                    <a:lstStyle/>
                    <a:p>
                      <a:pPr>
                        <a:lnSpc>
                          <a:spcPct val="107000"/>
                        </a:lnSpc>
                        <a:spcAft>
                          <a:spcPts val="0"/>
                        </a:spcAft>
                      </a:pPr>
                      <a:r>
                        <a:rPr lang="en-GB" sz="800" kern="1200">
                          <a:effectLst/>
                        </a:rPr>
                        <a:t>25%</a:t>
                      </a:r>
                      <a:endParaRPr lang="en-GB" sz="1100">
                        <a:effectLst/>
                        <a:latin typeface="Calibri"/>
                        <a:ea typeface="Calibri"/>
                        <a:cs typeface="Times New Roman"/>
                      </a:endParaRPr>
                    </a:p>
                  </a:txBody>
                  <a:tcPr/>
                </a:tc>
                <a:tc>
                  <a:txBody>
                    <a:bodyPr/>
                    <a:lstStyle/>
                    <a:p>
                      <a:pPr>
                        <a:lnSpc>
                          <a:spcPct val="107000"/>
                        </a:lnSpc>
                        <a:spcAft>
                          <a:spcPts val="0"/>
                        </a:spcAft>
                      </a:pPr>
                      <a:r>
                        <a:rPr lang="en-GB" sz="800" kern="1200">
                          <a:effectLst/>
                        </a:rPr>
                        <a:t>Slightly</a:t>
                      </a:r>
                      <a:endParaRPr lang="en-GB" sz="1100">
                        <a:effectLst/>
                        <a:latin typeface="Calibri"/>
                        <a:ea typeface="Calibri"/>
                        <a:cs typeface="Times New Roman"/>
                      </a:endParaRPr>
                    </a:p>
                  </a:txBody>
                  <a:tcPr/>
                </a:tc>
                <a:tc>
                  <a:txBody>
                    <a:bodyPr/>
                    <a:lstStyle/>
                    <a:p>
                      <a:pPr>
                        <a:lnSpc>
                          <a:spcPct val="107000"/>
                        </a:lnSpc>
                        <a:spcAft>
                          <a:spcPts val="0"/>
                        </a:spcAft>
                      </a:pPr>
                      <a:r>
                        <a:rPr lang="en-GB" sz="800" kern="1200">
                          <a:effectLst/>
                        </a:rPr>
                        <a:t>Quite</a:t>
                      </a:r>
                      <a:endParaRPr lang="en-GB" sz="1100">
                        <a:effectLst/>
                        <a:latin typeface="Calibri"/>
                        <a:ea typeface="Calibri"/>
                        <a:cs typeface="Times New Roman"/>
                      </a:endParaRPr>
                    </a:p>
                  </a:txBody>
                  <a:tcPr/>
                </a:tc>
                <a:tc>
                  <a:txBody>
                    <a:bodyPr/>
                    <a:lstStyle/>
                    <a:p>
                      <a:pPr>
                        <a:lnSpc>
                          <a:spcPct val="107000"/>
                        </a:lnSpc>
                        <a:spcAft>
                          <a:spcPts val="0"/>
                        </a:spcAft>
                      </a:pPr>
                      <a:r>
                        <a:rPr lang="en-GB" sz="800" kern="1200">
                          <a:effectLst/>
                        </a:rPr>
                        <a:t>Partial</a:t>
                      </a:r>
                      <a:endParaRPr lang="en-GB" sz="1100">
                        <a:effectLst/>
                        <a:latin typeface="Calibri"/>
                        <a:ea typeface="Calibri"/>
                        <a:cs typeface="Times New Roman"/>
                      </a:endParaRPr>
                    </a:p>
                  </a:txBody>
                  <a:tcPr/>
                </a:tc>
                <a:extLst>
                  <a:ext uri="{0D108BD9-81ED-4DB2-BD59-A6C34878D82A}">
                    <a16:rowId xmlns:a16="http://schemas.microsoft.com/office/drawing/2014/main" val="10004"/>
                  </a:ext>
                </a:extLst>
              </a:tr>
              <a:tr h="0">
                <a:tc>
                  <a:txBody>
                    <a:bodyPr/>
                    <a:lstStyle/>
                    <a:p>
                      <a:pPr>
                        <a:lnSpc>
                          <a:spcPct val="107000"/>
                        </a:lnSpc>
                        <a:spcAft>
                          <a:spcPts val="0"/>
                        </a:spcAft>
                      </a:pPr>
                      <a:r>
                        <a:rPr lang="en-GB" sz="800" kern="1200">
                          <a:effectLst/>
                        </a:rPr>
                        <a:t>0%</a:t>
                      </a:r>
                      <a:endParaRPr lang="en-GB" sz="1100">
                        <a:effectLst/>
                        <a:latin typeface="Calibri"/>
                        <a:ea typeface="Calibri"/>
                        <a:cs typeface="Times New Roman"/>
                      </a:endParaRPr>
                    </a:p>
                  </a:txBody>
                  <a:tcPr/>
                </a:tc>
                <a:tc>
                  <a:txBody>
                    <a:bodyPr/>
                    <a:lstStyle/>
                    <a:p>
                      <a:pPr>
                        <a:lnSpc>
                          <a:spcPct val="107000"/>
                        </a:lnSpc>
                        <a:spcAft>
                          <a:spcPts val="0"/>
                        </a:spcAft>
                      </a:pPr>
                      <a:r>
                        <a:rPr lang="en-GB" sz="800" kern="1200">
                          <a:effectLst/>
                        </a:rPr>
                        <a:t>Not at all</a:t>
                      </a:r>
                      <a:endParaRPr lang="en-GB" sz="1100">
                        <a:effectLst/>
                        <a:latin typeface="Calibri"/>
                        <a:ea typeface="Calibri"/>
                        <a:cs typeface="Times New Roman"/>
                      </a:endParaRPr>
                    </a:p>
                  </a:txBody>
                  <a:tcPr/>
                </a:tc>
                <a:tc>
                  <a:txBody>
                    <a:bodyPr/>
                    <a:lstStyle/>
                    <a:p>
                      <a:pPr>
                        <a:lnSpc>
                          <a:spcPct val="107000"/>
                        </a:lnSpc>
                        <a:spcAft>
                          <a:spcPts val="0"/>
                        </a:spcAft>
                      </a:pPr>
                      <a:r>
                        <a:rPr lang="en-GB" sz="800" kern="1200">
                          <a:effectLst/>
                        </a:rPr>
                        <a:t>minor</a:t>
                      </a:r>
                      <a:endParaRPr lang="en-GB" sz="1100">
                        <a:effectLst/>
                        <a:latin typeface="Calibri"/>
                        <a:ea typeface="Calibri"/>
                        <a:cs typeface="Times New Roman"/>
                      </a:endParaRPr>
                    </a:p>
                  </a:txBody>
                  <a:tcPr/>
                </a:tc>
                <a:tc>
                  <a:txBody>
                    <a:bodyPr/>
                    <a:lstStyle/>
                    <a:p>
                      <a:pPr>
                        <a:lnSpc>
                          <a:spcPct val="107000"/>
                        </a:lnSpc>
                        <a:spcAft>
                          <a:spcPts val="0"/>
                        </a:spcAft>
                      </a:pPr>
                      <a:r>
                        <a:rPr lang="en-GB" sz="800" kern="1200" dirty="0">
                          <a:effectLst/>
                        </a:rPr>
                        <a:t>none</a:t>
                      </a:r>
                      <a:endParaRPr lang="en-GB" sz="1100" dirty="0">
                        <a:effectLst/>
                        <a:latin typeface="Calibri"/>
                        <a:ea typeface="Calibri"/>
                        <a:cs typeface="Times New Roman"/>
                      </a:endParaRPr>
                    </a:p>
                  </a:txBody>
                  <a:tcPr/>
                </a:tc>
                <a:extLst>
                  <a:ext uri="{0D108BD9-81ED-4DB2-BD59-A6C34878D82A}">
                    <a16:rowId xmlns:a16="http://schemas.microsoft.com/office/drawing/2014/main" val="10005"/>
                  </a:ext>
                </a:extLst>
              </a:tr>
            </a:tbl>
          </a:graphicData>
        </a:graphic>
      </p:graphicFrame>
      <p:cxnSp>
        <p:nvCxnSpPr>
          <p:cNvPr id="4" name="Straight Connector 3"/>
          <p:cNvCxnSpPr/>
          <p:nvPr/>
        </p:nvCxnSpPr>
        <p:spPr>
          <a:xfrm>
            <a:off x="327977" y="539552"/>
            <a:ext cx="212217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5" name="TextBox 5"/>
          <p:cNvSpPr txBox="1"/>
          <p:nvPr/>
        </p:nvSpPr>
        <p:spPr>
          <a:xfrm>
            <a:off x="41592" y="408107"/>
            <a:ext cx="1098550" cy="465455"/>
          </a:xfrm>
          <a:prstGeom prst="rect">
            <a:avLst/>
          </a:prstGeom>
          <a:noFill/>
        </p:spPr>
        <p:txBody>
          <a:bodyPr wrap="square" rtlCol="0">
            <a:spAutoFit/>
          </a:bodyPr>
          <a:lstStyle/>
          <a:p>
            <a:pPr>
              <a:spcAft>
                <a:spcPts val="0"/>
              </a:spcAft>
            </a:pPr>
            <a:r>
              <a:rPr lang="en-US" sz="800" b="1" kern="1200">
                <a:solidFill>
                  <a:srgbClr val="000000"/>
                </a:solidFill>
                <a:effectLst/>
                <a:latin typeface="Century Gothic"/>
                <a:ea typeface="Times New Roman"/>
                <a:cs typeface="Times New Roman"/>
              </a:rPr>
              <a:t>0%</a:t>
            </a:r>
            <a:endParaRPr lang="en-GB" sz="1200">
              <a:effectLst/>
              <a:latin typeface="Times New Roman"/>
              <a:ea typeface="Times New Roman"/>
            </a:endParaRPr>
          </a:p>
          <a:p>
            <a:pPr>
              <a:spcAft>
                <a:spcPts val="0"/>
              </a:spcAft>
            </a:pPr>
            <a:r>
              <a:rPr lang="en-US" sz="800" b="1" kern="1200">
                <a:solidFill>
                  <a:srgbClr val="000000"/>
                </a:solidFill>
                <a:effectLst/>
                <a:latin typeface="Century Gothic"/>
                <a:ea typeface="Times New Roman"/>
                <a:cs typeface="Times New Roman"/>
              </a:rPr>
              <a:t>Disagree/ Not significant</a:t>
            </a:r>
            <a:endParaRPr lang="en-GB" sz="1200">
              <a:effectLst/>
              <a:latin typeface="Times New Roman"/>
              <a:ea typeface="Times New Roman"/>
            </a:endParaRPr>
          </a:p>
        </p:txBody>
      </p:sp>
      <p:sp>
        <p:nvSpPr>
          <p:cNvPr id="6" name="TextBox 6"/>
          <p:cNvSpPr txBox="1"/>
          <p:nvPr/>
        </p:nvSpPr>
        <p:spPr>
          <a:xfrm>
            <a:off x="2388552" y="416997"/>
            <a:ext cx="709295" cy="465455"/>
          </a:xfrm>
          <a:prstGeom prst="rect">
            <a:avLst/>
          </a:prstGeom>
          <a:noFill/>
        </p:spPr>
        <p:txBody>
          <a:bodyPr wrap="square" rtlCol="0">
            <a:spAutoFit/>
          </a:bodyPr>
          <a:lstStyle/>
          <a:p>
            <a:pPr>
              <a:spcAft>
                <a:spcPts val="0"/>
              </a:spcAft>
            </a:pPr>
            <a:r>
              <a:rPr lang="en-US" sz="800" b="1" kern="1200">
                <a:solidFill>
                  <a:srgbClr val="000000"/>
                </a:solidFill>
                <a:effectLst/>
                <a:latin typeface="Century Gothic"/>
                <a:ea typeface="Times New Roman"/>
                <a:cs typeface="Times New Roman"/>
              </a:rPr>
              <a:t>100%</a:t>
            </a:r>
            <a:endParaRPr lang="en-GB" sz="1200">
              <a:effectLst/>
              <a:latin typeface="Times New Roman"/>
              <a:ea typeface="Times New Roman"/>
            </a:endParaRPr>
          </a:p>
          <a:p>
            <a:pPr>
              <a:spcAft>
                <a:spcPts val="0"/>
              </a:spcAft>
            </a:pPr>
            <a:r>
              <a:rPr lang="en-US" sz="800" b="1" kern="1200">
                <a:solidFill>
                  <a:srgbClr val="000000"/>
                </a:solidFill>
                <a:effectLst/>
                <a:latin typeface="Century Gothic"/>
                <a:ea typeface="Times New Roman"/>
                <a:cs typeface="Times New Roman"/>
              </a:rPr>
              <a:t>Agree/ significant</a:t>
            </a:r>
            <a:endParaRPr lang="en-GB" sz="1200">
              <a:effectLst/>
              <a:latin typeface="Times New Roman"/>
              <a:ea typeface="Times New Roman"/>
            </a:endParaRPr>
          </a:p>
        </p:txBody>
      </p:sp>
      <p:cxnSp>
        <p:nvCxnSpPr>
          <p:cNvPr id="9" name="Straight Connector 8"/>
          <p:cNvCxnSpPr/>
          <p:nvPr/>
        </p:nvCxnSpPr>
        <p:spPr>
          <a:xfrm>
            <a:off x="3097847" y="0"/>
            <a:ext cx="0" cy="9144000"/>
          </a:xfrm>
          <a:prstGeom prst="line">
            <a:avLst/>
          </a:prstGeom>
        </p:spPr>
        <p:style>
          <a:lnRef idx="2">
            <a:schemeClr val="dk1"/>
          </a:lnRef>
          <a:fillRef idx="0">
            <a:schemeClr val="dk1"/>
          </a:fillRef>
          <a:effectRef idx="1">
            <a:schemeClr val="dk1"/>
          </a:effectRef>
          <a:fontRef idx="minor">
            <a:schemeClr val="tx1"/>
          </a:fontRef>
        </p:style>
      </p:cxnSp>
      <p:pic>
        <p:nvPicPr>
          <p:cNvPr id="1025" name="Picture 1"/>
          <p:cNvPicPr>
            <a:picLocks noChangeAspect="1" noChangeArrowheads="1"/>
          </p:cNvPicPr>
          <p:nvPr/>
        </p:nvPicPr>
        <p:blipFill rotWithShape="1">
          <a:blip r:embed="rId3">
            <a:extLst>
              <a:ext uri="{28A0092B-C50C-407E-A947-70E740481C1C}">
                <a14:useLocalDpi xmlns:a14="http://schemas.microsoft.com/office/drawing/2010/main" val="0"/>
              </a:ext>
            </a:extLst>
          </a:blip>
          <a:srcRect l="32188" t="16297" r="28750" b="26296"/>
          <a:stretch/>
        </p:blipFill>
        <p:spPr bwMode="auto">
          <a:xfrm>
            <a:off x="3108151" y="323528"/>
            <a:ext cx="3705225" cy="393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itle 2"/>
          <p:cNvSpPr txBox="1">
            <a:spLocks/>
          </p:cNvSpPr>
          <p:nvPr/>
        </p:nvSpPr>
        <p:spPr>
          <a:xfrm>
            <a:off x="3097847" y="-69307"/>
            <a:ext cx="3715327" cy="392835"/>
          </a:xfrm>
          <a:prstGeom prst="rect">
            <a:avLst/>
          </a:prstGeom>
        </p:spPr>
        <p:txBody>
          <a:bodyPr/>
          <a:lstStyle>
            <a:lvl1pPr algn="ctr" defTabSz="1219170" rtl="0" eaLnBrk="1" latinLnBrk="0" hangingPunct="1">
              <a:spcBef>
                <a:spcPct val="0"/>
              </a:spcBef>
              <a:buNone/>
              <a:defRPr sz="5867" kern="1200">
                <a:solidFill>
                  <a:schemeClr val="tx1"/>
                </a:solidFill>
                <a:latin typeface="+mj-lt"/>
                <a:ea typeface="+mj-ea"/>
                <a:cs typeface="+mj-cs"/>
              </a:defRPr>
            </a:lvl1pPr>
          </a:lstStyle>
          <a:p>
            <a:r>
              <a:rPr lang="en-GB" sz="2400" b="1" u="sng" dirty="0" smtClean="0">
                <a:ea typeface="Verdana" panose="020B0604030504040204" pitchFamily="34" charset="0"/>
                <a:cs typeface="Verdana" panose="020B0604030504040204" pitchFamily="34" charset="0"/>
              </a:rPr>
              <a:t>Exam structure</a:t>
            </a:r>
            <a:endParaRPr lang="en-GB" sz="4400" b="1" u="sng" dirty="0"/>
          </a:p>
        </p:txBody>
      </p:sp>
      <p:sp>
        <p:nvSpPr>
          <p:cNvPr id="11" name="Rectangle 10"/>
          <p:cNvSpPr/>
          <p:nvPr/>
        </p:nvSpPr>
        <p:spPr>
          <a:xfrm>
            <a:off x="3097846" y="4132976"/>
            <a:ext cx="3715327" cy="4909036"/>
          </a:xfrm>
          <a:prstGeom prst="rect">
            <a:avLst/>
          </a:prstGeom>
        </p:spPr>
        <p:txBody>
          <a:bodyPr wrap="square">
            <a:spAutoFit/>
          </a:bodyPr>
          <a:lstStyle/>
          <a:p>
            <a:pPr algn="ctr"/>
            <a:r>
              <a:rPr lang="en-GB" sz="1600" b="1" u="sng" dirty="0"/>
              <a:t>Command words – common errors </a:t>
            </a:r>
            <a:endParaRPr lang="en-GB" sz="1600" u="sng" dirty="0"/>
          </a:p>
          <a:p>
            <a:r>
              <a:rPr lang="en-GB" sz="900" dirty="0" smtClean="0"/>
              <a:t>It </a:t>
            </a:r>
            <a:r>
              <a:rPr lang="en-GB" sz="900" dirty="0"/>
              <a:t>is not uncommon for students to confuse the meanings and demands of different command </a:t>
            </a:r>
            <a:r>
              <a:rPr lang="en-GB" sz="900" dirty="0" smtClean="0"/>
              <a:t>words. Below identifies </a:t>
            </a:r>
            <a:r>
              <a:rPr lang="en-GB" sz="900" dirty="0"/>
              <a:t>some of the more frequent errors </a:t>
            </a:r>
            <a:r>
              <a:rPr lang="en-GB" sz="900" dirty="0" smtClean="0"/>
              <a:t>.</a:t>
            </a:r>
            <a:endParaRPr lang="en-GB" sz="900" dirty="0"/>
          </a:p>
          <a:p>
            <a:pPr algn="ctr"/>
            <a:r>
              <a:rPr lang="en-GB" sz="900" b="1" u="sng" dirty="0"/>
              <a:t>‘Assess’ and ‘Evaluate’ </a:t>
            </a:r>
          </a:p>
          <a:p>
            <a:pPr marL="171450" indent="-171450">
              <a:buFont typeface="Wingdings" panose="05000000000000000000" pitchFamily="2" charset="2"/>
              <a:buChar char="v"/>
            </a:pPr>
            <a:r>
              <a:rPr lang="en-GB" sz="900" dirty="0" smtClean="0"/>
              <a:t> </a:t>
            </a:r>
            <a:r>
              <a:rPr lang="en-GB" sz="900" dirty="0"/>
              <a:t>‘Assess’ is used for extended writing questions in which </a:t>
            </a:r>
            <a:r>
              <a:rPr lang="en-GB" sz="900" dirty="0" smtClean="0"/>
              <a:t>you are </a:t>
            </a:r>
            <a:r>
              <a:rPr lang="en-GB" sz="900" dirty="0"/>
              <a:t>required to use evidence from located examples or a case study to determine the relative significance of something. This is done by considering all the factors and identifying which are the most important; for example, the relative impact of two things or the extent to which something happens in different circumstances. ‘Assess’ does </a:t>
            </a:r>
            <a:r>
              <a:rPr lang="en-GB" sz="900" b="1" dirty="0"/>
              <a:t>not </a:t>
            </a:r>
            <a:r>
              <a:rPr lang="en-GB" sz="900" dirty="0"/>
              <a:t>require a conclusion although ‘Assess the importance of…’ or ‘Assess the relative importance of…’ might lead students to a clear conclusion. </a:t>
            </a:r>
          </a:p>
          <a:p>
            <a:pPr marL="171450" indent="-171450">
              <a:buFont typeface="Wingdings" panose="05000000000000000000" pitchFamily="2" charset="2"/>
              <a:buChar char="v"/>
            </a:pPr>
            <a:r>
              <a:rPr lang="en-GB" sz="900" dirty="0" smtClean="0"/>
              <a:t> </a:t>
            </a:r>
            <a:r>
              <a:rPr lang="en-GB" sz="900" dirty="0"/>
              <a:t>‘Evaluate’ is used for extended writing questions in which </a:t>
            </a:r>
            <a:r>
              <a:rPr lang="en-GB" sz="900" dirty="0" smtClean="0"/>
              <a:t>you must </a:t>
            </a:r>
            <a:r>
              <a:rPr lang="en-GB" sz="900" dirty="0"/>
              <a:t>appraise things by measuring the value or success of something and ultimately </a:t>
            </a:r>
            <a:r>
              <a:rPr lang="en-GB" sz="900" b="1" dirty="0"/>
              <a:t>come to a substantiated judgement/conclusion</a:t>
            </a:r>
            <a:r>
              <a:rPr lang="en-GB" sz="900" dirty="0"/>
              <a:t>. This is done by analysing and reviewing information and then bringing it together to develop a definitive conclusion, substantiated by drawing on evidence such as advantages, disadvantages, strengths, weaknesses, alternatives and relevant data / details from located examples and/or a case study. In other words, the student will come ‘to a view’ and offer evidence to support that ‘view’. Evaluation will be judgmental but not necessarily unequivocal. Recognising that there is always a counter-argument available is an important part of evaluation. </a:t>
            </a:r>
            <a:endParaRPr lang="en-GB" sz="900" dirty="0" smtClean="0"/>
          </a:p>
          <a:p>
            <a:endParaRPr lang="en-GB" sz="900" dirty="0"/>
          </a:p>
          <a:p>
            <a:pPr algn="ctr"/>
            <a:r>
              <a:rPr lang="en-GB" sz="900" b="1" u="sng" dirty="0"/>
              <a:t>Analyse </a:t>
            </a:r>
          </a:p>
          <a:p>
            <a:r>
              <a:rPr lang="en-GB" sz="900" dirty="0" smtClean="0"/>
              <a:t>Although </a:t>
            </a:r>
            <a:r>
              <a:rPr lang="en-GB" sz="900" dirty="0"/>
              <a:t>only used as a command word for Paper 3, nonetheless in some 6-mark ‘Explain’ questions, 12-mark ‘Assess’ questions or 20-mark ‘Evaluate’ questions </a:t>
            </a:r>
            <a:r>
              <a:rPr lang="en-GB" sz="900" dirty="0" smtClean="0"/>
              <a:t>you </a:t>
            </a:r>
            <a:r>
              <a:rPr lang="en-GB" sz="900" dirty="0"/>
              <a:t>are offered resources and asked to ‘Study’ or ‘Use’ information from the Resource Booklet, which is in each case, unfamiliar to </a:t>
            </a:r>
            <a:r>
              <a:rPr lang="en-GB" sz="900" dirty="0" smtClean="0"/>
              <a:t>you. </a:t>
            </a:r>
            <a:r>
              <a:rPr lang="en-GB" sz="900" dirty="0"/>
              <a:t>This instruction to ‘Study’ is an instruction to extract information from these resources which </a:t>
            </a:r>
            <a:r>
              <a:rPr lang="en-GB" sz="900" dirty="0" smtClean="0"/>
              <a:t>you </a:t>
            </a:r>
            <a:r>
              <a:rPr lang="en-GB" sz="900" dirty="0"/>
              <a:t>can then interpret using </a:t>
            </a:r>
            <a:r>
              <a:rPr lang="en-GB" sz="900" dirty="0" smtClean="0"/>
              <a:t>your </a:t>
            </a:r>
            <a:r>
              <a:rPr lang="en-GB" sz="900" dirty="0"/>
              <a:t>understanding of the topic. </a:t>
            </a:r>
          </a:p>
        </p:txBody>
      </p:sp>
    </p:spTree>
    <p:extLst>
      <p:ext uri="{BB962C8B-B14F-4D97-AF65-F5344CB8AC3E}">
        <p14:creationId xmlns:p14="http://schemas.microsoft.com/office/powerpoint/2010/main" val="20064653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01D1E8D-17DD-4071-B546-971927916420}"/>
              </a:ext>
            </a:extLst>
          </p:cNvPr>
          <p:cNvGraphicFramePr>
            <a:graphicFrameLocks noGrp="1"/>
          </p:cNvGraphicFramePr>
          <p:nvPr>
            <p:extLst>
              <p:ext uri="{D42A27DB-BD31-4B8C-83A1-F6EECF244321}">
                <p14:modId xmlns:p14="http://schemas.microsoft.com/office/powerpoint/2010/main" val="1691277232"/>
              </p:ext>
            </p:extLst>
          </p:nvPr>
        </p:nvGraphicFramePr>
        <p:xfrm>
          <a:off x="260647" y="454599"/>
          <a:ext cx="6336704" cy="2605233"/>
        </p:xfrm>
        <a:graphic>
          <a:graphicData uri="http://schemas.openxmlformats.org/drawingml/2006/table">
            <a:tbl>
              <a:tblPr firstRow="1" bandRow="1">
                <a:tableStyleId>{5940675A-B579-460E-94D1-54222C63F5DA}</a:tableStyleId>
              </a:tblPr>
              <a:tblGrid>
                <a:gridCol w="687398">
                  <a:extLst>
                    <a:ext uri="{9D8B030D-6E8A-4147-A177-3AD203B41FA5}">
                      <a16:colId xmlns:a16="http://schemas.microsoft.com/office/drawing/2014/main" val="122908378"/>
                    </a:ext>
                  </a:extLst>
                </a:gridCol>
                <a:gridCol w="535496">
                  <a:extLst>
                    <a:ext uri="{9D8B030D-6E8A-4147-A177-3AD203B41FA5}">
                      <a16:colId xmlns:a16="http://schemas.microsoft.com/office/drawing/2014/main" val="127013699"/>
                    </a:ext>
                  </a:extLst>
                </a:gridCol>
                <a:gridCol w="844313">
                  <a:extLst>
                    <a:ext uri="{9D8B030D-6E8A-4147-A177-3AD203B41FA5}">
                      <a16:colId xmlns:a16="http://schemas.microsoft.com/office/drawing/2014/main" val="848637199"/>
                    </a:ext>
                  </a:extLst>
                </a:gridCol>
                <a:gridCol w="1389178">
                  <a:extLst>
                    <a:ext uri="{9D8B030D-6E8A-4147-A177-3AD203B41FA5}">
                      <a16:colId xmlns:a16="http://schemas.microsoft.com/office/drawing/2014/main" val="3918872926"/>
                    </a:ext>
                  </a:extLst>
                </a:gridCol>
                <a:gridCol w="2880319">
                  <a:extLst>
                    <a:ext uri="{9D8B030D-6E8A-4147-A177-3AD203B41FA5}">
                      <a16:colId xmlns:a16="http://schemas.microsoft.com/office/drawing/2014/main" val="4012339647"/>
                    </a:ext>
                  </a:extLst>
                </a:gridCol>
              </a:tblGrid>
              <a:tr h="395316">
                <a:tc>
                  <a:txBody>
                    <a:bodyPr/>
                    <a:lstStyle/>
                    <a:p>
                      <a:pPr algn="ctr"/>
                      <a:r>
                        <a:rPr lang="en-GB" sz="900" b="1" u="sng" dirty="0">
                          <a:effectLst>
                            <a:outerShdw blurRad="38100" dist="38100" dir="2700000" algn="tl">
                              <a:srgbClr val="000000">
                                <a:alpha val="43137"/>
                              </a:srgbClr>
                            </a:outerShdw>
                          </a:effectLst>
                        </a:rPr>
                        <a:t>Section</a:t>
                      </a:r>
                      <a:endParaRPr lang="en-GB" sz="900" b="1" u="sng" dirty="0">
                        <a:effectLst>
                          <a:outerShdw blurRad="38100" dist="38100" dir="2700000" algn="tl">
                            <a:srgbClr val="000000">
                              <a:alpha val="43137"/>
                            </a:srgbClr>
                          </a:outerShdw>
                        </a:effectLst>
                        <a:latin typeface="+mn-lt"/>
                        <a:ea typeface="Verdana" panose="020B0604030504040204" pitchFamily="34" charset="0"/>
                        <a:cs typeface="Verdana" panose="020B0604030504040204" pitchFamily="34" charset="0"/>
                      </a:endParaRPr>
                    </a:p>
                  </a:txBody>
                  <a:tcPr/>
                </a:tc>
                <a:tc>
                  <a:txBody>
                    <a:bodyPr/>
                    <a:lstStyle/>
                    <a:p>
                      <a:pPr algn="ctr"/>
                      <a:r>
                        <a:rPr lang="en-GB" sz="900" b="1" u="sng" dirty="0" smtClean="0">
                          <a:effectLst>
                            <a:outerShdw blurRad="38100" dist="38100" dir="2700000" algn="tl">
                              <a:srgbClr val="000000">
                                <a:alpha val="43137"/>
                              </a:srgbClr>
                            </a:outerShdw>
                          </a:effectLst>
                        </a:rPr>
                        <a:t>Marks</a:t>
                      </a:r>
                      <a:endParaRPr lang="en-GB" sz="900" b="1" u="sng" dirty="0">
                        <a:effectLst>
                          <a:outerShdw blurRad="38100" dist="38100" dir="2700000" algn="tl">
                            <a:srgbClr val="000000">
                              <a:alpha val="43137"/>
                            </a:srgbClr>
                          </a:outerShdw>
                        </a:effectLst>
                        <a:latin typeface="+mn-lt"/>
                        <a:ea typeface="Verdana" panose="020B0604030504040204" pitchFamily="34" charset="0"/>
                        <a:cs typeface="Verdana" panose="020B0604030504040204" pitchFamily="34" charset="0"/>
                      </a:endParaRPr>
                    </a:p>
                  </a:txBody>
                  <a:tcPr/>
                </a:tc>
                <a:tc>
                  <a:txBody>
                    <a:bodyPr/>
                    <a:lstStyle/>
                    <a:p>
                      <a:pPr algn="ctr"/>
                      <a:r>
                        <a:rPr lang="en-GB" sz="900" b="1" u="sng" dirty="0" smtClean="0">
                          <a:effectLst>
                            <a:outerShdw blurRad="38100" dist="38100" dir="2700000" algn="tl">
                              <a:srgbClr val="000000">
                                <a:alpha val="43137"/>
                              </a:srgbClr>
                            </a:outerShdw>
                          </a:effectLst>
                        </a:rPr>
                        <a:t>Question </a:t>
                      </a:r>
                      <a:r>
                        <a:rPr lang="en-GB" sz="900" b="1" u="sng" dirty="0">
                          <a:effectLst>
                            <a:outerShdw blurRad="38100" dist="38100" dir="2700000" algn="tl">
                              <a:srgbClr val="000000">
                                <a:alpha val="43137"/>
                              </a:srgbClr>
                            </a:outerShdw>
                          </a:effectLst>
                        </a:rPr>
                        <a:t>Type</a:t>
                      </a:r>
                      <a:endParaRPr lang="en-GB" sz="900" b="1" u="sng" dirty="0">
                        <a:effectLst>
                          <a:outerShdw blurRad="38100" dist="38100" dir="2700000" algn="tl">
                            <a:srgbClr val="000000">
                              <a:alpha val="43137"/>
                            </a:srgbClr>
                          </a:outerShdw>
                        </a:effectLst>
                        <a:latin typeface="+mn-lt"/>
                        <a:ea typeface="Verdana" panose="020B0604030504040204" pitchFamily="34" charset="0"/>
                        <a:cs typeface="Verdana" panose="020B0604030504040204" pitchFamily="34" charset="0"/>
                      </a:endParaRPr>
                    </a:p>
                  </a:txBody>
                  <a:tcPr/>
                </a:tc>
                <a:tc>
                  <a:txBody>
                    <a:bodyPr/>
                    <a:lstStyle/>
                    <a:p>
                      <a:pPr algn="ctr"/>
                      <a:r>
                        <a:rPr lang="en-GB" sz="900" b="1" u="sng" dirty="0" smtClean="0">
                          <a:effectLst>
                            <a:outerShdw blurRad="38100" dist="38100" dir="2700000" algn="tl">
                              <a:srgbClr val="000000">
                                <a:alpha val="43137"/>
                              </a:srgbClr>
                            </a:outerShdw>
                          </a:effectLst>
                        </a:rPr>
                        <a:t>Question number </a:t>
                      </a:r>
                      <a:endParaRPr lang="en-GB" sz="900" b="1" u="sng" dirty="0">
                        <a:effectLst>
                          <a:outerShdw blurRad="38100" dist="38100" dir="2700000" algn="tl">
                            <a:srgbClr val="000000">
                              <a:alpha val="43137"/>
                            </a:srgbClr>
                          </a:outerShdw>
                        </a:effectLst>
                        <a:latin typeface="+mn-lt"/>
                        <a:ea typeface="Verdana" panose="020B0604030504040204" pitchFamily="34" charset="0"/>
                        <a:cs typeface="Verdana" panose="020B0604030504040204" pitchFamily="34" charset="0"/>
                      </a:endParaRPr>
                    </a:p>
                  </a:txBody>
                  <a:tcPr/>
                </a:tc>
                <a:tc>
                  <a:txBody>
                    <a:bodyPr/>
                    <a:lstStyle/>
                    <a:p>
                      <a:pPr algn="ctr"/>
                      <a:r>
                        <a:rPr lang="en-GB" sz="900" b="1" u="sng" dirty="0">
                          <a:effectLst>
                            <a:outerShdw blurRad="38100" dist="38100" dir="2700000" algn="tl">
                              <a:srgbClr val="000000">
                                <a:alpha val="43137"/>
                              </a:srgbClr>
                            </a:outerShdw>
                          </a:effectLst>
                        </a:rPr>
                        <a:t>Notes</a:t>
                      </a:r>
                      <a:endParaRPr lang="en-GB" sz="900" b="1" u="sng" dirty="0">
                        <a:effectLst>
                          <a:outerShdw blurRad="38100" dist="38100" dir="2700000" algn="tl">
                            <a:srgbClr val="000000">
                              <a:alpha val="43137"/>
                            </a:srgbClr>
                          </a:outerShdw>
                        </a:effectLst>
                        <a:latin typeface="+mn-lt"/>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3148931283"/>
                  </a:ext>
                </a:extLst>
              </a:tr>
              <a:tr h="1049104">
                <a:tc>
                  <a:txBody>
                    <a:bodyPr/>
                    <a:lstStyle/>
                    <a:p>
                      <a:pPr algn="ctr"/>
                      <a:r>
                        <a:rPr lang="en-GB" sz="900" dirty="0"/>
                        <a:t>A</a:t>
                      </a:r>
                      <a:endParaRPr lang="en-GB" sz="900" dirty="0">
                        <a:latin typeface="+mn-lt"/>
                        <a:ea typeface="Verdana" panose="020B0604030504040204" pitchFamily="34" charset="0"/>
                        <a:cs typeface="Verdana" panose="020B0604030504040204" pitchFamily="34" charset="0"/>
                      </a:endParaRPr>
                    </a:p>
                  </a:txBody>
                  <a:tcPr/>
                </a:tc>
                <a:tc>
                  <a:txBody>
                    <a:bodyPr/>
                    <a:lstStyle/>
                    <a:p>
                      <a:pPr algn="ctr"/>
                      <a:r>
                        <a:rPr lang="en-GB" sz="900" dirty="0"/>
                        <a:t>12</a:t>
                      </a:r>
                    </a:p>
                    <a:p>
                      <a:pPr algn="ctr"/>
                      <a:endParaRPr lang="en-GB" sz="900" dirty="0"/>
                    </a:p>
                    <a:p>
                      <a:pPr algn="ctr"/>
                      <a:endParaRPr lang="en-GB" sz="900" dirty="0"/>
                    </a:p>
                    <a:p>
                      <a:pPr algn="ctr"/>
                      <a:endParaRPr lang="en-GB" sz="900" dirty="0">
                        <a:latin typeface="+mn-lt"/>
                        <a:ea typeface="Verdana" panose="020B0604030504040204" pitchFamily="34" charset="0"/>
                        <a:cs typeface="Verdana" panose="020B0604030504040204" pitchFamily="34" charset="0"/>
                      </a:endParaRPr>
                    </a:p>
                  </a:txBody>
                  <a:tcPr/>
                </a:tc>
                <a:tc>
                  <a:txBody>
                    <a:bodyPr/>
                    <a:lstStyle/>
                    <a:p>
                      <a:pPr algn="ctr"/>
                      <a:r>
                        <a:rPr lang="en-GB" sz="900" dirty="0"/>
                        <a:t>Short open response</a:t>
                      </a:r>
                      <a:endParaRPr lang="en-GB" sz="900" dirty="0">
                        <a:latin typeface="+mn-lt"/>
                        <a:ea typeface="Verdana" panose="020B0604030504040204" pitchFamily="34" charset="0"/>
                        <a:cs typeface="Verdana" panose="020B0604030504040204" pitchFamily="34" charset="0"/>
                      </a:endParaRPr>
                    </a:p>
                  </a:txBody>
                  <a:tcPr/>
                </a:tc>
                <a:tc>
                  <a:txBody>
                    <a:bodyPr/>
                    <a:lstStyle/>
                    <a:p>
                      <a:pPr algn="ctr"/>
                      <a:r>
                        <a:rPr lang="en-GB" sz="900" dirty="0"/>
                        <a:t>Q1 – Q3</a:t>
                      </a:r>
                    </a:p>
                    <a:p>
                      <a:pPr algn="ctr"/>
                      <a:endParaRPr lang="en-GB" sz="900" dirty="0"/>
                    </a:p>
                    <a:p>
                      <a:pPr algn="ctr"/>
                      <a:endParaRPr lang="en-GB" sz="900" dirty="0"/>
                    </a:p>
                    <a:p>
                      <a:pPr algn="ctr"/>
                      <a:endParaRPr lang="en-GB" sz="900" dirty="0"/>
                    </a:p>
                    <a:p>
                      <a:pPr algn="ctr"/>
                      <a:endParaRPr lang="en-GB" sz="900" dirty="0"/>
                    </a:p>
                    <a:p>
                      <a:pPr algn="ctr"/>
                      <a:endParaRPr lang="en-GB" sz="900" dirty="0">
                        <a:latin typeface="+mn-lt"/>
                        <a:ea typeface="Verdana" panose="020B0604030504040204" pitchFamily="34" charset="0"/>
                        <a:cs typeface="Verdana" panose="020B0604030504040204" pitchFamily="34" charset="0"/>
                      </a:endParaRPr>
                    </a:p>
                  </a:txBody>
                  <a:tcPr/>
                </a:tc>
                <a:tc>
                  <a:txBody>
                    <a:bodyPr/>
                    <a:lstStyle/>
                    <a:p>
                      <a:pPr marL="285750" indent="-285750">
                        <a:buFont typeface="Arial" panose="020B0604020202020204" pitchFamily="34" charset="0"/>
                        <a:buChar char="•"/>
                      </a:pPr>
                      <a:r>
                        <a:rPr lang="en-GB" sz="900" dirty="0"/>
                        <a:t>1 K and U based ‘Explain..’ question – usually 4 marks</a:t>
                      </a:r>
                    </a:p>
                    <a:p>
                      <a:pPr marL="285750" indent="-285750">
                        <a:buFont typeface="Arial" panose="020B0604020202020204" pitchFamily="34" charset="0"/>
                        <a:buChar char="•"/>
                      </a:pPr>
                      <a:r>
                        <a:rPr lang="en-GB" sz="900" dirty="0"/>
                        <a:t>1 question examining quantitative skills – usually 4 marks</a:t>
                      </a:r>
                    </a:p>
                    <a:p>
                      <a:pPr marL="285750" indent="-285750">
                        <a:buFont typeface="Arial" panose="020B0604020202020204" pitchFamily="34" charset="0"/>
                        <a:buChar char="•"/>
                      </a:pPr>
                      <a:r>
                        <a:rPr lang="en-GB" sz="900" dirty="0"/>
                        <a:t>1 question requiring some analysis – may</a:t>
                      </a:r>
                      <a:r>
                        <a:rPr lang="en-GB" sz="900" baseline="0" dirty="0"/>
                        <a:t> use the command words </a:t>
                      </a:r>
                      <a:r>
                        <a:rPr lang="en-GB" sz="900" dirty="0"/>
                        <a:t>‘Explain’ or ‘Suggest’. – usually 4 marks</a:t>
                      </a:r>
                      <a:endParaRPr lang="en-GB" sz="900" dirty="0">
                        <a:latin typeface="+mn-lt"/>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4132431216"/>
                  </a:ext>
                </a:extLst>
              </a:tr>
              <a:tr h="381117">
                <a:tc>
                  <a:txBody>
                    <a:bodyPr/>
                    <a:lstStyle/>
                    <a:p>
                      <a:pPr algn="ctr"/>
                      <a:r>
                        <a:rPr lang="en-GB" sz="900" dirty="0"/>
                        <a:t>B</a:t>
                      </a:r>
                      <a:endParaRPr lang="en-GB" sz="900" dirty="0">
                        <a:latin typeface="+mn-lt"/>
                        <a:ea typeface="Verdana" panose="020B0604030504040204" pitchFamily="34" charset="0"/>
                        <a:cs typeface="Verdana" panose="020B0604030504040204" pitchFamily="34" charset="0"/>
                      </a:endParaRPr>
                    </a:p>
                  </a:txBody>
                  <a:tcPr/>
                </a:tc>
                <a:tc>
                  <a:txBody>
                    <a:bodyPr/>
                    <a:lstStyle/>
                    <a:p>
                      <a:pPr algn="ctr"/>
                      <a:r>
                        <a:rPr lang="en-GB" sz="900" dirty="0"/>
                        <a:t>16</a:t>
                      </a:r>
                      <a:endParaRPr lang="en-GB" sz="900" dirty="0">
                        <a:latin typeface="+mn-lt"/>
                        <a:ea typeface="Verdana" panose="020B0604030504040204" pitchFamily="34" charset="0"/>
                        <a:cs typeface="Verdana" panose="020B0604030504040204" pitchFamily="34" charset="0"/>
                      </a:endParaRPr>
                    </a:p>
                  </a:txBody>
                  <a:tcPr/>
                </a:tc>
                <a:tc>
                  <a:txBody>
                    <a:bodyPr/>
                    <a:lstStyle/>
                    <a:p>
                      <a:pPr algn="ctr"/>
                      <a:r>
                        <a:rPr lang="en-GB" sz="900" dirty="0"/>
                        <a:t>Shorter ‘mini-essays’</a:t>
                      </a:r>
                      <a:endParaRPr lang="en-GB" sz="900" b="0" dirty="0">
                        <a:latin typeface="+mn-lt"/>
                        <a:ea typeface="Verdana" panose="020B0604030504040204" pitchFamily="34" charset="0"/>
                        <a:cs typeface="Verdana" panose="020B0604030504040204" pitchFamily="34" charset="0"/>
                      </a:endParaRPr>
                    </a:p>
                  </a:txBody>
                  <a:tcPr/>
                </a:tc>
                <a:tc>
                  <a:txBody>
                    <a:bodyPr/>
                    <a:lstStyle/>
                    <a:p>
                      <a:pPr algn="ctr"/>
                      <a:r>
                        <a:rPr lang="en-GB" sz="900" dirty="0"/>
                        <a:t>Q4 &amp; Q5</a:t>
                      </a:r>
                      <a:endParaRPr lang="en-GB" sz="900" dirty="0">
                        <a:latin typeface="+mn-lt"/>
                        <a:ea typeface="Verdana" panose="020B0604030504040204" pitchFamily="34" charset="0"/>
                        <a:cs typeface="Verdana" panose="020B0604030504040204" pitchFamily="34" charset="0"/>
                      </a:endParaRPr>
                    </a:p>
                  </a:txBody>
                  <a:tcPr/>
                </a:tc>
                <a:tc>
                  <a:txBody>
                    <a:bodyPr/>
                    <a:lstStyle/>
                    <a:p>
                      <a:pPr marL="285750" indent="-285750">
                        <a:buFont typeface="Arial" panose="020B0604020202020204" pitchFamily="34" charset="0"/>
                        <a:buChar char="•"/>
                      </a:pPr>
                      <a:r>
                        <a:rPr lang="en-GB" sz="900" dirty="0"/>
                        <a:t>2 </a:t>
                      </a:r>
                      <a:r>
                        <a:rPr lang="en-GB" sz="900" dirty="0" smtClean="0"/>
                        <a:t>x 8-mark </a:t>
                      </a:r>
                      <a:r>
                        <a:rPr lang="en-GB" sz="900" dirty="0"/>
                        <a:t>mini-essays using command ‘Analyse’ based on data in the Resource Booklet</a:t>
                      </a:r>
                      <a:endParaRPr lang="en-GB" sz="900" dirty="0">
                        <a:latin typeface="+mn-lt"/>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3032060736"/>
                  </a:ext>
                </a:extLst>
              </a:tr>
              <a:tr h="696547">
                <a:tc>
                  <a:txBody>
                    <a:bodyPr/>
                    <a:lstStyle/>
                    <a:p>
                      <a:pPr algn="ctr"/>
                      <a:r>
                        <a:rPr lang="en-GB" sz="900" dirty="0"/>
                        <a:t>C</a:t>
                      </a:r>
                      <a:endParaRPr lang="en-GB" sz="900" dirty="0">
                        <a:latin typeface="+mn-lt"/>
                        <a:ea typeface="Verdana" panose="020B0604030504040204" pitchFamily="34" charset="0"/>
                        <a:cs typeface="Verdana" panose="020B0604030504040204" pitchFamily="34" charset="0"/>
                      </a:endParaRPr>
                    </a:p>
                  </a:txBody>
                  <a:tcPr/>
                </a:tc>
                <a:tc>
                  <a:txBody>
                    <a:bodyPr/>
                    <a:lstStyle/>
                    <a:p>
                      <a:pPr algn="ctr"/>
                      <a:r>
                        <a:rPr lang="en-GB" sz="900" dirty="0"/>
                        <a:t>42</a:t>
                      </a:r>
                      <a:endParaRPr lang="en-GB" sz="900" dirty="0">
                        <a:latin typeface="+mn-lt"/>
                        <a:ea typeface="Verdana" panose="020B0604030504040204" pitchFamily="34" charset="0"/>
                        <a:cs typeface="Verdana" panose="020B0604030504040204" pitchFamily="34" charset="0"/>
                      </a:endParaRPr>
                    </a:p>
                  </a:txBody>
                  <a:tcPr/>
                </a:tc>
                <a:tc>
                  <a:txBody>
                    <a:bodyPr/>
                    <a:lstStyle/>
                    <a:p>
                      <a:pPr algn="ctr"/>
                      <a:r>
                        <a:rPr lang="en-GB" sz="900" dirty="0"/>
                        <a:t>Longer essays</a:t>
                      </a:r>
                      <a:endParaRPr lang="en-GB" sz="900" dirty="0">
                        <a:latin typeface="+mn-lt"/>
                        <a:ea typeface="Verdana" panose="020B0604030504040204" pitchFamily="34" charset="0"/>
                        <a:cs typeface="Verdana" panose="020B0604030504040204" pitchFamily="34" charset="0"/>
                      </a:endParaRPr>
                    </a:p>
                  </a:txBody>
                  <a:tcPr/>
                </a:tc>
                <a:tc>
                  <a:txBody>
                    <a:bodyPr/>
                    <a:lstStyle/>
                    <a:p>
                      <a:pPr algn="ctr"/>
                      <a:r>
                        <a:rPr lang="en-GB" sz="900" dirty="0"/>
                        <a:t>Q6</a:t>
                      </a:r>
                    </a:p>
                    <a:p>
                      <a:pPr algn="ctr"/>
                      <a:endParaRPr lang="en-GB" sz="900" dirty="0"/>
                    </a:p>
                    <a:p>
                      <a:pPr algn="ctr"/>
                      <a:endParaRPr lang="en-GB" sz="900" dirty="0"/>
                    </a:p>
                    <a:p>
                      <a:pPr algn="ctr"/>
                      <a:endParaRPr lang="en-GB" sz="900" dirty="0"/>
                    </a:p>
                    <a:p>
                      <a:pPr algn="ctr"/>
                      <a:r>
                        <a:rPr lang="en-GB" sz="900" dirty="0"/>
                        <a:t>Q7</a:t>
                      </a:r>
                      <a:endParaRPr lang="en-GB" sz="900" dirty="0">
                        <a:latin typeface="+mn-lt"/>
                        <a:ea typeface="Verdana" panose="020B0604030504040204" pitchFamily="34" charset="0"/>
                        <a:cs typeface="Verdana" panose="020B0604030504040204" pitchFamily="34" charset="0"/>
                      </a:endParaRPr>
                    </a:p>
                  </a:txBody>
                  <a:tcPr/>
                </a:tc>
                <a:tc>
                  <a:txBody>
                    <a:bodyPr/>
                    <a:lstStyle/>
                    <a:p>
                      <a:pPr marL="285750" indent="-285750">
                        <a:buFont typeface="Arial" panose="020B0604020202020204" pitchFamily="34" charset="0"/>
                        <a:buChar char="•"/>
                      </a:pPr>
                      <a:r>
                        <a:rPr lang="en-GB" sz="900" dirty="0"/>
                        <a:t>1 </a:t>
                      </a:r>
                      <a:r>
                        <a:rPr lang="en-GB" sz="900" dirty="0" smtClean="0"/>
                        <a:t>x 18 </a:t>
                      </a:r>
                      <a:r>
                        <a:rPr lang="en-GB" sz="900" dirty="0"/>
                        <a:t>mark essay based on AO3 ‘reading’ of  Resource Booklet but also AO1 and AO2</a:t>
                      </a:r>
                    </a:p>
                    <a:p>
                      <a:pPr marL="285750" indent="-285750">
                        <a:buFont typeface="Arial" panose="020B0604020202020204" pitchFamily="34" charset="0"/>
                        <a:buChar char="•"/>
                      </a:pPr>
                      <a:endParaRPr lang="en-GB" sz="9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dirty="0"/>
                        <a:t>1 </a:t>
                      </a:r>
                      <a:r>
                        <a:rPr lang="en-GB" sz="900" dirty="0" smtClean="0"/>
                        <a:t>x 24 </a:t>
                      </a:r>
                      <a:r>
                        <a:rPr lang="en-GB" sz="900" dirty="0"/>
                        <a:t>mark essay based on AO3 ‘reading’ of  Resource Booklet but also AO1 and AO2</a:t>
                      </a:r>
                      <a:endParaRPr lang="en-GB" sz="900" dirty="0">
                        <a:latin typeface="+mn-lt"/>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323461448"/>
                  </a:ext>
                </a:extLst>
              </a:tr>
            </a:tbl>
          </a:graphicData>
        </a:graphic>
      </p:graphicFrame>
      <p:sp>
        <p:nvSpPr>
          <p:cNvPr id="3" name="Title 2"/>
          <p:cNvSpPr txBox="1">
            <a:spLocks/>
          </p:cNvSpPr>
          <p:nvPr/>
        </p:nvSpPr>
        <p:spPr>
          <a:xfrm>
            <a:off x="1772816" y="107504"/>
            <a:ext cx="3715327" cy="698016"/>
          </a:xfrm>
          <a:prstGeom prst="rect">
            <a:avLst/>
          </a:prstGeom>
        </p:spPr>
        <p:txBody>
          <a:bodyPr/>
          <a:lstStyle>
            <a:lvl1pPr algn="ctr" defTabSz="1219170" rtl="0" eaLnBrk="1" latinLnBrk="0" hangingPunct="1">
              <a:spcBef>
                <a:spcPct val="0"/>
              </a:spcBef>
              <a:buNone/>
              <a:defRPr sz="5867" kern="1200">
                <a:solidFill>
                  <a:schemeClr val="tx1"/>
                </a:solidFill>
                <a:latin typeface="+mj-lt"/>
                <a:ea typeface="+mj-ea"/>
                <a:cs typeface="+mj-cs"/>
              </a:defRPr>
            </a:lvl1pPr>
          </a:lstStyle>
          <a:p>
            <a:r>
              <a:rPr lang="en-GB" sz="1600" b="1" u="sng" dirty="0" smtClean="0">
                <a:ea typeface="Verdana" panose="020B0604030504040204" pitchFamily="34" charset="0"/>
                <a:cs typeface="Verdana" panose="020B0604030504040204" pitchFamily="34" charset="0"/>
              </a:rPr>
              <a:t>Question types used in Paper 3</a:t>
            </a:r>
            <a:br>
              <a:rPr lang="en-GB" sz="1600" b="1" u="sng" dirty="0" smtClean="0">
                <a:ea typeface="Verdana" panose="020B0604030504040204" pitchFamily="34" charset="0"/>
                <a:cs typeface="Verdana" panose="020B0604030504040204" pitchFamily="34" charset="0"/>
              </a:rPr>
            </a:br>
            <a:endParaRPr lang="en-GB" sz="3200" b="1" u="sng" dirty="0"/>
          </a:p>
        </p:txBody>
      </p:sp>
      <p:sp>
        <p:nvSpPr>
          <p:cNvPr id="4" name="Rectangle 3"/>
          <p:cNvSpPr/>
          <p:nvPr/>
        </p:nvSpPr>
        <p:spPr>
          <a:xfrm>
            <a:off x="72008" y="3152979"/>
            <a:ext cx="6669360" cy="1754326"/>
          </a:xfrm>
          <a:prstGeom prst="rect">
            <a:avLst/>
          </a:prstGeom>
          <a:ln>
            <a:prstDash val="sysDash"/>
          </a:ln>
        </p:spPr>
        <p:style>
          <a:lnRef idx="2">
            <a:schemeClr val="dk1"/>
          </a:lnRef>
          <a:fillRef idx="1">
            <a:schemeClr val="lt1"/>
          </a:fillRef>
          <a:effectRef idx="0">
            <a:schemeClr val="dk1"/>
          </a:effectRef>
          <a:fontRef idx="minor">
            <a:schemeClr val="dk1"/>
          </a:fontRef>
        </p:style>
        <p:txBody>
          <a:bodyPr wrap="square">
            <a:spAutoFit/>
          </a:bodyPr>
          <a:lstStyle/>
          <a:p>
            <a:pPr marL="285750" indent="-285750">
              <a:lnSpc>
                <a:spcPct val="150000"/>
              </a:lnSpc>
              <a:buClr>
                <a:schemeClr val="tx2"/>
              </a:buClr>
              <a:buFont typeface="Arial" panose="020B0604020202020204" pitchFamily="34" charset="0"/>
              <a:buChar char="•"/>
            </a:pPr>
            <a:r>
              <a:rPr lang="en-GB" sz="800" dirty="0"/>
              <a:t>The 18- and 24-mark 'Evaluate' questions will always set students up to have a </a:t>
            </a:r>
            <a:r>
              <a:rPr lang="en-GB" sz="800" dirty="0" smtClean="0"/>
              <a:t>debate. </a:t>
            </a:r>
            <a:r>
              <a:rPr lang="en-GB" sz="800" dirty="0"/>
              <a:t>Students </a:t>
            </a:r>
            <a:r>
              <a:rPr lang="en-GB" sz="800" dirty="0" smtClean="0"/>
              <a:t>must </a:t>
            </a:r>
            <a:r>
              <a:rPr lang="en-GB" sz="800" dirty="0"/>
              <a:t>engage with </a:t>
            </a:r>
            <a:r>
              <a:rPr lang="en-GB" sz="800" b="1" dirty="0"/>
              <a:t>and take on </a:t>
            </a:r>
            <a:r>
              <a:rPr lang="en-GB" sz="800" dirty="0"/>
              <a:t>a title through evidenced argument</a:t>
            </a:r>
            <a:r>
              <a:rPr lang="en-GB" sz="800"/>
              <a:t>. </a:t>
            </a:r>
            <a:r>
              <a:rPr lang="en-GB" sz="800" smtClean="0"/>
              <a:t> </a:t>
            </a:r>
            <a:endParaRPr lang="en-GB" sz="800" dirty="0"/>
          </a:p>
          <a:p>
            <a:pPr marL="285750" lvl="0" indent="-285750">
              <a:lnSpc>
                <a:spcPct val="150000"/>
              </a:lnSpc>
              <a:buClr>
                <a:schemeClr val="tx2"/>
              </a:buClr>
              <a:buFont typeface="Arial" panose="020B0604020202020204" pitchFamily="34" charset="0"/>
              <a:buChar char="•"/>
            </a:pPr>
            <a:r>
              <a:rPr lang="en-GB" sz="800" dirty="0"/>
              <a:t>The geographical 'location' of the unseen resources won’t be known in advance</a:t>
            </a:r>
            <a:r>
              <a:rPr lang="en-GB" sz="800" dirty="0" smtClean="0"/>
              <a:t>!</a:t>
            </a:r>
            <a:endParaRPr lang="en-GB" sz="800" dirty="0">
              <a:latin typeface="+mj-lt"/>
            </a:endParaRPr>
          </a:p>
          <a:p>
            <a:pPr marL="285750" lvl="0" indent="-285750">
              <a:lnSpc>
                <a:spcPct val="150000"/>
              </a:lnSpc>
              <a:buClr>
                <a:schemeClr val="tx2"/>
              </a:buClr>
              <a:buFont typeface="Arial" panose="020B0604020202020204" pitchFamily="34" charset="0"/>
              <a:buChar char="•"/>
            </a:pPr>
            <a:r>
              <a:rPr lang="en-GB" sz="800" dirty="0" smtClean="0">
                <a:latin typeface="+mj-lt"/>
              </a:rPr>
              <a:t>Get </a:t>
            </a:r>
            <a:r>
              <a:rPr lang="en-GB" sz="800" dirty="0">
                <a:latin typeface="+mj-lt"/>
              </a:rPr>
              <a:t>to know the Resource Booklet – lots can be done by reading carefully.  </a:t>
            </a:r>
          </a:p>
          <a:p>
            <a:pPr marL="285750" lvl="0" indent="-285750">
              <a:lnSpc>
                <a:spcPct val="150000"/>
              </a:lnSpc>
              <a:buClr>
                <a:schemeClr val="tx2"/>
              </a:buClr>
              <a:buFont typeface="Arial" panose="020B0604020202020204" pitchFamily="34" charset="0"/>
              <a:buChar char="•"/>
            </a:pPr>
            <a:r>
              <a:rPr lang="en-GB" sz="800" dirty="0">
                <a:latin typeface="+mj-lt"/>
              </a:rPr>
              <a:t>Focus on the challenges within the exam questions: focus on what questions ask rather than irrelevant case studies.</a:t>
            </a:r>
          </a:p>
          <a:p>
            <a:pPr marL="285750" lvl="0" indent="-285750">
              <a:lnSpc>
                <a:spcPct val="150000"/>
              </a:lnSpc>
              <a:buClr>
                <a:schemeClr val="tx2"/>
              </a:buClr>
              <a:buFont typeface="Arial" panose="020B0604020202020204" pitchFamily="34" charset="0"/>
              <a:buChar char="•"/>
            </a:pPr>
            <a:r>
              <a:rPr lang="en-GB" sz="800" dirty="0">
                <a:latin typeface="+mj-lt"/>
              </a:rPr>
              <a:t>Plan all answers; get an overview of what the question is about and what the answer should be.</a:t>
            </a:r>
          </a:p>
          <a:p>
            <a:pPr marL="285750" lvl="0" indent="-285750">
              <a:lnSpc>
                <a:spcPct val="150000"/>
              </a:lnSpc>
              <a:buClr>
                <a:schemeClr val="tx2"/>
              </a:buClr>
              <a:buFont typeface="Arial" panose="020B0604020202020204" pitchFamily="34" charset="0"/>
              <a:buChar char="•"/>
            </a:pPr>
            <a:r>
              <a:rPr lang="en-GB" sz="800" dirty="0">
                <a:latin typeface="+mj-lt"/>
              </a:rPr>
              <a:t>Evaluation, assessment, discussion = decision / judgement is required for Level 3 and Level 4.</a:t>
            </a:r>
          </a:p>
          <a:p>
            <a:pPr marL="285750" lvl="0" indent="-285750">
              <a:lnSpc>
                <a:spcPct val="150000"/>
              </a:lnSpc>
              <a:buClr>
                <a:schemeClr val="tx2"/>
              </a:buClr>
              <a:buFont typeface="Arial" panose="020B0604020202020204" pitchFamily="34" charset="0"/>
              <a:buChar char="•"/>
            </a:pPr>
            <a:r>
              <a:rPr lang="en-GB" sz="800" dirty="0">
                <a:latin typeface="+mj-lt"/>
              </a:rPr>
              <a:t>Synoptic ‘snippets’ of understanding – do NOT shoe-horn in major case studies.</a:t>
            </a:r>
          </a:p>
          <a:p>
            <a:pPr marL="285750" lvl="0" indent="-285750">
              <a:lnSpc>
                <a:spcPct val="150000"/>
              </a:lnSpc>
              <a:buClr>
                <a:schemeClr val="tx2"/>
              </a:buClr>
              <a:buFont typeface="Arial" panose="020B0604020202020204" pitchFamily="34" charset="0"/>
              <a:buChar char="•"/>
            </a:pPr>
            <a:r>
              <a:rPr lang="en-GB" sz="800" dirty="0">
                <a:latin typeface="+mj-lt"/>
              </a:rPr>
              <a:t>How long is a 18 and 24 mark answer? Probably about 3-3.5 and 4-4.5 sides – with brief intros and conclusions.</a:t>
            </a:r>
          </a:p>
        </p:txBody>
      </p:sp>
      <p:sp>
        <p:nvSpPr>
          <p:cNvPr id="6" name="Title 2"/>
          <p:cNvSpPr txBox="1">
            <a:spLocks/>
          </p:cNvSpPr>
          <p:nvPr/>
        </p:nvSpPr>
        <p:spPr>
          <a:xfrm>
            <a:off x="505761" y="4888262"/>
            <a:ext cx="3715327" cy="698016"/>
          </a:xfrm>
          <a:prstGeom prst="rect">
            <a:avLst/>
          </a:prstGeom>
        </p:spPr>
        <p:txBody>
          <a:bodyPr/>
          <a:lstStyle>
            <a:lvl1pPr algn="ctr" defTabSz="1219170" rtl="0" eaLnBrk="1" latinLnBrk="0" hangingPunct="1">
              <a:spcBef>
                <a:spcPct val="0"/>
              </a:spcBef>
              <a:buNone/>
              <a:defRPr sz="5867" kern="1200">
                <a:solidFill>
                  <a:schemeClr val="tx1"/>
                </a:solidFill>
                <a:latin typeface="+mj-lt"/>
                <a:ea typeface="+mj-ea"/>
                <a:cs typeface="+mj-cs"/>
              </a:defRPr>
            </a:lvl1pPr>
          </a:lstStyle>
          <a:p>
            <a:r>
              <a:rPr lang="en-GB" sz="2400" b="1" u="sng" dirty="0" smtClean="0">
                <a:ea typeface="Verdana" panose="020B0604030504040204" pitchFamily="34" charset="0"/>
                <a:cs typeface="Verdana" panose="020B0604030504040204" pitchFamily="34" charset="0"/>
              </a:rPr>
              <a:t>Paper 3 Synoptic themes</a:t>
            </a:r>
            <a:endParaRPr lang="en-GB" sz="4400" b="1" u="sng" dirty="0"/>
          </a:p>
        </p:txBody>
      </p:sp>
      <p:sp>
        <p:nvSpPr>
          <p:cNvPr id="7" name="TextBox 6"/>
          <p:cNvSpPr txBox="1"/>
          <p:nvPr/>
        </p:nvSpPr>
        <p:spPr>
          <a:xfrm>
            <a:off x="144014" y="5652120"/>
            <a:ext cx="1916832" cy="33547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800" b="1" u="sng" dirty="0" smtClean="0"/>
              <a:t>1. Players</a:t>
            </a:r>
          </a:p>
          <a:p>
            <a:pPr marL="342900" indent="-342900">
              <a:lnSpc>
                <a:spcPct val="150000"/>
              </a:lnSpc>
              <a:buClr>
                <a:schemeClr val="tx2"/>
              </a:buClr>
              <a:buSzPct val="120000"/>
              <a:buFont typeface="Arial" panose="020B0604020202020204" pitchFamily="34" charset="0"/>
              <a:buChar char="•"/>
              <a:defRPr/>
            </a:pPr>
            <a:r>
              <a:rPr lang="en-GB" sz="800" b="1" dirty="0">
                <a:solidFill>
                  <a:prstClr val="black"/>
                </a:solidFill>
                <a:ea typeface="Verdana" charset="0"/>
                <a:cs typeface="Verdana" charset="0"/>
              </a:rPr>
              <a:t>Players</a:t>
            </a:r>
            <a:r>
              <a:rPr lang="en-GB" sz="800" dirty="0">
                <a:solidFill>
                  <a:prstClr val="black"/>
                </a:solidFill>
                <a:ea typeface="Verdana" charset="0"/>
                <a:cs typeface="Verdana" charset="0"/>
              </a:rPr>
              <a:t> – those responsible for making decisions about people and the use of space, and how these decisions are implemented</a:t>
            </a:r>
            <a:r>
              <a:rPr lang="en-GB" sz="800" dirty="0" smtClean="0">
                <a:solidFill>
                  <a:prstClr val="black"/>
                </a:solidFill>
                <a:ea typeface="Verdana" charset="0"/>
                <a:cs typeface="Verdana" charset="0"/>
              </a:rPr>
              <a:t>.</a:t>
            </a:r>
            <a:endParaRPr lang="en-GB" sz="800" dirty="0">
              <a:solidFill>
                <a:prstClr val="black"/>
              </a:solidFill>
              <a:ea typeface="Verdana" charset="0"/>
              <a:cs typeface="Verdana" charset="0"/>
            </a:endParaRPr>
          </a:p>
          <a:p>
            <a:pPr marL="342900" indent="-342900">
              <a:lnSpc>
                <a:spcPct val="150000"/>
              </a:lnSpc>
              <a:buClr>
                <a:schemeClr val="tx2"/>
              </a:buClr>
              <a:buSzPct val="120000"/>
              <a:buFont typeface="Arial" panose="020B0604020202020204" pitchFamily="34" charset="0"/>
              <a:buChar char="•"/>
              <a:defRPr/>
            </a:pPr>
            <a:r>
              <a:rPr lang="en-GB" sz="800" dirty="0">
                <a:solidFill>
                  <a:prstClr val="black"/>
                </a:solidFill>
                <a:ea typeface="Verdana" charset="0"/>
                <a:cs typeface="Verdana" charset="0"/>
              </a:rPr>
              <a:t>Not to be confused with </a:t>
            </a:r>
            <a:r>
              <a:rPr lang="en-GB" sz="800" b="1" dirty="0">
                <a:solidFill>
                  <a:prstClr val="black"/>
                </a:solidFill>
                <a:ea typeface="Verdana" charset="0"/>
                <a:cs typeface="Verdana" charset="0"/>
              </a:rPr>
              <a:t>stakeholders</a:t>
            </a:r>
            <a:r>
              <a:rPr lang="en-GB" sz="800" b="1" dirty="0" smtClean="0">
                <a:solidFill>
                  <a:prstClr val="black"/>
                </a:solidFill>
                <a:ea typeface="Verdana" charset="0"/>
                <a:cs typeface="Verdana" charset="0"/>
              </a:rPr>
              <a:t>.</a:t>
            </a:r>
            <a:endParaRPr lang="en-GB" sz="800" dirty="0">
              <a:solidFill>
                <a:prstClr val="black"/>
              </a:solidFill>
              <a:ea typeface="Verdana" charset="0"/>
              <a:cs typeface="Verdana" charset="0"/>
            </a:endParaRPr>
          </a:p>
          <a:p>
            <a:pPr marL="342900" indent="-342900">
              <a:lnSpc>
                <a:spcPct val="150000"/>
              </a:lnSpc>
              <a:buClr>
                <a:schemeClr val="tx2"/>
              </a:buClr>
              <a:buSzPct val="120000"/>
              <a:buFont typeface="Arial" panose="020B0604020202020204" pitchFamily="34" charset="0"/>
              <a:buChar char="•"/>
              <a:defRPr/>
            </a:pPr>
            <a:r>
              <a:rPr lang="en-GB" sz="800" dirty="0">
                <a:solidFill>
                  <a:prstClr val="black"/>
                </a:solidFill>
                <a:ea typeface="Verdana" charset="0"/>
                <a:cs typeface="Verdana" charset="0"/>
              </a:rPr>
              <a:t>Linked closely to political plans and strategies (e.g. the UK’s economic transformation - Globalisation), specific plans (e.g. managing energy resources), or a long-term programme (e.g. responses to climate change). </a:t>
            </a:r>
          </a:p>
          <a:p>
            <a:pPr marL="342900" indent="-342900">
              <a:lnSpc>
                <a:spcPct val="150000"/>
              </a:lnSpc>
              <a:buClr>
                <a:schemeClr val="tx2"/>
              </a:buClr>
              <a:buSzPct val="120000"/>
              <a:buFont typeface="Arial" panose="020B0604020202020204" pitchFamily="34" charset="0"/>
              <a:buChar char="•"/>
              <a:defRPr/>
            </a:pPr>
            <a:r>
              <a:rPr lang="en-GB" sz="800" dirty="0">
                <a:solidFill>
                  <a:prstClr val="black"/>
                </a:solidFill>
                <a:ea typeface="Verdana" charset="0"/>
                <a:cs typeface="Verdana" charset="0"/>
              </a:rPr>
              <a:t>Players may be categorised into three sectors: public, private, and ‘third’. </a:t>
            </a:r>
          </a:p>
        </p:txBody>
      </p:sp>
      <p:sp>
        <p:nvSpPr>
          <p:cNvPr id="8" name="TextBox 7"/>
          <p:cNvSpPr txBox="1"/>
          <p:nvPr/>
        </p:nvSpPr>
        <p:spPr>
          <a:xfrm>
            <a:off x="2236130" y="5654104"/>
            <a:ext cx="2200982" cy="33547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800" b="1" u="sng" dirty="0" smtClean="0"/>
              <a:t>2.   Attitudes and actions</a:t>
            </a:r>
          </a:p>
          <a:p>
            <a:pPr marL="342900" indent="-342900">
              <a:lnSpc>
                <a:spcPct val="150000"/>
              </a:lnSpc>
              <a:buClr>
                <a:schemeClr val="tx2"/>
              </a:buClr>
              <a:buSzPct val="120000"/>
              <a:buFont typeface="Arial" panose="020B0604020202020204" pitchFamily="34" charset="0"/>
              <a:buChar char="•"/>
              <a:defRPr/>
            </a:pPr>
            <a:r>
              <a:rPr lang="en-GB" sz="800" b="1" dirty="0">
                <a:solidFill>
                  <a:prstClr val="black"/>
                </a:solidFill>
                <a:ea typeface="Verdana" charset="0"/>
                <a:cs typeface="Verdana" charset="0"/>
              </a:rPr>
              <a:t>Attitudes</a:t>
            </a:r>
            <a:r>
              <a:rPr lang="en-GB" sz="800" dirty="0">
                <a:solidFill>
                  <a:prstClr val="black"/>
                </a:solidFill>
                <a:ea typeface="Verdana" charset="0"/>
                <a:cs typeface="Verdana" charset="0"/>
              </a:rPr>
              <a:t> – viewpoints that decision-makers and stakeholders have towards economic, social, environmental or political issues.</a:t>
            </a:r>
          </a:p>
          <a:p>
            <a:pPr marL="342900" indent="-342900">
              <a:lnSpc>
                <a:spcPct val="150000"/>
              </a:lnSpc>
              <a:buClr>
                <a:schemeClr val="tx2"/>
              </a:buClr>
              <a:buSzPct val="120000"/>
              <a:buFont typeface="Arial" panose="020B0604020202020204" pitchFamily="34" charset="0"/>
              <a:buChar char="•"/>
              <a:defRPr/>
            </a:pPr>
            <a:r>
              <a:rPr lang="en-GB" sz="800" b="1" dirty="0">
                <a:solidFill>
                  <a:prstClr val="black"/>
                </a:solidFill>
                <a:ea typeface="Verdana" charset="0"/>
                <a:cs typeface="Verdana" charset="0"/>
              </a:rPr>
              <a:t>Actions</a:t>
            </a:r>
            <a:r>
              <a:rPr lang="en-GB" sz="800" dirty="0">
                <a:solidFill>
                  <a:prstClr val="black"/>
                </a:solidFill>
                <a:ea typeface="Verdana" charset="0"/>
                <a:cs typeface="Verdana" charset="0"/>
              </a:rPr>
              <a:t> – ways in which they try to achieve what they want. </a:t>
            </a:r>
          </a:p>
          <a:p>
            <a:pPr marL="342900" indent="-342900">
              <a:lnSpc>
                <a:spcPct val="150000"/>
              </a:lnSpc>
              <a:buClr>
                <a:schemeClr val="tx2"/>
              </a:buClr>
              <a:buSzPct val="120000"/>
              <a:buFont typeface="Arial" panose="020B0604020202020204" pitchFamily="34" charset="0"/>
              <a:buChar char="•"/>
              <a:defRPr/>
            </a:pPr>
            <a:r>
              <a:rPr lang="en-GB" sz="800" dirty="0">
                <a:solidFill>
                  <a:prstClr val="black"/>
                </a:solidFill>
                <a:ea typeface="Verdana" charset="0"/>
                <a:cs typeface="Verdana" charset="0"/>
              </a:rPr>
              <a:t>Linked to Players – it’s critical that students understand how and why different players have different attitudes (reflecting their values).</a:t>
            </a:r>
          </a:p>
          <a:p>
            <a:pPr marL="342900" indent="-342900">
              <a:lnSpc>
                <a:spcPct val="150000"/>
              </a:lnSpc>
              <a:buClr>
                <a:schemeClr val="tx2"/>
              </a:buClr>
              <a:buSzPct val="120000"/>
              <a:buFont typeface="Arial" panose="020B0604020202020204" pitchFamily="34" charset="0"/>
              <a:buChar char="•"/>
              <a:defRPr/>
            </a:pPr>
            <a:r>
              <a:rPr lang="en-GB" sz="800" dirty="0">
                <a:solidFill>
                  <a:prstClr val="black"/>
                </a:solidFill>
                <a:ea typeface="Verdana" charset="0"/>
                <a:cs typeface="Verdana" charset="0"/>
              </a:rPr>
              <a:t>Attitudes are important, because players with certain attitudes towards one issue (</a:t>
            </a:r>
            <a:r>
              <a:rPr lang="en-GB" sz="800" i="1" dirty="0">
                <a:solidFill>
                  <a:prstClr val="black"/>
                </a:solidFill>
                <a:ea typeface="Verdana" charset="0"/>
                <a:cs typeface="Verdana" charset="0"/>
              </a:rPr>
              <a:t>e.g. pro-globalisation</a:t>
            </a:r>
            <a:r>
              <a:rPr lang="en-GB" sz="800" dirty="0">
                <a:solidFill>
                  <a:prstClr val="black"/>
                </a:solidFill>
                <a:ea typeface="Verdana" charset="0"/>
                <a:cs typeface="Verdana" charset="0"/>
              </a:rPr>
              <a:t>) may have similar views towards other issues (</a:t>
            </a:r>
            <a:r>
              <a:rPr lang="en-GB" sz="800" i="1" dirty="0">
                <a:solidFill>
                  <a:prstClr val="black"/>
                </a:solidFill>
                <a:ea typeface="Verdana" charset="0"/>
                <a:cs typeface="Verdana" charset="0"/>
              </a:rPr>
              <a:t>e.g. anti-climate change</a:t>
            </a:r>
            <a:r>
              <a:rPr lang="en-GB" sz="800" dirty="0">
                <a:solidFill>
                  <a:prstClr val="black"/>
                </a:solidFill>
                <a:ea typeface="Verdana" charset="0"/>
                <a:cs typeface="Verdana" charset="0"/>
              </a:rPr>
              <a:t>).</a:t>
            </a:r>
          </a:p>
          <a:p>
            <a:pPr marL="342900" indent="-342900">
              <a:lnSpc>
                <a:spcPct val="150000"/>
              </a:lnSpc>
              <a:buClr>
                <a:schemeClr val="tx2"/>
              </a:buClr>
              <a:buSzPct val="120000"/>
              <a:buFont typeface="Arial" panose="020B0604020202020204" pitchFamily="34" charset="0"/>
              <a:buChar char="•"/>
              <a:defRPr/>
            </a:pPr>
            <a:r>
              <a:rPr lang="en-GB" sz="800" dirty="0">
                <a:solidFill>
                  <a:prstClr val="black"/>
                </a:solidFill>
                <a:ea typeface="Verdana" charset="0"/>
                <a:cs typeface="Verdana" charset="0"/>
              </a:rPr>
              <a:t>The </a:t>
            </a:r>
            <a:r>
              <a:rPr lang="en-GB" sz="800" b="1" dirty="0">
                <a:solidFill>
                  <a:prstClr val="black"/>
                </a:solidFill>
                <a:ea typeface="Verdana" charset="0"/>
                <a:cs typeface="Verdana" charset="0"/>
              </a:rPr>
              <a:t>media</a:t>
            </a:r>
            <a:r>
              <a:rPr lang="en-GB" sz="800" dirty="0">
                <a:solidFill>
                  <a:prstClr val="black"/>
                </a:solidFill>
                <a:ea typeface="Verdana" charset="0"/>
                <a:cs typeface="Verdana" charset="0"/>
              </a:rPr>
              <a:t> play a huge role in establishing attitudinal ‘norms’.</a:t>
            </a:r>
          </a:p>
        </p:txBody>
      </p:sp>
      <p:sp>
        <p:nvSpPr>
          <p:cNvPr id="9" name="TextBox 8"/>
          <p:cNvSpPr txBox="1"/>
          <p:nvPr/>
        </p:nvSpPr>
        <p:spPr>
          <a:xfrm>
            <a:off x="4466705" y="5451266"/>
            <a:ext cx="2259631" cy="35394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800" b="1" u="sng" dirty="0" smtClean="0"/>
              <a:t>3. Futures and uncertainties</a:t>
            </a:r>
          </a:p>
          <a:p>
            <a:pPr marL="342900" indent="-342900">
              <a:lnSpc>
                <a:spcPct val="150000"/>
              </a:lnSpc>
              <a:buClr>
                <a:schemeClr val="tx2"/>
              </a:buClr>
              <a:buSzPct val="120000"/>
              <a:buFont typeface="Arial" panose="020B0604020202020204" pitchFamily="34" charset="0"/>
              <a:buChar char="•"/>
              <a:defRPr/>
            </a:pPr>
            <a:r>
              <a:rPr lang="en-GB" sz="800" dirty="0">
                <a:solidFill>
                  <a:prstClr val="black"/>
                </a:solidFill>
                <a:ea typeface="Verdana" charset="0"/>
                <a:cs typeface="Verdana" charset="0"/>
              </a:rPr>
              <a:t>This is about ‘big questions’ </a:t>
            </a:r>
            <a:r>
              <a:rPr lang="en-GB" sz="800" i="1" dirty="0">
                <a:solidFill>
                  <a:prstClr val="black"/>
                </a:solidFill>
                <a:ea typeface="Verdana" charset="0"/>
                <a:cs typeface="Verdana" charset="0"/>
              </a:rPr>
              <a:t>e.g. ‘Can the world provide people with safe water to drink?’, </a:t>
            </a:r>
            <a:r>
              <a:rPr lang="en-GB" sz="800" dirty="0">
                <a:solidFill>
                  <a:prstClr val="black"/>
                </a:solidFill>
                <a:ea typeface="Verdana" charset="0"/>
                <a:cs typeface="Verdana" charset="0"/>
              </a:rPr>
              <a:t>or</a:t>
            </a:r>
            <a:r>
              <a:rPr lang="en-GB" sz="800" i="1" dirty="0">
                <a:solidFill>
                  <a:prstClr val="black"/>
                </a:solidFill>
                <a:ea typeface="Verdana" charset="0"/>
                <a:cs typeface="Verdana" charset="0"/>
              </a:rPr>
              <a:t> ‘How far will climate change play a part in any futures decision-making? </a:t>
            </a:r>
          </a:p>
          <a:p>
            <a:pPr marL="342900" indent="-342900">
              <a:lnSpc>
                <a:spcPct val="150000"/>
              </a:lnSpc>
              <a:buClr>
                <a:schemeClr val="tx2"/>
              </a:buClr>
              <a:buSzPct val="120000"/>
              <a:buFont typeface="Arial" panose="020B0604020202020204" pitchFamily="34" charset="0"/>
              <a:buChar char="•"/>
              <a:defRPr/>
            </a:pPr>
            <a:r>
              <a:rPr lang="en-GB" sz="800" dirty="0">
                <a:ea typeface="Verdana" charset="0"/>
                <a:cs typeface="Verdana" charset="0"/>
              </a:rPr>
              <a:t>Different players approach questions about the future differently. </a:t>
            </a:r>
          </a:p>
          <a:p>
            <a:pPr marL="342900" indent="-342900">
              <a:lnSpc>
                <a:spcPct val="150000"/>
              </a:lnSpc>
              <a:buClr>
                <a:schemeClr val="tx2"/>
              </a:buClr>
              <a:buSzPct val="120000"/>
              <a:buFont typeface="Arial" panose="020B0604020202020204" pitchFamily="34" charset="0"/>
              <a:buChar char="•"/>
              <a:defRPr/>
            </a:pPr>
            <a:r>
              <a:rPr lang="en-GB" sz="800" dirty="0">
                <a:ea typeface="Verdana" charset="0"/>
                <a:cs typeface="Verdana" charset="0"/>
              </a:rPr>
              <a:t>Visions include</a:t>
            </a:r>
            <a:r>
              <a:rPr lang="en-GB" sz="800" dirty="0" smtClean="0">
                <a:ea typeface="Verdana" charset="0"/>
                <a:cs typeface="Verdana" charset="0"/>
              </a:rPr>
              <a:t>:</a:t>
            </a:r>
          </a:p>
          <a:p>
            <a:pPr>
              <a:lnSpc>
                <a:spcPct val="150000"/>
              </a:lnSpc>
              <a:buClr>
                <a:schemeClr val="tx2"/>
              </a:buClr>
              <a:buSzPct val="120000"/>
              <a:defRPr/>
            </a:pPr>
            <a:r>
              <a:rPr lang="en-GB" sz="800" dirty="0" smtClean="0">
                <a:ea typeface="Verdana" charset="0"/>
                <a:cs typeface="Verdana" charset="0"/>
              </a:rPr>
              <a:t>‘</a:t>
            </a:r>
            <a:r>
              <a:rPr lang="en-GB" sz="800" b="1" dirty="0">
                <a:ea typeface="Verdana" charset="0"/>
                <a:cs typeface="Verdana" charset="0"/>
              </a:rPr>
              <a:t>Business as usual</a:t>
            </a:r>
            <a:r>
              <a:rPr lang="en-GB" sz="800" dirty="0">
                <a:ea typeface="Verdana" charset="0"/>
                <a:cs typeface="Verdana" charset="0"/>
              </a:rPr>
              <a:t>’, i.e. let things function as they are – e.g. ‘do nothing’. For example, </a:t>
            </a:r>
            <a:r>
              <a:rPr lang="en-GB" sz="800" i="1" dirty="0">
                <a:ea typeface="Verdana" charset="0"/>
                <a:cs typeface="Verdana" charset="0"/>
              </a:rPr>
              <a:t>‘Should private companies decide energy futures, letting market forces drive energy policy</a:t>
            </a:r>
            <a:r>
              <a:rPr lang="en-GB" sz="800" i="1" dirty="0" smtClean="0">
                <a:ea typeface="Verdana" charset="0"/>
                <a:cs typeface="Verdana" charset="0"/>
              </a:rPr>
              <a:t>?’</a:t>
            </a:r>
          </a:p>
          <a:p>
            <a:pPr>
              <a:lnSpc>
                <a:spcPct val="150000"/>
              </a:lnSpc>
              <a:buClr>
                <a:schemeClr val="tx2"/>
              </a:buClr>
              <a:buSzPct val="120000"/>
              <a:defRPr/>
            </a:pPr>
            <a:endParaRPr lang="en-GB" sz="800" i="1" dirty="0">
              <a:ea typeface="Verdana" charset="0"/>
              <a:cs typeface="Verdana" charset="0"/>
            </a:endParaRPr>
          </a:p>
          <a:p>
            <a:pPr>
              <a:lnSpc>
                <a:spcPct val="150000"/>
              </a:lnSpc>
              <a:buClr>
                <a:schemeClr val="tx2"/>
              </a:buClr>
              <a:buSzPct val="120000"/>
              <a:defRPr/>
            </a:pPr>
            <a:r>
              <a:rPr lang="en-GB" sz="800" dirty="0" smtClean="0">
                <a:ea typeface="Verdana" charset="0"/>
                <a:cs typeface="Verdana" charset="0"/>
              </a:rPr>
              <a:t>More </a:t>
            </a:r>
            <a:r>
              <a:rPr lang="en-GB" sz="800" b="1" dirty="0">
                <a:ea typeface="Verdana" charset="0"/>
                <a:cs typeface="Verdana" charset="0"/>
              </a:rPr>
              <a:t>sustainable strategies</a:t>
            </a:r>
            <a:r>
              <a:rPr lang="en-GB" sz="800" dirty="0">
                <a:ea typeface="Verdana" charset="0"/>
                <a:cs typeface="Verdana" charset="0"/>
              </a:rPr>
              <a:t>, e.g. radical action in managing climate change. </a:t>
            </a:r>
            <a:r>
              <a:rPr lang="en-GB" sz="800" i="1" dirty="0">
                <a:ea typeface="Verdana" charset="0"/>
                <a:cs typeface="Verdana" charset="0"/>
              </a:rPr>
              <a:t>For example, ‘Should governments play a bigger role in decision-making about energy futures, by encouraging pro-renewable energy policies</a:t>
            </a:r>
            <a:r>
              <a:rPr lang="en-GB" sz="800" i="1" dirty="0" smtClean="0">
                <a:ea typeface="Verdana" charset="0"/>
                <a:cs typeface="Verdana" charset="0"/>
              </a:rPr>
              <a:t>?’</a:t>
            </a:r>
            <a:endParaRPr lang="en-US" sz="800" dirty="0">
              <a:ea typeface="Verdana" charset="0"/>
              <a:cs typeface="Verdana" charset="0"/>
            </a:endParaRPr>
          </a:p>
        </p:txBody>
      </p:sp>
      <p:cxnSp>
        <p:nvCxnSpPr>
          <p:cNvPr id="11" name="Straight Arrow Connector 10"/>
          <p:cNvCxnSpPr/>
          <p:nvPr/>
        </p:nvCxnSpPr>
        <p:spPr>
          <a:xfrm flipH="1">
            <a:off x="1102430" y="5237270"/>
            <a:ext cx="382354" cy="34900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2" name="Straight Arrow Connector 11"/>
          <p:cNvCxnSpPr/>
          <p:nvPr/>
        </p:nvCxnSpPr>
        <p:spPr>
          <a:xfrm>
            <a:off x="3297405" y="5255870"/>
            <a:ext cx="0" cy="39823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4" name="Straight Arrow Connector 13"/>
          <p:cNvCxnSpPr/>
          <p:nvPr/>
        </p:nvCxnSpPr>
        <p:spPr>
          <a:xfrm>
            <a:off x="3893664" y="5261592"/>
            <a:ext cx="615456" cy="17450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pic>
        <p:nvPicPr>
          <p:cNvPr id="2051" name="Picture 3" descr="C:\Users\Jennifer.Brooksbank\AppData\Local\Microsoft\Windows\Temporary Internet Files\Content.IE5\NITFBGYV\figure-magnifying-glass[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8142" y="3707904"/>
            <a:ext cx="892137" cy="892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38032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nvited_Leaders xmlns="42337492-de93-46b6-8ec4-39fcb967fb2c" xsi:nil="true"/>
    <NotebookType xmlns="42337492-de93-46b6-8ec4-39fcb967fb2c" xsi:nil="true"/>
    <TeamsChannelId xmlns="42337492-de93-46b6-8ec4-39fcb967fb2c" xsi:nil="true"/>
    <Self_Registration_Enabled xmlns="42337492-de93-46b6-8ec4-39fcb967fb2c" xsi:nil="true"/>
    <Has_Leaders_Only_SectionGroup xmlns="42337492-de93-46b6-8ec4-39fcb967fb2c" xsi:nil="true"/>
    <Distribution_Groups xmlns="42337492-de93-46b6-8ec4-39fcb967fb2c" xsi:nil="true"/>
    <AppVersion xmlns="42337492-de93-46b6-8ec4-39fcb967fb2c" xsi:nil="true"/>
    <IsNotebookLocked xmlns="42337492-de93-46b6-8ec4-39fcb967fb2c" xsi:nil="true"/>
    <Invited_Members xmlns="42337492-de93-46b6-8ec4-39fcb967fb2c" xsi:nil="true"/>
    <Math_Settings xmlns="42337492-de93-46b6-8ec4-39fcb967fb2c" xsi:nil="true"/>
    <Templates xmlns="42337492-de93-46b6-8ec4-39fcb967fb2c" xsi:nil="true"/>
    <Members xmlns="42337492-de93-46b6-8ec4-39fcb967fb2c">
      <UserInfo>
        <DisplayName/>
        <AccountId xsi:nil="true"/>
        <AccountType/>
      </UserInfo>
    </Members>
    <Member_Groups xmlns="42337492-de93-46b6-8ec4-39fcb967fb2c">
      <UserInfo>
        <DisplayName/>
        <AccountId xsi:nil="true"/>
        <AccountType/>
      </UserInfo>
    </Member_Groups>
    <FolderType xmlns="42337492-de93-46b6-8ec4-39fcb967fb2c" xsi:nil="true"/>
    <LMS_Mappings xmlns="42337492-de93-46b6-8ec4-39fcb967fb2c" xsi:nil="true"/>
    <DefaultSectionNames xmlns="42337492-de93-46b6-8ec4-39fcb967fb2c" xsi:nil="true"/>
    <Is_Collaboration_Space_Locked xmlns="42337492-de93-46b6-8ec4-39fcb967fb2c" xsi:nil="true"/>
    <CultureName xmlns="42337492-de93-46b6-8ec4-39fcb967fb2c" xsi:nil="true"/>
    <Owner xmlns="42337492-de93-46b6-8ec4-39fcb967fb2c">
      <UserInfo>
        <DisplayName/>
        <AccountId xsi:nil="true"/>
        <AccountType/>
      </UserInfo>
    </Owner>
    <Leaders xmlns="42337492-de93-46b6-8ec4-39fcb967fb2c">
      <UserInfo>
        <DisplayName/>
        <AccountId xsi:nil="true"/>
        <AccountType/>
      </UserInfo>
    </Lead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845D7552145FC4BB853F36EEC9011C1" ma:contentTypeVersion="33" ma:contentTypeDescription="Create a new document." ma:contentTypeScope="" ma:versionID="ad19b45e7dd3b16891c5ba947931009f">
  <xsd:schema xmlns:xsd="http://www.w3.org/2001/XMLSchema" xmlns:xs="http://www.w3.org/2001/XMLSchema" xmlns:p="http://schemas.microsoft.com/office/2006/metadata/properties" xmlns:ns2="42337492-de93-46b6-8ec4-39fcb967fb2c" xmlns:ns3="1a81dbfc-6715-422b-bea6-f83427372c05" targetNamespace="http://schemas.microsoft.com/office/2006/metadata/properties" ma:root="true" ma:fieldsID="43421e86b26167d436d11b0770c5e8f3" ns2:_="" ns3:_="">
    <xsd:import namespace="42337492-de93-46b6-8ec4-39fcb967fb2c"/>
    <xsd:import namespace="1a81dbfc-6715-422b-bea6-f83427372c05"/>
    <xsd:element name="properties">
      <xsd:complexType>
        <xsd:sequence>
          <xsd:element name="documentManagement">
            <xsd:complexType>
              <xsd:all>
                <xsd:element ref="ns2:NotebookType" minOccurs="0"/>
                <xsd:element ref="ns2:FolderType" minOccurs="0"/>
                <xsd:element ref="ns2:CultureName" minOccurs="0"/>
                <xsd:element ref="ns2:AppVersion" minOccurs="0"/>
                <xsd:element ref="ns2:TeamsChannelId" minOccurs="0"/>
                <xsd:element ref="ns2:Owner" minOccurs="0"/>
                <xsd:element ref="ns2:Math_Settings" minOccurs="0"/>
                <xsd:element ref="ns2:DefaultSectionNames" minOccurs="0"/>
                <xsd:element ref="ns2:Templates" minOccurs="0"/>
                <xsd:element ref="ns2:Leaders" minOccurs="0"/>
                <xsd:element ref="ns2:Members" minOccurs="0"/>
                <xsd:element ref="ns2:Member_Groups" minOccurs="0"/>
                <xsd:element ref="ns2:Distribution_Groups" minOccurs="0"/>
                <xsd:element ref="ns2:LMS_Mappings" minOccurs="0"/>
                <xsd:element ref="ns2:Invited_Leaders" minOccurs="0"/>
                <xsd:element ref="ns2:Invited_Members" minOccurs="0"/>
                <xsd:element ref="ns2:Self_Registration_Enabled" minOccurs="0"/>
                <xsd:element ref="ns2:Has_Leaders_Only_SectionGroup" minOccurs="0"/>
                <xsd:element ref="ns2:Is_Collaboration_Space_Locked" minOccurs="0"/>
                <xsd:element ref="ns2:IsNotebookLocked" minOccurs="0"/>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337492-de93-46b6-8ec4-39fcb967fb2c" elementFormDefault="qualified">
    <xsd:import namespace="http://schemas.microsoft.com/office/2006/documentManagement/types"/>
    <xsd:import namespace="http://schemas.microsoft.com/office/infopath/2007/PartnerControls"/>
    <xsd:element name="NotebookType" ma:index="8" nillable="true" ma:displayName="Notebook Type" ma:internalName="NotebookType">
      <xsd:simpleType>
        <xsd:restriction base="dms:Text"/>
      </xsd:simpleType>
    </xsd:element>
    <xsd:element name="FolderType" ma:index="9" nillable="true" ma:displayName="Folder Type" ma:internalName="FolderType">
      <xsd:simpleType>
        <xsd:restriction base="dms:Text"/>
      </xsd:simpleType>
    </xsd:element>
    <xsd:element name="CultureName" ma:index="10" nillable="true" ma:displayName="Culture Name" ma:internalName="CultureName">
      <xsd:simpleType>
        <xsd:restriction base="dms:Text"/>
      </xsd:simpleType>
    </xsd:element>
    <xsd:element name="AppVersion" ma:index="11" nillable="true" ma:displayName="App Version" ma:internalName="AppVersion">
      <xsd:simpleType>
        <xsd:restriction base="dms:Text"/>
      </xsd:simpleType>
    </xsd:element>
    <xsd:element name="TeamsChannelId" ma:index="12" nillable="true" ma:displayName="Teams Channel Id" ma:internalName="TeamsChannelId">
      <xsd:simpleType>
        <xsd:restriction base="dms:Text"/>
      </xsd:simpleType>
    </xsd:element>
    <xsd:element name="Owner" ma:index="1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14" nillable="true" ma:displayName="Math Settings" ma:internalName="Math_Settings">
      <xsd:simpleType>
        <xsd:restriction base="dms:Text"/>
      </xsd:simpleType>
    </xsd:element>
    <xsd:element name="DefaultSectionNames" ma:index="15" nillable="true" ma:displayName="Default Section Names" ma:internalName="DefaultSectionNames">
      <xsd:simpleType>
        <xsd:restriction base="dms:Note">
          <xsd:maxLength value="255"/>
        </xsd:restriction>
      </xsd:simpleType>
    </xsd:element>
    <xsd:element name="Templates" ma:index="16" nillable="true" ma:displayName="Templates" ma:internalName="Templates">
      <xsd:simpleType>
        <xsd:restriction base="dms:Note">
          <xsd:maxLength value="255"/>
        </xsd:restriction>
      </xsd:simpleType>
    </xsd:element>
    <xsd:element name="Leaders" ma:index="17" nillable="true" ma:displayName="Leaders" ma:internalName="Lead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s" ma:index="18" nillable="true" ma:displayName="Members" ma:internalName="Memb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_Groups" ma:index="19" nillable="true" ma:displayName="Member Groups" ma:internalName="Member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20" nillable="true" ma:displayName="Distribution Groups" ma:internalName="Distribution_Groups">
      <xsd:simpleType>
        <xsd:restriction base="dms:Note">
          <xsd:maxLength value="255"/>
        </xsd:restriction>
      </xsd:simpleType>
    </xsd:element>
    <xsd:element name="LMS_Mappings" ma:index="21" nillable="true" ma:displayName="LMS Mappings" ma:internalName="LMS_Mappings">
      <xsd:simpleType>
        <xsd:restriction base="dms:Note">
          <xsd:maxLength value="255"/>
        </xsd:restriction>
      </xsd:simpleType>
    </xsd:element>
    <xsd:element name="Invited_Leaders" ma:index="22" nillable="true" ma:displayName="Invited Leaders" ma:internalName="Invited_Leaders">
      <xsd:simpleType>
        <xsd:restriction base="dms:Note">
          <xsd:maxLength value="255"/>
        </xsd:restriction>
      </xsd:simpleType>
    </xsd:element>
    <xsd:element name="Invited_Members" ma:index="23" nillable="true" ma:displayName="Invited Members" ma:internalName="Invited_Members">
      <xsd:simpleType>
        <xsd:restriction base="dms:Note">
          <xsd:maxLength value="255"/>
        </xsd:restriction>
      </xsd:simpleType>
    </xsd:element>
    <xsd:element name="Self_Registration_Enabled" ma:index="24" nillable="true" ma:displayName="Self Registration Enabled" ma:internalName="Self_Registration_Enabled">
      <xsd:simpleType>
        <xsd:restriction base="dms:Boolean"/>
      </xsd:simpleType>
    </xsd:element>
    <xsd:element name="Has_Leaders_Only_SectionGroup" ma:index="25" nillable="true" ma:displayName="Has Leaders Only SectionGroup" ma:internalName="Has_Leaders_Only_SectionGroup">
      <xsd:simpleType>
        <xsd:restriction base="dms:Boolean"/>
      </xsd:simpleType>
    </xsd:element>
    <xsd:element name="Is_Collaboration_Space_Locked" ma:index="26" nillable="true" ma:displayName="Is Collaboration Space Locked" ma:internalName="Is_Collaboration_Space_Locked">
      <xsd:simpleType>
        <xsd:restriction base="dms:Boolean"/>
      </xsd:simpleType>
    </xsd:element>
    <xsd:element name="IsNotebookLocked" ma:index="27" nillable="true" ma:displayName="Is Notebook Locked" ma:internalName="IsNotebookLocked">
      <xsd:simpleType>
        <xsd:restriction base="dms:Boolean"/>
      </xsd:simpleType>
    </xsd:element>
    <xsd:element name="MediaServiceMetadata" ma:index="28" nillable="true" ma:displayName="MediaServiceMetadata" ma:hidden="true" ma:internalName="MediaServiceMetadata" ma:readOnly="true">
      <xsd:simpleType>
        <xsd:restriction base="dms:Note"/>
      </xsd:simpleType>
    </xsd:element>
    <xsd:element name="MediaServiceFastMetadata" ma:index="29" nillable="true" ma:displayName="MediaServiceFastMetadata" ma:hidden="true" ma:internalName="MediaServiceFastMetadata" ma:readOnly="true">
      <xsd:simpleType>
        <xsd:restriction base="dms:Note"/>
      </xsd:simpleType>
    </xsd:element>
    <xsd:element name="MediaServiceDateTaken" ma:index="30" nillable="true" ma:displayName="MediaServiceDateTaken" ma:hidden="true" ma:internalName="MediaServiceDateTaken" ma:readOnly="true">
      <xsd:simpleType>
        <xsd:restriction base="dms:Text"/>
      </xsd:simpleType>
    </xsd:element>
    <xsd:element name="MediaServiceAutoKeyPoints" ma:index="31" nillable="true" ma:displayName="MediaServiceAutoKeyPoints" ma:hidden="true" ma:internalName="MediaServiceAutoKeyPoints" ma:readOnly="true">
      <xsd:simpleType>
        <xsd:restriction base="dms:Note"/>
      </xsd:simpleType>
    </xsd:element>
    <xsd:element name="MediaServiceKeyPoints" ma:index="32" nillable="true" ma:displayName="KeyPoints" ma:internalName="MediaServiceKeyPoints" ma:readOnly="true">
      <xsd:simpleType>
        <xsd:restriction base="dms:Note">
          <xsd:maxLength value="255"/>
        </xsd:restriction>
      </xsd:simpleType>
    </xsd:element>
    <xsd:element name="MediaServiceAutoTags" ma:index="33" nillable="true" ma:displayName="Tags" ma:internalName="MediaServiceAutoTags" ma:readOnly="true">
      <xsd:simpleType>
        <xsd:restriction base="dms:Text"/>
      </xsd:simpleType>
    </xsd:element>
    <xsd:element name="MediaServiceGenerationTime" ma:index="34" nillable="true" ma:displayName="MediaServiceGenerationTime" ma:hidden="true" ma:internalName="MediaServiceGenerationTime" ma:readOnly="true">
      <xsd:simpleType>
        <xsd:restriction base="dms:Text"/>
      </xsd:simpleType>
    </xsd:element>
    <xsd:element name="MediaServiceEventHashCode" ma:index="35" nillable="true" ma:displayName="MediaServiceEventHashCode" ma:hidden="true" ma:internalName="MediaServiceEventHashCode" ma:readOnly="true">
      <xsd:simpleType>
        <xsd:restriction base="dms:Text"/>
      </xsd:simpleType>
    </xsd:element>
    <xsd:element name="MediaServiceOCR" ma:index="36" nillable="true" ma:displayName="Extracted Text" ma:internalName="MediaServiceOCR" ma:readOnly="true">
      <xsd:simpleType>
        <xsd:restriction base="dms:Note">
          <xsd:maxLength value="255"/>
        </xsd:restriction>
      </xsd:simpleType>
    </xsd:element>
    <xsd:element name="MediaServiceLocation" ma:index="37" nillable="true" ma:displayName="Location" ma:internalName="MediaServiceLocation" ma:readOnly="true">
      <xsd:simpleType>
        <xsd:restriction base="dms:Text"/>
      </xsd:simpleType>
    </xsd:element>
    <xsd:element name="MediaLengthInSeconds" ma:index="4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a81dbfc-6715-422b-bea6-f83427372c05" elementFormDefault="qualified">
    <xsd:import namespace="http://schemas.microsoft.com/office/2006/documentManagement/types"/>
    <xsd:import namespace="http://schemas.microsoft.com/office/infopath/2007/PartnerControls"/>
    <xsd:element name="SharedWithUsers" ma:index="3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01B15E8-1B77-47AF-9BFF-97CDB341FB5D}">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1a81dbfc-6715-422b-bea6-f83427372c05"/>
    <ds:schemaRef ds:uri="42337492-de93-46b6-8ec4-39fcb967fb2c"/>
    <ds:schemaRef ds:uri="http://www.w3.org/XML/1998/namespace"/>
    <ds:schemaRef ds:uri="http://purl.org/dc/dcmitype/"/>
  </ds:schemaRefs>
</ds:datastoreItem>
</file>

<file path=customXml/itemProps2.xml><?xml version="1.0" encoding="utf-8"?>
<ds:datastoreItem xmlns:ds="http://schemas.openxmlformats.org/officeDocument/2006/customXml" ds:itemID="{4C46D024-A01A-43CF-8F68-D81E523E8F80}">
  <ds:schemaRefs>
    <ds:schemaRef ds:uri="http://schemas.microsoft.com/sharepoint/v3/contenttype/forms"/>
  </ds:schemaRefs>
</ds:datastoreItem>
</file>

<file path=customXml/itemProps3.xml><?xml version="1.0" encoding="utf-8"?>
<ds:datastoreItem xmlns:ds="http://schemas.openxmlformats.org/officeDocument/2006/customXml" ds:itemID="{9CE120A8-F185-426F-986F-B27B250698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2337492-de93-46b6-8ec4-39fcb967fb2c"/>
    <ds:schemaRef ds:uri="1a81dbfc-6715-422b-bea6-f83427372c0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1430</TotalTime>
  <Words>4355</Words>
  <Application>Microsoft Office PowerPoint</Application>
  <PresentationFormat>On-screen Show (4:3)</PresentationFormat>
  <Paragraphs>327</Paragraphs>
  <Slides>10</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Calibri</vt:lpstr>
      <vt:lpstr>Century Gothic</vt:lpstr>
      <vt:lpstr>Symbol</vt:lpstr>
      <vt:lpstr>Times New Roman</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Miss E Vaughan - VAU</dc:creator>
  <cp:lastModifiedBy>LouiseD</cp:lastModifiedBy>
  <cp:revision>107</cp:revision>
  <dcterms:created xsi:type="dcterms:W3CDTF">2016-06-28T08:59:39Z</dcterms:created>
  <dcterms:modified xsi:type="dcterms:W3CDTF">2021-08-24T19:46:23Z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0x010100E845D7552145FC4BB853F36EEC9011C1</vt:lpwstr>
  </property>
</Properties>
</file>